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 id="2147483744" r:id="rId2"/>
  </p:sldMasterIdLst>
  <p:notesMasterIdLst>
    <p:notesMasterId r:id="rId7"/>
  </p:notesMasterIdLst>
  <p:sldIdLst>
    <p:sldId id="256" r:id="rId3"/>
    <p:sldId id="257"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EA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7" d="100"/>
          <a:sy n="97" d="100"/>
        </p:scale>
        <p:origin x="1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F2C4C3-E89C-4F1C-BBC1-2B95AFD6EB78}" type="datetimeFigureOut">
              <a:rPr lang="en-US" smtClean="0"/>
              <a:t>6/22/2019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34A4C9-651C-4F6F-A1C6-E3F6FC46DAB0}" type="slidenum">
              <a:rPr lang="en-US" smtClean="0"/>
              <a:t>‹#›</a:t>
            </a:fld>
            <a:endParaRPr lang="en-US"/>
          </a:p>
        </p:txBody>
      </p:sp>
    </p:spTree>
    <p:extLst>
      <p:ext uri="{BB962C8B-B14F-4D97-AF65-F5344CB8AC3E}">
        <p14:creationId xmlns:p14="http://schemas.microsoft.com/office/powerpoint/2010/main" val="398423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who believe in the Divine inspiration of Scripture readily respect the power of things commanded and the legitimacy of examples that have God’s approval.  But some struggle with the concept that God also communicates His will through implication.  This lesson is designed to show that God intended to imply truths in His word which He expects us to understand and apply.</a:t>
            </a:r>
          </a:p>
        </p:txBody>
      </p:sp>
      <p:sp>
        <p:nvSpPr>
          <p:cNvPr id="4" name="Slide Number Placeholder 3"/>
          <p:cNvSpPr>
            <a:spLocks noGrp="1"/>
          </p:cNvSpPr>
          <p:nvPr>
            <p:ph type="sldNum" sz="quarter" idx="5"/>
          </p:nvPr>
        </p:nvSpPr>
        <p:spPr/>
        <p:txBody>
          <a:bodyPr/>
          <a:lstStyle/>
          <a:p>
            <a:fld id="{1534A4C9-651C-4F6F-A1C6-E3F6FC46DAB0}" type="slidenum">
              <a:rPr lang="en-US" smtClean="0"/>
              <a:t>1</a:t>
            </a:fld>
            <a:endParaRPr lang="en-US"/>
          </a:p>
        </p:txBody>
      </p:sp>
    </p:spTree>
    <p:extLst>
      <p:ext uri="{BB962C8B-B14F-4D97-AF65-F5344CB8AC3E}">
        <p14:creationId xmlns:p14="http://schemas.microsoft.com/office/powerpoint/2010/main" val="1766417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5" y="3085766"/>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5" y="2495447"/>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6/22/2019</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172506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3"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6/22/2019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9782857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2"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4"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6/22/2019</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8222482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D49391-94FB-4811-96FB-190A1CC0C9D0}"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34457864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D49391-94FB-4811-96FB-190A1CC0C9D0}"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4505075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D49391-94FB-4811-96FB-190A1CC0C9D0}"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37044409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D49391-94FB-4811-96FB-190A1CC0C9D0}"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20302367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D49391-94FB-4811-96FB-190A1CC0C9D0}" type="datetimeFigureOut">
              <a:rPr lang="en-US" smtClean="0"/>
              <a:t>6/22/2019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74566399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D49391-94FB-4811-96FB-190A1CC0C9D0}" type="datetimeFigureOut">
              <a:rPr lang="en-US" smtClean="0"/>
              <a:t>6/22/2019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14468171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49391-94FB-4811-96FB-190A1CC0C9D0}" type="datetimeFigureOut">
              <a:rPr lang="en-US" smtClean="0"/>
              <a:t>6/22/2019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60948176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D49391-94FB-4811-96FB-190A1CC0C9D0}"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186960798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3"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6/22/2019</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4885870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D49391-94FB-4811-96FB-190A1CC0C9D0}"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14601210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D49391-94FB-4811-96FB-190A1CC0C9D0}"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368924089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D49391-94FB-4811-96FB-190A1CC0C9D0}"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1AC09C-0592-4502-8933-9452809B273A}" type="slidenum">
              <a:rPr lang="en-US" smtClean="0"/>
              <a:t>‹#›</a:t>
            </a:fld>
            <a:endParaRPr lang="en-US"/>
          </a:p>
        </p:txBody>
      </p:sp>
    </p:spTree>
    <p:extLst>
      <p:ext uri="{BB962C8B-B14F-4D97-AF65-F5344CB8AC3E}">
        <p14:creationId xmlns:p14="http://schemas.microsoft.com/office/powerpoint/2010/main" val="13045404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6"/>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2393952"/>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6/22/2019</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223496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4"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4" y="2228004"/>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40" y="2228004"/>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6/22/2019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282599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4"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2"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4"/>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4"/>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8" y="2926054"/>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6/22/2019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095647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6/22/2019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006377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187259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8" y="601201"/>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8" y="933452"/>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8"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2" y="6456918"/>
            <a:ext cx="2844799" cy="365125"/>
          </a:xfrm>
        </p:spPr>
        <p:txBody>
          <a:bodyPr/>
          <a:lstStyle/>
          <a:p>
            <a:fld id="{D82884F1-FFEA-405F-9602-3DCA865EDA4E}" type="datetime1">
              <a:rPr lang="en-US" smtClean="0"/>
              <a:t>6/22/2019</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3" y="6452592"/>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8"/>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520991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4"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8" y="641352"/>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6/22/2019</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260206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3"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3" y="2336004"/>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2" y="6423916"/>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6/22/2019</a:t>
            </a:fld>
            <a:endParaRPr lang="en-US" dirty="0"/>
          </a:p>
        </p:txBody>
      </p:sp>
      <p:sp>
        <p:nvSpPr>
          <p:cNvPr id="5" name="Footer Placeholder 4"/>
          <p:cNvSpPr>
            <a:spLocks noGrp="1"/>
          </p:cNvSpPr>
          <p:nvPr>
            <p:ph type="ftr" sz="quarter" idx="3"/>
          </p:nvPr>
        </p:nvSpPr>
        <p:spPr>
          <a:xfrm>
            <a:off x="581193" y="6423916"/>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6"/>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84749104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2" r:id="rId5"/>
    <p:sldLayoutId id="2147483736" r:id="rId6"/>
    <p:sldLayoutId id="2147483737" r:id="rId7"/>
    <p:sldLayoutId id="2147483738" r:id="rId8"/>
    <p:sldLayoutId id="2147483741" r:id="rId9"/>
    <p:sldLayoutId id="2147483739" r:id="rId10"/>
    <p:sldLayoutId id="2147483740"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49391-94FB-4811-96FB-190A1CC0C9D0}" type="datetimeFigureOut">
              <a:rPr lang="en-US" smtClean="0"/>
              <a:t>6/22/2019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AC09C-0592-4502-8933-9452809B273A}" type="slidenum">
              <a:rPr lang="en-US" smtClean="0"/>
              <a:t>‹#›</a:t>
            </a:fld>
            <a:endParaRPr lang="en-US"/>
          </a:p>
        </p:txBody>
      </p:sp>
    </p:spTree>
    <p:extLst>
      <p:ext uri="{BB962C8B-B14F-4D97-AF65-F5344CB8AC3E}">
        <p14:creationId xmlns:p14="http://schemas.microsoft.com/office/powerpoint/2010/main" val="160620747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17">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Gill Sans MT" panose="020B0502020104020203"/>
            </a:endParaRPr>
          </a:p>
        </p:txBody>
      </p:sp>
      <p:sp>
        <p:nvSpPr>
          <p:cNvPr id="29" name="Rectangle 19">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213BE170-CFD7-4C4B-8E05-DCAE97CD93CC}"/>
              </a:ext>
            </a:extLst>
          </p:cNvPr>
          <p:cNvSpPr>
            <a:spLocks noGrp="1"/>
          </p:cNvSpPr>
          <p:nvPr>
            <p:ph type="ctrTitle"/>
          </p:nvPr>
        </p:nvSpPr>
        <p:spPr>
          <a:xfrm>
            <a:off x="5968315" y="702427"/>
            <a:ext cx="2860651" cy="3779995"/>
          </a:xfrm>
        </p:spPr>
        <p:txBody>
          <a:bodyPr anchor="ctr">
            <a:normAutofit/>
          </a:bodyPr>
          <a:lstStyle/>
          <a:p>
            <a:r>
              <a:rPr lang="en-US" sz="4000" dirty="0">
                <a:solidFill>
                  <a:schemeClr val="tx1"/>
                </a:solidFill>
              </a:rPr>
              <a:t>Necessary Inference</a:t>
            </a:r>
          </a:p>
        </p:txBody>
      </p:sp>
      <p:sp>
        <p:nvSpPr>
          <p:cNvPr id="3" name="Subtitle 2">
            <a:extLst>
              <a:ext uri="{FF2B5EF4-FFF2-40B4-BE49-F238E27FC236}">
                <a16:creationId xmlns:a16="http://schemas.microsoft.com/office/drawing/2014/main" id="{4D08A838-3E17-4F8C-BF9B-9A092A6D5108}"/>
              </a:ext>
            </a:extLst>
          </p:cNvPr>
          <p:cNvSpPr>
            <a:spLocks noGrp="1"/>
          </p:cNvSpPr>
          <p:nvPr>
            <p:ph type="subTitle" idx="1"/>
          </p:nvPr>
        </p:nvSpPr>
        <p:spPr>
          <a:xfrm>
            <a:off x="5968316" y="3335365"/>
            <a:ext cx="2747038" cy="1849483"/>
          </a:xfrm>
        </p:spPr>
        <p:txBody>
          <a:bodyPr anchor="t">
            <a:normAutofit/>
          </a:bodyPr>
          <a:lstStyle/>
          <a:p>
            <a:pPr algn="ctr"/>
            <a:r>
              <a:rPr lang="en-US" sz="2800" i="1" cap="none" dirty="0"/>
              <a:t>Understanding What God Intended To Imply</a:t>
            </a:r>
          </a:p>
        </p:txBody>
      </p:sp>
      <p:pic>
        <p:nvPicPr>
          <p:cNvPr id="4" name="Picture 3">
            <a:extLst>
              <a:ext uri="{FF2B5EF4-FFF2-40B4-BE49-F238E27FC236}">
                <a16:creationId xmlns:a16="http://schemas.microsoft.com/office/drawing/2014/main" id="{1371CFB5-3C12-4F43-8777-7E25BC81F296}"/>
              </a:ext>
            </a:extLst>
          </p:cNvPr>
          <p:cNvPicPr>
            <a:picLocks noChangeAspect="1"/>
          </p:cNvPicPr>
          <p:nvPr/>
        </p:nvPicPr>
        <p:blipFill rotWithShape="1">
          <a:blip r:embed="rId3"/>
          <a:srcRect l="47077" r="2226"/>
          <a:stretch/>
        </p:blipFill>
        <p:spPr>
          <a:xfrm>
            <a:off x="20" y="10"/>
            <a:ext cx="5653258" cy="6857990"/>
          </a:xfrm>
          <a:prstGeom prst="rect">
            <a:avLst/>
          </a:prstGeom>
        </p:spPr>
      </p:pic>
      <p:sp>
        <p:nvSpPr>
          <p:cNvPr id="30" name="Rectangle 21">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1928" y="457202"/>
            <a:ext cx="2633425"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 name="TextBox 4">
            <a:extLst>
              <a:ext uri="{FF2B5EF4-FFF2-40B4-BE49-F238E27FC236}">
                <a16:creationId xmlns:a16="http://schemas.microsoft.com/office/drawing/2014/main" id="{05FB4F2A-5B8E-452B-84FC-6601351AD83E}"/>
              </a:ext>
            </a:extLst>
          </p:cNvPr>
          <p:cNvSpPr txBox="1"/>
          <p:nvPr/>
        </p:nvSpPr>
        <p:spPr>
          <a:xfrm>
            <a:off x="7475974" y="6400798"/>
            <a:ext cx="1668006" cy="369332"/>
          </a:xfrm>
          <a:prstGeom prst="rect">
            <a:avLst/>
          </a:prstGeom>
          <a:noFill/>
        </p:spPr>
        <p:txBody>
          <a:bodyPr wrap="square" rtlCol="0">
            <a:spAutoFit/>
          </a:bodyPr>
          <a:lstStyle/>
          <a:p>
            <a:r>
              <a:rPr lang="en-US" dirty="0"/>
              <a:t>Matthew 4:1-11</a:t>
            </a:r>
          </a:p>
        </p:txBody>
      </p:sp>
    </p:spTree>
    <p:extLst>
      <p:ext uri="{BB962C8B-B14F-4D97-AF65-F5344CB8AC3E}">
        <p14:creationId xmlns:p14="http://schemas.microsoft.com/office/powerpoint/2010/main" val="16470773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EDA79E-0E29-48D1-BAA5-F4CFB8045616}"/>
              </a:ext>
            </a:extLst>
          </p:cNvPr>
          <p:cNvSpPr>
            <a:spLocks noGrp="1"/>
          </p:cNvSpPr>
          <p:nvPr>
            <p:ph type="title"/>
          </p:nvPr>
        </p:nvSpPr>
        <p:spPr>
          <a:xfrm>
            <a:off x="3724072" y="393702"/>
            <a:ext cx="4939868" cy="1521726"/>
          </a:xfrm>
        </p:spPr>
        <p:txBody>
          <a:bodyPr anchor="b">
            <a:normAutofit/>
          </a:bodyPr>
          <a:lstStyle/>
          <a:p>
            <a:r>
              <a:rPr lang="en-US" dirty="0">
                <a:solidFill>
                  <a:srgbClr val="FFC000"/>
                </a:solidFill>
              </a:rPr>
              <a:t>Necessary Inferences are Binding</a:t>
            </a:r>
          </a:p>
        </p:txBody>
      </p:sp>
      <p:pic>
        <p:nvPicPr>
          <p:cNvPr id="10" name="Picture 9">
            <a:extLst>
              <a:ext uri="{FF2B5EF4-FFF2-40B4-BE49-F238E27FC236}">
                <a16:creationId xmlns:a16="http://schemas.microsoft.com/office/drawing/2014/main" id="{2CF923E3-3EAB-445F-B3C2-206825B1E2D2}"/>
              </a:ext>
            </a:extLst>
          </p:cNvPr>
          <p:cNvPicPr>
            <a:picLocks noChangeAspect="1"/>
          </p:cNvPicPr>
          <p:nvPr/>
        </p:nvPicPr>
        <p:blipFill rotWithShape="1">
          <a:blip r:embed="rId2"/>
          <a:srcRect l="56837" r="11986"/>
          <a:stretch/>
        </p:blipFill>
        <p:spPr>
          <a:xfrm>
            <a:off x="20" y="10"/>
            <a:ext cx="3476673" cy="6857990"/>
          </a:xfrm>
          <a:prstGeom prst="rect">
            <a:avLst/>
          </a:prstGeom>
          <a:effectLst/>
        </p:spPr>
      </p:pic>
      <p:cxnSp>
        <p:nvCxnSpPr>
          <p:cNvPr id="15" name="Straight Connector 14">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5E735"/>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9008B888-6BF0-44FB-B3B3-70838DAA0616}"/>
              </a:ext>
            </a:extLst>
          </p:cNvPr>
          <p:cNvSpPr>
            <a:spLocks noGrp="1"/>
          </p:cNvSpPr>
          <p:nvPr>
            <p:ph idx="1"/>
          </p:nvPr>
        </p:nvSpPr>
        <p:spPr>
          <a:xfrm>
            <a:off x="3597072" y="2274332"/>
            <a:ext cx="5419908" cy="4742883"/>
          </a:xfrm>
        </p:spPr>
        <p:txBody>
          <a:bodyPr>
            <a:normAutofit fontScale="92500" lnSpcReduction="10000"/>
          </a:bodyPr>
          <a:lstStyle/>
          <a:p>
            <a:r>
              <a:rPr lang="en-US" sz="3000" dirty="0">
                <a:solidFill>
                  <a:srgbClr val="F8EA3A"/>
                </a:solidFill>
              </a:rPr>
              <a:t>Jesus used necessary inference to prove the resurrection </a:t>
            </a:r>
            <a:r>
              <a:rPr lang="en-US" sz="3000" dirty="0">
                <a:solidFill>
                  <a:schemeClr val="bg1"/>
                </a:solidFill>
              </a:rPr>
              <a:t>(Mt. 22:32)</a:t>
            </a:r>
          </a:p>
          <a:p>
            <a:r>
              <a:rPr lang="en-US" sz="3000" dirty="0">
                <a:solidFill>
                  <a:srgbClr val="F8EA3A"/>
                </a:solidFill>
              </a:rPr>
              <a:t>Peter used necessary inference to prove that Jesus’ resurrection was prophesied </a:t>
            </a:r>
            <a:r>
              <a:rPr lang="en-US" dirty="0">
                <a:solidFill>
                  <a:schemeClr val="bg1"/>
                </a:solidFill>
              </a:rPr>
              <a:t>(Acts 2:25-31; Psalm 16)</a:t>
            </a:r>
          </a:p>
          <a:p>
            <a:r>
              <a:rPr lang="en-US" sz="3000" dirty="0">
                <a:solidFill>
                  <a:srgbClr val="F8EA3A"/>
                </a:solidFill>
              </a:rPr>
              <a:t>Paul and Barnabas used necessary inference to prove that uncircumcised Gentiles could be saved </a:t>
            </a:r>
            <a:r>
              <a:rPr lang="en-US" dirty="0">
                <a:solidFill>
                  <a:schemeClr val="bg1"/>
                </a:solidFill>
              </a:rPr>
              <a:t>(Acts 15:12)</a:t>
            </a:r>
          </a:p>
          <a:p>
            <a:r>
              <a:rPr lang="en-US" sz="3000" dirty="0">
                <a:solidFill>
                  <a:srgbClr val="F8EA3A"/>
                </a:solidFill>
              </a:rPr>
              <a:t>Necessary inference proves that Christ’s priesthood is greater than Levi’s priesthood </a:t>
            </a:r>
            <a:r>
              <a:rPr lang="en-US" dirty="0">
                <a:solidFill>
                  <a:schemeClr val="bg1"/>
                </a:solidFill>
              </a:rPr>
              <a:t>(Heb. 7:1-10)</a:t>
            </a:r>
          </a:p>
        </p:txBody>
      </p:sp>
    </p:spTree>
    <p:extLst>
      <p:ext uri="{BB962C8B-B14F-4D97-AF65-F5344CB8AC3E}">
        <p14:creationId xmlns:p14="http://schemas.microsoft.com/office/powerpoint/2010/main" val="403075622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EDA79E-0E29-48D1-BAA5-F4CFB8045616}"/>
              </a:ext>
            </a:extLst>
          </p:cNvPr>
          <p:cNvSpPr>
            <a:spLocks noGrp="1"/>
          </p:cNvSpPr>
          <p:nvPr>
            <p:ph type="title"/>
          </p:nvPr>
        </p:nvSpPr>
        <p:spPr>
          <a:xfrm>
            <a:off x="3724072" y="393702"/>
            <a:ext cx="4939868" cy="1521726"/>
          </a:xfrm>
        </p:spPr>
        <p:txBody>
          <a:bodyPr anchor="b">
            <a:normAutofit/>
          </a:bodyPr>
          <a:lstStyle/>
          <a:p>
            <a:r>
              <a:rPr lang="en-US" dirty="0">
                <a:solidFill>
                  <a:srgbClr val="FFC000"/>
                </a:solidFill>
              </a:rPr>
              <a:t>Legitimate Necessary Inferences</a:t>
            </a:r>
          </a:p>
        </p:txBody>
      </p:sp>
      <p:pic>
        <p:nvPicPr>
          <p:cNvPr id="10" name="Picture 9">
            <a:extLst>
              <a:ext uri="{FF2B5EF4-FFF2-40B4-BE49-F238E27FC236}">
                <a16:creationId xmlns:a16="http://schemas.microsoft.com/office/drawing/2014/main" id="{2CF923E3-3EAB-445F-B3C2-206825B1E2D2}"/>
              </a:ext>
            </a:extLst>
          </p:cNvPr>
          <p:cNvPicPr>
            <a:picLocks noChangeAspect="1"/>
          </p:cNvPicPr>
          <p:nvPr/>
        </p:nvPicPr>
        <p:blipFill rotWithShape="1">
          <a:blip r:embed="rId2"/>
          <a:srcRect l="56837" r="11986"/>
          <a:stretch/>
        </p:blipFill>
        <p:spPr>
          <a:xfrm>
            <a:off x="20" y="10"/>
            <a:ext cx="3476673" cy="6857990"/>
          </a:xfrm>
          <a:prstGeom prst="rect">
            <a:avLst/>
          </a:prstGeom>
          <a:effectLst/>
        </p:spPr>
      </p:pic>
      <p:cxnSp>
        <p:nvCxnSpPr>
          <p:cNvPr id="15" name="Straight Connector 14">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5E735"/>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9008B888-6BF0-44FB-B3B3-70838DAA0616}"/>
              </a:ext>
            </a:extLst>
          </p:cNvPr>
          <p:cNvSpPr>
            <a:spLocks noGrp="1"/>
          </p:cNvSpPr>
          <p:nvPr>
            <p:ph idx="1"/>
          </p:nvPr>
        </p:nvSpPr>
        <p:spPr>
          <a:xfrm>
            <a:off x="3597072" y="2172732"/>
            <a:ext cx="5419908" cy="4742883"/>
          </a:xfrm>
        </p:spPr>
        <p:txBody>
          <a:bodyPr>
            <a:normAutofit lnSpcReduction="10000"/>
          </a:bodyPr>
          <a:lstStyle/>
          <a:p>
            <a:r>
              <a:rPr lang="en-US" dirty="0">
                <a:solidFill>
                  <a:srgbClr val="F8EA3A"/>
                </a:solidFill>
              </a:rPr>
              <a:t>Jesus went down into the water when He was baptized </a:t>
            </a:r>
            <a:r>
              <a:rPr lang="en-US" dirty="0">
                <a:solidFill>
                  <a:schemeClr val="bg1"/>
                </a:solidFill>
              </a:rPr>
              <a:t>(Mt. 3:16)</a:t>
            </a:r>
          </a:p>
          <a:p>
            <a:r>
              <a:rPr lang="en-US" dirty="0">
                <a:solidFill>
                  <a:srgbClr val="F8EA3A"/>
                </a:solidFill>
              </a:rPr>
              <a:t>Baptism is part of preaching Christ </a:t>
            </a:r>
            <a:r>
              <a:rPr lang="en-US" dirty="0">
                <a:solidFill>
                  <a:schemeClr val="bg1"/>
                </a:solidFill>
              </a:rPr>
              <a:t>(Acts 8:35-36)</a:t>
            </a:r>
          </a:p>
          <a:p>
            <a:r>
              <a:rPr lang="en-US" dirty="0">
                <a:solidFill>
                  <a:srgbClr val="F8EA3A"/>
                </a:solidFill>
              </a:rPr>
              <a:t>Christ’s kingdom was established on the Day of Pentecost in Acts 2 </a:t>
            </a:r>
            <a:r>
              <a:rPr lang="en-US" dirty="0">
                <a:solidFill>
                  <a:schemeClr val="bg1"/>
                </a:solidFill>
              </a:rPr>
              <a:t>(Mark 9:1; Acts 1:8; 2:4, 36, 47)</a:t>
            </a:r>
          </a:p>
          <a:p>
            <a:r>
              <a:rPr lang="en-US" dirty="0">
                <a:solidFill>
                  <a:srgbClr val="F8EA3A"/>
                </a:solidFill>
              </a:rPr>
              <a:t>The Lord’s Supper is to be observed each first day of the week </a:t>
            </a:r>
            <a:r>
              <a:rPr lang="en-US" dirty="0">
                <a:solidFill>
                  <a:schemeClr val="bg1"/>
                </a:solidFill>
              </a:rPr>
              <a:t>(Exodus 20:8; Acts 20:7)</a:t>
            </a:r>
          </a:p>
          <a:p>
            <a:r>
              <a:rPr lang="en-US" dirty="0">
                <a:solidFill>
                  <a:srgbClr val="F8EA3A"/>
                </a:solidFill>
              </a:rPr>
              <a:t>The church must have a place to assemble </a:t>
            </a:r>
            <a:r>
              <a:rPr lang="en-US" dirty="0">
                <a:solidFill>
                  <a:schemeClr val="bg1"/>
                </a:solidFill>
              </a:rPr>
              <a:t>(Hebrews 10:25) </a:t>
            </a:r>
          </a:p>
          <a:p>
            <a:endParaRPr lang="en-US" dirty="0">
              <a:solidFill>
                <a:schemeClr val="bg1"/>
              </a:solidFill>
            </a:endParaRPr>
          </a:p>
        </p:txBody>
      </p:sp>
    </p:spTree>
    <p:extLst>
      <p:ext uri="{BB962C8B-B14F-4D97-AF65-F5344CB8AC3E}">
        <p14:creationId xmlns:p14="http://schemas.microsoft.com/office/powerpoint/2010/main" val="303564953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EDA79E-0E29-48D1-BAA5-F4CFB8045616}"/>
              </a:ext>
            </a:extLst>
          </p:cNvPr>
          <p:cNvSpPr>
            <a:spLocks noGrp="1"/>
          </p:cNvSpPr>
          <p:nvPr>
            <p:ph type="title"/>
          </p:nvPr>
        </p:nvSpPr>
        <p:spPr>
          <a:xfrm>
            <a:off x="3724072" y="393702"/>
            <a:ext cx="4939868" cy="1521726"/>
          </a:xfrm>
        </p:spPr>
        <p:txBody>
          <a:bodyPr anchor="b">
            <a:normAutofit/>
          </a:bodyPr>
          <a:lstStyle/>
          <a:p>
            <a:r>
              <a:rPr lang="en-US" dirty="0">
                <a:solidFill>
                  <a:srgbClr val="FFC000"/>
                </a:solidFill>
              </a:rPr>
              <a:t>Unnecessary Inferences</a:t>
            </a:r>
          </a:p>
        </p:txBody>
      </p:sp>
      <p:pic>
        <p:nvPicPr>
          <p:cNvPr id="10" name="Picture 9">
            <a:extLst>
              <a:ext uri="{FF2B5EF4-FFF2-40B4-BE49-F238E27FC236}">
                <a16:creationId xmlns:a16="http://schemas.microsoft.com/office/drawing/2014/main" id="{2CF923E3-3EAB-445F-B3C2-206825B1E2D2}"/>
              </a:ext>
            </a:extLst>
          </p:cNvPr>
          <p:cNvPicPr>
            <a:picLocks noChangeAspect="1"/>
          </p:cNvPicPr>
          <p:nvPr/>
        </p:nvPicPr>
        <p:blipFill rotWithShape="1">
          <a:blip r:embed="rId2"/>
          <a:srcRect l="56837" r="11986"/>
          <a:stretch/>
        </p:blipFill>
        <p:spPr>
          <a:xfrm>
            <a:off x="20" y="10"/>
            <a:ext cx="3476673" cy="6857990"/>
          </a:xfrm>
          <a:prstGeom prst="rect">
            <a:avLst/>
          </a:prstGeom>
          <a:effectLst/>
        </p:spPr>
      </p:pic>
      <p:cxnSp>
        <p:nvCxnSpPr>
          <p:cNvPr id="15" name="Straight Connector 14">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10700" y="2115117"/>
            <a:ext cx="4732020" cy="0"/>
          </a:xfrm>
          <a:prstGeom prst="line">
            <a:avLst/>
          </a:prstGeom>
          <a:ln w="19050">
            <a:solidFill>
              <a:srgbClr val="F5E735"/>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9008B888-6BF0-44FB-B3B3-70838DAA0616}"/>
              </a:ext>
            </a:extLst>
          </p:cNvPr>
          <p:cNvSpPr>
            <a:spLocks noGrp="1"/>
          </p:cNvSpPr>
          <p:nvPr>
            <p:ph idx="1"/>
          </p:nvPr>
        </p:nvSpPr>
        <p:spPr>
          <a:xfrm>
            <a:off x="3597072" y="2172732"/>
            <a:ext cx="5546908" cy="4742883"/>
          </a:xfrm>
        </p:spPr>
        <p:txBody>
          <a:bodyPr>
            <a:normAutofit lnSpcReduction="10000"/>
          </a:bodyPr>
          <a:lstStyle/>
          <a:p>
            <a:r>
              <a:rPr lang="en-US" dirty="0">
                <a:solidFill>
                  <a:srgbClr val="F8EA3A"/>
                </a:solidFill>
              </a:rPr>
              <a:t>It is </a:t>
            </a:r>
            <a:r>
              <a:rPr lang="en-US" b="1" dirty="0">
                <a:solidFill>
                  <a:srgbClr val="F8EA3A"/>
                </a:solidFill>
              </a:rPr>
              <a:t>un</a:t>
            </a:r>
            <a:r>
              <a:rPr lang="en-US" dirty="0">
                <a:solidFill>
                  <a:srgbClr val="F8EA3A"/>
                </a:solidFill>
              </a:rPr>
              <a:t>necessary to conclude that infants were baptized in </a:t>
            </a:r>
            <a:r>
              <a:rPr lang="en-US" i="1" dirty="0">
                <a:solidFill>
                  <a:srgbClr val="F8EA3A"/>
                </a:solidFill>
              </a:rPr>
              <a:t>household</a:t>
            </a:r>
            <a:r>
              <a:rPr lang="en-US" dirty="0">
                <a:solidFill>
                  <a:srgbClr val="F8EA3A"/>
                </a:solidFill>
              </a:rPr>
              <a:t> baptisms </a:t>
            </a:r>
            <a:r>
              <a:rPr lang="en-US" dirty="0">
                <a:solidFill>
                  <a:schemeClr val="bg1"/>
                </a:solidFill>
              </a:rPr>
              <a:t>(Acts 16:15, 33)</a:t>
            </a:r>
          </a:p>
          <a:p>
            <a:r>
              <a:rPr lang="en-US" dirty="0">
                <a:solidFill>
                  <a:srgbClr val="F8EA3A"/>
                </a:solidFill>
              </a:rPr>
              <a:t>It is </a:t>
            </a:r>
            <a:r>
              <a:rPr lang="en-US" b="1" dirty="0">
                <a:solidFill>
                  <a:srgbClr val="F8EA3A"/>
                </a:solidFill>
              </a:rPr>
              <a:t>un</a:t>
            </a:r>
            <a:r>
              <a:rPr lang="en-US" dirty="0">
                <a:solidFill>
                  <a:srgbClr val="F8EA3A"/>
                </a:solidFill>
              </a:rPr>
              <a:t>necessary to conclude that since individuals are to visit orphans and widows, the church is to build institutional homes for them </a:t>
            </a:r>
            <a:r>
              <a:rPr lang="en-US" dirty="0">
                <a:solidFill>
                  <a:schemeClr val="bg1"/>
                </a:solidFill>
              </a:rPr>
              <a:t>(James 1:27)</a:t>
            </a:r>
          </a:p>
          <a:p>
            <a:r>
              <a:rPr lang="en-US" dirty="0">
                <a:solidFill>
                  <a:srgbClr val="F8EA3A"/>
                </a:solidFill>
              </a:rPr>
              <a:t>It is unnecessary to conclude that the church should support athletic teams because Paul was familiar with athletic competitions.</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5881870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299</Words>
  <Application>Microsoft Office PowerPoint</Application>
  <PresentationFormat>On-screen Show (4:3)</PresentationFormat>
  <Paragraphs>20</Paragraphs>
  <Slides>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Gill Sans MT</vt:lpstr>
      <vt:lpstr>Wingdings 2</vt:lpstr>
      <vt:lpstr>DividendVTI</vt:lpstr>
      <vt:lpstr>Office Theme</vt:lpstr>
      <vt:lpstr>Necessary Inference</vt:lpstr>
      <vt:lpstr>Necessary Inferences are Binding</vt:lpstr>
      <vt:lpstr>Legitimate Necessary Inferences</vt:lpstr>
      <vt:lpstr>Unnecessary Inferences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Necessary Inference</dc:title>
  <dc:creator>Eastside Enlightener</dc:creator>
  <cp:lastModifiedBy>Eastside Enlightener</cp:lastModifiedBy>
  <cp:revision>12</cp:revision>
  <dcterms:created xsi:type="dcterms:W3CDTF">2019-06-20T19:07:23Z</dcterms:created>
  <dcterms:modified xsi:type="dcterms:W3CDTF">2019-06-22T16:05:53Z</dcterms:modified>
</cp:coreProperties>
</file>