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D0C8"/>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81" d="100"/>
          <a:sy n="81" d="100"/>
        </p:scale>
        <p:origin x="90" y="4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DACD87-F5F2-42E1-AE38-BDF9713E6CE6}" type="datetimeFigureOut">
              <a:rPr lang="en-US" smtClean="0"/>
              <a:t>6/27/2015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6F5EDD-2764-466E-881B-7B6A7FEC77BA}" type="slidenum">
              <a:rPr lang="en-US" smtClean="0"/>
              <a:t>‹#›</a:t>
            </a:fld>
            <a:endParaRPr lang="en-US"/>
          </a:p>
        </p:txBody>
      </p:sp>
    </p:spTree>
    <p:extLst>
      <p:ext uri="{BB962C8B-B14F-4D97-AF65-F5344CB8AC3E}">
        <p14:creationId xmlns:p14="http://schemas.microsoft.com/office/powerpoint/2010/main" val="36446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Symbols may stir different feelings in different people, but the one symbol that should define our feelings about all other symbols is the cross of Christ.  Although it was a shameful</a:t>
            </a:r>
            <a:r>
              <a:rPr lang="en-US" baseline="0" dirty="0" smtClean="0"/>
              <a:t> form of execution, Jesus uses it as a symbol of complete devotion to Him.  Those who understand the meaning of the cross are willing to suffer for it, are reconciled to God by it, and are willing to give up the entire world to maintain their connection with it.</a:t>
            </a:r>
            <a:endParaRPr lang="en-US" dirty="0"/>
          </a:p>
        </p:txBody>
      </p:sp>
      <p:sp>
        <p:nvSpPr>
          <p:cNvPr id="4" name="Slide Number Placeholder 3"/>
          <p:cNvSpPr>
            <a:spLocks noGrp="1"/>
          </p:cNvSpPr>
          <p:nvPr>
            <p:ph type="sldNum" sz="quarter" idx="10"/>
          </p:nvPr>
        </p:nvSpPr>
        <p:spPr/>
        <p:txBody>
          <a:bodyPr/>
          <a:lstStyle/>
          <a:p>
            <a:fld id="{2F6F5EDD-2764-466E-881B-7B6A7FEC77BA}" type="slidenum">
              <a:rPr lang="en-US" smtClean="0"/>
              <a:t>1</a:t>
            </a:fld>
            <a:endParaRPr lang="en-US"/>
          </a:p>
        </p:txBody>
      </p:sp>
    </p:spTree>
    <p:extLst>
      <p:ext uri="{BB962C8B-B14F-4D97-AF65-F5344CB8AC3E}">
        <p14:creationId xmlns:p14="http://schemas.microsoft.com/office/powerpoint/2010/main" val="3031017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644296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148153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12506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863706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429379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3763965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40502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306519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739759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268317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9DDF3-9D4A-4E20-94E6-72621EB3249A}" type="datetimeFigureOut">
              <a:rPr lang="en-US" smtClean="0"/>
              <a:t>6/27/2015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1F3C1A-1266-4383-B6A1-2AA224467801}" type="slidenum">
              <a:rPr lang="en-US" smtClean="0"/>
              <a:t>‹#›</a:t>
            </a:fld>
            <a:endParaRPr lang="en-US" dirty="0"/>
          </a:p>
        </p:txBody>
      </p:sp>
    </p:spTree>
    <p:extLst>
      <p:ext uri="{BB962C8B-B14F-4D97-AF65-F5344CB8AC3E}">
        <p14:creationId xmlns:p14="http://schemas.microsoft.com/office/powerpoint/2010/main" val="388658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9DDF3-9D4A-4E20-94E6-72621EB3249A}" type="datetimeFigureOut">
              <a:rPr lang="en-US" smtClean="0"/>
              <a:t>6/27/2015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F3C1A-1266-4383-B6A1-2AA224467801}" type="slidenum">
              <a:rPr lang="en-US" smtClean="0"/>
              <a:t>‹#›</a:t>
            </a:fld>
            <a:endParaRPr lang="en-US" dirty="0"/>
          </a:p>
        </p:txBody>
      </p:sp>
    </p:spTree>
    <p:extLst>
      <p:ext uri="{BB962C8B-B14F-4D97-AF65-F5344CB8AC3E}">
        <p14:creationId xmlns:p14="http://schemas.microsoft.com/office/powerpoint/2010/main" val="2811247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americasfreedomfighters.com/wp-content/uploads/2015/06/battle-flag-2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3929" y="1078831"/>
            <a:ext cx="7316141" cy="446612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170263"/>
            <a:ext cx="7772400" cy="908568"/>
          </a:xfrm>
        </p:spPr>
        <p:txBody>
          <a:bodyPr>
            <a:normAutofit fontScale="90000"/>
          </a:bodyPr>
          <a:lstStyle/>
          <a:p>
            <a:r>
              <a:rPr lang="en-US" sz="5400" dirty="0" smtClean="0">
                <a:latin typeface="Britannic Bold" panose="020B0903060703020204" pitchFamily="34" charset="0"/>
              </a:rPr>
              <a:t>What does this symbolize?</a:t>
            </a:r>
            <a:endParaRPr lang="en-US" sz="5400" dirty="0">
              <a:latin typeface="Britannic Bold" panose="020B0903060703020204" pitchFamily="34" charset="0"/>
            </a:endParaRPr>
          </a:p>
        </p:txBody>
      </p:sp>
      <p:sp>
        <p:nvSpPr>
          <p:cNvPr id="3" name="Subtitle 2"/>
          <p:cNvSpPr>
            <a:spLocks noGrp="1"/>
          </p:cNvSpPr>
          <p:nvPr>
            <p:ph type="subTitle" idx="1"/>
          </p:nvPr>
        </p:nvSpPr>
        <p:spPr>
          <a:xfrm>
            <a:off x="913929" y="5669280"/>
            <a:ext cx="7356108" cy="1090861"/>
          </a:xfrm>
        </p:spPr>
        <p:txBody>
          <a:bodyPr>
            <a:normAutofit/>
          </a:bodyPr>
          <a:lstStyle/>
          <a:p>
            <a:r>
              <a:rPr lang="en-US" sz="2800" dirty="0">
                <a:latin typeface="Times New Roman" panose="02020603050405020304" pitchFamily="18" charset="0"/>
                <a:ea typeface="Calibri" panose="020F0502020204030204" pitchFamily="34" charset="0"/>
              </a:rPr>
              <a:t>Southern heritage. Pride. Dixie. Valor. </a:t>
            </a:r>
            <a:r>
              <a:rPr lang="en-US" sz="2800" dirty="0" smtClean="0">
                <a:latin typeface="Times New Roman" panose="02020603050405020304" pitchFamily="18" charset="0"/>
                <a:ea typeface="Calibri" panose="020F0502020204030204" pitchFamily="34" charset="0"/>
              </a:rPr>
              <a:t>Rebellion</a:t>
            </a:r>
            <a:r>
              <a:rPr lang="en-US" sz="2800" dirty="0">
                <a:latin typeface="Times New Roman" panose="02020603050405020304" pitchFamily="18" charset="0"/>
                <a:ea typeface="Calibri" panose="020F0502020204030204" pitchFamily="34" charset="0"/>
              </a:rPr>
              <a:t>.  Redneck. Slavery. </a:t>
            </a:r>
            <a:r>
              <a:rPr lang="en-US" sz="2800" dirty="0" smtClean="0">
                <a:latin typeface="Times New Roman" panose="02020603050405020304" pitchFamily="18" charset="0"/>
                <a:ea typeface="Calibri" panose="020F0502020204030204" pitchFamily="34" charset="0"/>
              </a:rPr>
              <a:t>Racism</a:t>
            </a:r>
            <a:r>
              <a:rPr lang="en-US" sz="2800" dirty="0">
                <a:latin typeface="Times New Roman" panose="02020603050405020304" pitchFamily="18" charset="0"/>
                <a:ea typeface="Calibri" panose="020F0502020204030204" pitchFamily="34" charset="0"/>
              </a:rPr>
              <a:t>. Oppression. </a:t>
            </a:r>
            <a:r>
              <a:rPr lang="en-US" sz="2800" dirty="0" smtClean="0">
                <a:latin typeface="Times New Roman" panose="02020603050405020304" pitchFamily="18" charset="0"/>
                <a:ea typeface="Calibri" panose="020F0502020204030204" pitchFamily="34" charset="0"/>
              </a:rPr>
              <a:t>Fear.</a:t>
            </a:r>
            <a:endParaRPr lang="en-US" sz="2800" dirty="0"/>
          </a:p>
        </p:txBody>
      </p:sp>
    </p:spTree>
    <p:extLst>
      <p:ext uri="{BB962C8B-B14F-4D97-AF65-F5344CB8AC3E}">
        <p14:creationId xmlns:p14="http://schemas.microsoft.com/office/powerpoint/2010/main" val="3610034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michaelpohlman.files.wordpress.com/2012/02/cros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139700"/>
            <a:ext cx="4424491" cy="657873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4301" y="823579"/>
            <a:ext cx="3244099" cy="2707021"/>
          </a:xfrm>
        </p:spPr>
        <p:txBody>
          <a:bodyPr>
            <a:normAutofit/>
          </a:bodyPr>
          <a:lstStyle/>
          <a:p>
            <a:r>
              <a:rPr lang="en-US" sz="4800" dirty="0" smtClean="0">
                <a:latin typeface="Britannic Bold" panose="020B0903060703020204" pitchFamily="34" charset="0"/>
              </a:rPr>
              <a:t>What    does this Symbolize?</a:t>
            </a:r>
            <a:endParaRPr lang="en-US" sz="4800" dirty="0">
              <a:latin typeface="Britannic Bold" panose="020B0903060703020204" pitchFamily="34" charset="0"/>
            </a:endParaRPr>
          </a:p>
        </p:txBody>
      </p:sp>
      <p:sp>
        <p:nvSpPr>
          <p:cNvPr id="3" name="Content Placeholder 2"/>
          <p:cNvSpPr>
            <a:spLocks noGrp="1"/>
          </p:cNvSpPr>
          <p:nvPr>
            <p:ph idx="1"/>
          </p:nvPr>
        </p:nvSpPr>
        <p:spPr>
          <a:xfrm>
            <a:off x="4686836" y="139700"/>
            <a:ext cx="4342864" cy="6578733"/>
          </a:xfrm>
          <a:solidFill>
            <a:schemeClr val="tx1"/>
          </a:solidFill>
        </p:spPr>
        <p:txBody>
          <a:bodyPr>
            <a:normAutofit/>
          </a:bodyPr>
          <a:lstStyle/>
          <a:p>
            <a:pPr marL="0" indent="0">
              <a:buNone/>
            </a:pPr>
            <a:endParaRPr lang="en-US" sz="800" b="1" dirty="0" smtClean="0">
              <a:solidFill>
                <a:schemeClr val="accent4">
                  <a:lumMod val="40000"/>
                  <a:lumOff val="60000"/>
                </a:schemeClr>
              </a:solidFill>
              <a:latin typeface="Times New Roman" panose="02020603050405020304" pitchFamily="18" charset="0"/>
              <a:cs typeface="Times New Roman" panose="02020603050405020304" pitchFamily="18" charset="0"/>
            </a:endParaRP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It means different things to different people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(1 Cor. 1:18)</a:t>
            </a: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It was literally a shameful form of execution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Heb.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12:2; Galatians 3:13)</a:t>
            </a: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Jesus used the cross to symbolize a disciple’s complete devotion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(Matthew 16:24-26; Mark 10:21;    Galatians 2:20)</a:t>
            </a:r>
          </a:p>
          <a:p>
            <a:endParaRPr lang="en-US" dirty="0"/>
          </a:p>
        </p:txBody>
      </p:sp>
    </p:spTree>
    <p:extLst>
      <p:ext uri="{BB962C8B-B14F-4D97-AF65-F5344CB8AC3E}">
        <p14:creationId xmlns:p14="http://schemas.microsoft.com/office/powerpoint/2010/main" val="93357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michaelpohlman.files.wordpress.com/2012/02/cros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139700"/>
            <a:ext cx="4424491" cy="657873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4301" y="823579"/>
            <a:ext cx="3244099" cy="2707021"/>
          </a:xfrm>
        </p:spPr>
        <p:txBody>
          <a:bodyPr>
            <a:normAutofit/>
          </a:bodyPr>
          <a:lstStyle/>
          <a:p>
            <a:r>
              <a:rPr lang="en-US" sz="4800" dirty="0" smtClean="0">
                <a:latin typeface="Britannic Bold" panose="020B0903060703020204" pitchFamily="34" charset="0"/>
              </a:rPr>
              <a:t>What    does this Symbolize?</a:t>
            </a:r>
            <a:endParaRPr lang="en-US" sz="4800" dirty="0">
              <a:latin typeface="Britannic Bold" panose="020B0903060703020204" pitchFamily="34" charset="0"/>
            </a:endParaRPr>
          </a:p>
        </p:txBody>
      </p:sp>
      <p:sp>
        <p:nvSpPr>
          <p:cNvPr id="3" name="Content Placeholder 2"/>
          <p:cNvSpPr>
            <a:spLocks noGrp="1"/>
          </p:cNvSpPr>
          <p:nvPr>
            <p:ph idx="1"/>
          </p:nvPr>
        </p:nvSpPr>
        <p:spPr>
          <a:xfrm>
            <a:off x="4686836" y="139700"/>
            <a:ext cx="4342864" cy="6578733"/>
          </a:xfrm>
          <a:solidFill>
            <a:schemeClr val="tx1"/>
          </a:solidFill>
        </p:spPr>
        <p:txBody>
          <a:bodyPr>
            <a:normAutofit/>
          </a:bodyPr>
          <a:lstStyle/>
          <a:p>
            <a:pPr marL="0" indent="0">
              <a:buNone/>
            </a:pPr>
            <a:endParaRPr lang="en-US" sz="800" b="1" dirty="0" smtClean="0">
              <a:solidFill>
                <a:schemeClr val="accent4">
                  <a:lumMod val="40000"/>
                  <a:lumOff val="60000"/>
                </a:schemeClr>
              </a:solidFill>
              <a:latin typeface="Times New Roman" panose="02020603050405020304" pitchFamily="18" charset="0"/>
              <a:cs typeface="Times New Roman" panose="02020603050405020304" pitchFamily="18" charset="0"/>
            </a:endParaRP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Identifying with the cross indicated a willingness to suffer persecution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(Galatians 5:11)</a:t>
            </a: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It represents reconciliation to God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(Ephesians 2:16; Colossians 1:19-20)</a:t>
            </a:r>
          </a:p>
          <a:p>
            <a:r>
              <a:rPr lang="en-US" sz="3200" b="1" dirty="0" smtClean="0">
                <a:solidFill>
                  <a:schemeClr val="accent4">
                    <a:lumMod val="40000"/>
                    <a:lumOff val="60000"/>
                  </a:schemeClr>
                </a:solidFill>
                <a:latin typeface="Times New Roman" panose="02020603050405020304" pitchFamily="18" charset="0"/>
                <a:cs typeface="Times New Roman" panose="02020603050405020304" pitchFamily="18" charset="0"/>
              </a:rPr>
              <a:t>It is the Christian’s supreme symbol! </a:t>
            </a:r>
            <a:r>
              <a:rPr lang="en-US" sz="3200" dirty="0" smtClean="0">
                <a:solidFill>
                  <a:schemeClr val="accent4">
                    <a:lumMod val="40000"/>
                    <a:lumOff val="60000"/>
                  </a:schemeClr>
                </a:solidFill>
                <a:latin typeface="Times New Roman" panose="02020603050405020304" pitchFamily="18" charset="0"/>
                <a:cs typeface="Times New Roman" panose="02020603050405020304" pitchFamily="18" charset="0"/>
              </a:rPr>
              <a:t>(Galatians 6:14; Philippians 3:20)</a:t>
            </a:r>
          </a:p>
          <a:p>
            <a:endParaRPr lang="en-US" dirty="0"/>
          </a:p>
        </p:txBody>
      </p:sp>
    </p:spTree>
    <p:extLst>
      <p:ext uri="{BB962C8B-B14F-4D97-AF65-F5344CB8AC3E}">
        <p14:creationId xmlns:p14="http://schemas.microsoft.com/office/powerpoint/2010/main" val="222396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americasfreedomfighters.com/wp-content/uploads/2015/06/battle-flag-2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19649" y="1096995"/>
            <a:ext cx="3757493" cy="229375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michaelpohlman.files.wordpress.com/2012/02/cros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5126" y="2368292"/>
            <a:ext cx="2616200" cy="419427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05974" y="387348"/>
            <a:ext cx="2959100" cy="1200329"/>
          </a:xfrm>
          <a:prstGeom prst="rect">
            <a:avLst/>
          </a:prstGeom>
          <a:noFill/>
        </p:spPr>
        <p:txBody>
          <a:bodyPr wrap="square" rtlCol="0">
            <a:spAutoFit/>
          </a:bodyPr>
          <a:lstStyle/>
          <a:p>
            <a:r>
              <a:rPr lang="en-US" sz="3600" b="1" i="1" dirty="0" smtClean="0">
                <a:latin typeface="Times New Roman" panose="02020603050405020304" pitchFamily="18" charset="0"/>
                <a:cs typeface="Times New Roman" panose="02020603050405020304" pitchFamily="18" charset="0"/>
              </a:rPr>
              <a:t>What this means to us…</a:t>
            </a:r>
            <a:endParaRPr lang="en-US" sz="3600" b="1" i="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330699" y="2463055"/>
            <a:ext cx="2781300" cy="1754326"/>
          </a:xfrm>
          <a:prstGeom prst="rect">
            <a:avLst/>
          </a:prstGeom>
          <a:noFill/>
        </p:spPr>
        <p:txBody>
          <a:bodyPr wrap="square" rtlCol="0">
            <a:spAutoFit/>
          </a:bodyPr>
          <a:lstStyle/>
          <a:p>
            <a:pPr algn="r"/>
            <a:r>
              <a:rPr lang="en-US" sz="3600" b="1" i="1" dirty="0" smtClean="0">
                <a:latin typeface="Times New Roman" panose="02020603050405020304" pitchFamily="18" charset="0"/>
                <a:cs typeface="Times New Roman" panose="02020603050405020304" pitchFamily="18" charset="0"/>
              </a:rPr>
              <a:t>is determined by what this means to us.</a:t>
            </a:r>
            <a:endParaRPr lang="en-US" sz="3600" b="1" i="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2818331" y="4465428"/>
            <a:ext cx="3376795" cy="1815882"/>
          </a:xfrm>
          <a:prstGeom prst="rect">
            <a:avLst/>
          </a:prstGeom>
          <a:noFill/>
        </p:spPr>
        <p:txBody>
          <a:bodyPr wrap="square" rtlCol="0">
            <a:spAutoFit/>
          </a:bodyPr>
          <a:lstStyle/>
          <a:p>
            <a:pPr algn="r"/>
            <a:r>
              <a:rPr lang="en-US" sz="2800" dirty="0" smtClean="0">
                <a:latin typeface="Times New Roman" panose="02020603050405020304" pitchFamily="18" charset="0"/>
                <a:cs typeface="Times New Roman" panose="02020603050405020304" pitchFamily="18" charset="0"/>
              </a:rPr>
              <a:t>2 Timothy </a:t>
            </a:r>
            <a:r>
              <a:rPr lang="en-US" sz="2800" dirty="0" smtClean="0">
                <a:latin typeface="Times New Roman" panose="02020603050405020304" pitchFamily="18" charset="0"/>
                <a:cs typeface="Times New Roman" panose="02020603050405020304" pitchFamily="18" charset="0"/>
              </a:rPr>
              <a:t>2:4 </a:t>
            </a:r>
            <a:r>
              <a:rPr lang="en-US" sz="2800" dirty="0" smtClean="0">
                <a:latin typeface="Times New Roman" panose="02020603050405020304" pitchFamily="18" charset="0"/>
                <a:cs typeface="Times New Roman" panose="02020603050405020304" pitchFamily="18" charset="0"/>
              </a:rPr>
              <a:t>Philippians </a:t>
            </a:r>
            <a:r>
              <a:rPr lang="en-US" sz="2800" dirty="0" smtClean="0">
                <a:latin typeface="Times New Roman" panose="02020603050405020304" pitchFamily="18" charset="0"/>
                <a:cs typeface="Times New Roman" panose="02020603050405020304" pitchFamily="18" charset="0"/>
              </a:rPr>
              <a:t>3:20        1 </a:t>
            </a:r>
            <a:r>
              <a:rPr lang="en-US" sz="2800" dirty="0" smtClean="0">
                <a:latin typeface="Times New Roman" panose="02020603050405020304" pitchFamily="18" charset="0"/>
                <a:cs typeface="Times New Roman" panose="02020603050405020304" pitchFamily="18" charset="0"/>
              </a:rPr>
              <a:t>Corinthians </a:t>
            </a:r>
            <a:r>
              <a:rPr lang="en-US" sz="2800" dirty="0" smtClean="0">
                <a:latin typeface="Times New Roman" panose="02020603050405020304" pitchFamily="18" charset="0"/>
                <a:cs typeface="Times New Roman" panose="02020603050405020304" pitchFamily="18" charset="0"/>
              </a:rPr>
              <a:t>9:22-23 </a:t>
            </a:r>
            <a:r>
              <a:rPr lang="en-US" sz="2800" dirty="0" smtClean="0">
                <a:latin typeface="Times New Roman" panose="02020603050405020304" pitchFamily="18" charset="0"/>
                <a:cs typeface="Times New Roman" panose="02020603050405020304" pitchFamily="18" charset="0"/>
              </a:rPr>
              <a:t>Romans 14:13</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221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left)">
                                      <p:cBhvr>
                                        <p:cTn id="12" dur="500"/>
                                        <p:tgtEl>
                                          <p:spTgt spid="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michaelpohlman.files.wordpress.com/2012/02/cros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139700"/>
            <a:ext cx="4424491" cy="657873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686836" y="139700"/>
            <a:ext cx="4342864" cy="6578733"/>
          </a:xfrm>
          <a:solidFill>
            <a:schemeClr val="tx1"/>
          </a:solidFill>
        </p:spPr>
        <p:txBody>
          <a:bodyPr>
            <a:normAutofit/>
          </a:bodyPr>
          <a:lstStyle/>
          <a:p>
            <a:pPr marL="0" indent="0">
              <a:buNone/>
            </a:pPr>
            <a:endParaRPr lang="en-US" sz="6000" b="1" dirty="0" smtClean="0">
              <a:solidFill>
                <a:schemeClr val="accent4">
                  <a:lumMod val="40000"/>
                  <a:lumOff val="60000"/>
                </a:schemeClr>
              </a:solidFill>
              <a:latin typeface="Britannic Bold" panose="020B0903060703020204" pitchFamily="34" charset="0"/>
              <a:cs typeface="Times New Roman" panose="02020603050405020304" pitchFamily="18" charset="0"/>
            </a:endParaRPr>
          </a:p>
          <a:p>
            <a:pPr marL="0" indent="0">
              <a:buNone/>
            </a:pPr>
            <a:r>
              <a:rPr lang="en-US" sz="6000" b="1" dirty="0" smtClean="0">
                <a:solidFill>
                  <a:schemeClr val="accent4">
                    <a:lumMod val="40000"/>
                    <a:lumOff val="60000"/>
                  </a:schemeClr>
                </a:solidFill>
                <a:latin typeface="Britannic Bold" panose="020B0903060703020204" pitchFamily="34" charset="0"/>
                <a:cs typeface="Times New Roman" panose="02020603050405020304" pitchFamily="18" charset="0"/>
              </a:rPr>
              <a:t>The </a:t>
            </a:r>
            <a:r>
              <a:rPr lang="en-US" sz="6000" b="1" dirty="0">
                <a:solidFill>
                  <a:schemeClr val="accent4">
                    <a:lumMod val="40000"/>
                    <a:lumOff val="60000"/>
                  </a:schemeClr>
                </a:solidFill>
                <a:latin typeface="Britannic Bold" panose="020B0903060703020204" pitchFamily="34" charset="0"/>
                <a:cs typeface="Times New Roman" panose="02020603050405020304" pitchFamily="18" charset="0"/>
              </a:rPr>
              <a:t>Cross is Everything to the Christian</a:t>
            </a:r>
            <a:endParaRPr lang="en-US" sz="6000" b="1" dirty="0" smtClean="0">
              <a:solidFill>
                <a:schemeClr val="accent4">
                  <a:lumMod val="40000"/>
                  <a:lumOff val="60000"/>
                </a:schemeClr>
              </a:solidFill>
              <a:latin typeface="Britannic Bold" panose="020B0903060703020204" pitchFamily="34" charset="0"/>
              <a:cs typeface="Times New Roman" panose="02020603050405020304" pitchFamily="18" charset="0"/>
            </a:endParaRPr>
          </a:p>
        </p:txBody>
      </p:sp>
      <p:sp>
        <p:nvSpPr>
          <p:cNvPr id="4" name="TextBox 3"/>
          <p:cNvSpPr txBox="1"/>
          <p:nvPr/>
        </p:nvSpPr>
        <p:spPr>
          <a:xfrm>
            <a:off x="356133" y="545185"/>
            <a:ext cx="2560322" cy="4770537"/>
          </a:xfrm>
          <a:prstGeom prst="rect">
            <a:avLst/>
          </a:prstGeom>
          <a:noFill/>
        </p:spPr>
        <p:txBody>
          <a:bodyPr wrap="square" rtlCol="0">
            <a:spAutoFit/>
          </a:bodyPr>
          <a:lstStyle/>
          <a:p>
            <a:r>
              <a:rPr lang="en-US" sz="2800" dirty="0" smtClean="0"/>
              <a:t>“But </a:t>
            </a:r>
            <a:r>
              <a:rPr lang="en-US" sz="2800" dirty="0"/>
              <a:t>God forbid that I should boast except in the cross of our Lord Jesus Christ, by whom the world has been crucified to me, and I to the world</a:t>
            </a:r>
            <a:r>
              <a:rPr lang="en-US" sz="2800" dirty="0" smtClean="0"/>
              <a:t>.”</a:t>
            </a:r>
            <a:endParaRPr lang="en-US" sz="2800" dirty="0"/>
          </a:p>
          <a:p>
            <a:r>
              <a:rPr lang="en-US" sz="2400" dirty="0"/>
              <a:t>(Galatians 6:14</a:t>
            </a:r>
            <a:r>
              <a:rPr lang="en-US" sz="2400" dirty="0" smtClean="0"/>
              <a:t>)</a:t>
            </a:r>
            <a:endParaRPr lang="en-US" dirty="0"/>
          </a:p>
        </p:txBody>
      </p:sp>
    </p:spTree>
    <p:extLst>
      <p:ext uri="{BB962C8B-B14F-4D97-AF65-F5344CB8AC3E}">
        <p14:creationId xmlns:p14="http://schemas.microsoft.com/office/powerpoint/2010/main" val="2290330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TotalTime>
  <Words>283</Words>
  <Application>Microsoft Office PowerPoint</Application>
  <PresentationFormat>On-screen Show (4:3)</PresentationFormat>
  <Paragraphs>21</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Britannic Bold</vt:lpstr>
      <vt:lpstr>Calibri</vt:lpstr>
      <vt:lpstr>Calibri Light</vt:lpstr>
      <vt:lpstr>Times New Roman</vt:lpstr>
      <vt:lpstr>Office Theme</vt:lpstr>
      <vt:lpstr>What does this symbolize?</vt:lpstr>
      <vt:lpstr>What    does this Symbolize?</vt:lpstr>
      <vt:lpstr>What    does this Symbolize?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this symbolize?</dc:title>
  <dc:creator>user</dc:creator>
  <cp:lastModifiedBy>user</cp:lastModifiedBy>
  <cp:revision>14</cp:revision>
  <dcterms:created xsi:type="dcterms:W3CDTF">2015-06-26T21:16:04Z</dcterms:created>
  <dcterms:modified xsi:type="dcterms:W3CDTF">2015-06-27T15:31:44Z</dcterms:modified>
</cp:coreProperties>
</file>