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258" r:id="rId2"/>
    <p:sldId id="259" r:id="rId3"/>
    <p:sldId id="260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3C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 snapToGrid="0">
      <p:cViewPr varScale="1">
        <p:scale>
          <a:sx n="97" d="100"/>
          <a:sy n="97" d="100"/>
        </p:scale>
        <p:origin x="1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EAACF-7F56-4F5F-A753-79F05B0FED9D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049C9-4C14-4407-BB9B-ACA8DB6EE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12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King of kings has laid out a path to citizenship for aliens and foreigners who want to be citizens of the Kingdom of heaven.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026E30-3398-41E9-B8D8-03D1FCE417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848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026E30-3398-41E9-B8D8-03D1FCE417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63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026E30-3398-41E9-B8D8-03D1FCE417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423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F7F9-6818-4D92-8EC4-E69D2C242059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7F53-1ED7-45F3-94A5-742B63AD1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8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F7F9-6818-4D92-8EC4-E69D2C242059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7F53-1ED7-45F3-94A5-742B63AD1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7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F7F9-6818-4D92-8EC4-E69D2C242059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7F53-1ED7-45F3-94A5-742B63AD1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2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F7F9-6818-4D92-8EC4-E69D2C242059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7F53-1ED7-45F3-94A5-742B63AD1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3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F7F9-6818-4D92-8EC4-E69D2C242059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7F53-1ED7-45F3-94A5-742B63AD1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5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F7F9-6818-4D92-8EC4-E69D2C242059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7F53-1ED7-45F3-94A5-742B63AD1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8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F7F9-6818-4D92-8EC4-E69D2C242059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7F53-1ED7-45F3-94A5-742B63AD1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1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F7F9-6818-4D92-8EC4-E69D2C242059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7F53-1ED7-45F3-94A5-742B63AD1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2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F7F9-6818-4D92-8EC4-E69D2C242059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7F53-1ED7-45F3-94A5-742B63AD1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8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F7F9-6818-4D92-8EC4-E69D2C242059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7F53-1ED7-45F3-94A5-742B63AD1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4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F7F9-6818-4D92-8EC4-E69D2C242059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7F53-1ED7-45F3-94A5-742B63AD1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6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AF7F9-6818-4D92-8EC4-E69D2C242059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C7F53-1ED7-45F3-94A5-742B63AD1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9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mage result for amber background">
            <a:extLst>
              <a:ext uri="{FF2B5EF4-FFF2-40B4-BE49-F238E27FC236}">
                <a16:creationId xmlns:a16="http://schemas.microsoft.com/office/drawing/2014/main" id="{F66B3103-D2CB-4CA3-B768-83554EEAA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49" y="0"/>
            <a:ext cx="915134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rown transparent">
            <a:extLst>
              <a:ext uri="{FF2B5EF4-FFF2-40B4-BE49-F238E27FC236}">
                <a16:creationId xmlns:a16="http://schemas.microsoft.com/office/drawing/2014/main" id="{E72EAC08-FE10-4694-8CB5-B8A508727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066" y="4552336"/>
            <a:ext cx="2824914" cy="198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AD7477DF-9889-4626-9A4E-22BF20A5B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897" y="418459"/>
            <a:ext cx="8069979" cy="1604233"/>
          </a:xfrm>
        </p:spPr>
        <p:txBody>
          <a:bodyPr>
            <a:noAutofit/>
          </a:bodyPr>
          <a:lstStyle/>
          <a:p>
            <a:pPr algn="l"/>
            <a:r>
              <a:rPr lang="en-US" sz="4800" b="1" dirty="0">
                <a:solidFill>
                  <a:srgbClr val="4838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The</a:t>
            </a:r>
            <a:r>
              <a:rPr lang="en-US" sz="6600" dirty="0">
                <a:solidFill>
                  <a:srgbClr val="4838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 </a:t>
            </a:r>
          </a:p>
        </p:txBody>
      </p:sp>
      <p:pic>
        <p:nvPicPr>
          <p:cNvPr id="5" name="Picture 2" descr="Image result for king of kings">
            <a:extLst>
              <a:ext uri="{FF2B5EF4-FFF2-40B4-BE49-F238E27FC236}">
                <a16:creationId xmlns:a16="http://schemas.microsoft.com/office/drawing/2014/main" id="{9D82E205-3103-462F-92E9-E4F8024B1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97" y="1844911"/>
            <a:ext cx="8007352" cy="20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4D3DB2-1397-41FE-A7E1-CA734714257B}"/>
              </a:ext>
            </a:extLst>
          </p:cNvPr>
          <p:cNvSpPr txBox="1"/>
          <p:nvPr/>
        </p:nvSpPr>
        <p:spPr>
          <a:xfrm>
            <a:off x="433897" y="3360175"/>
            <a:ext cx="78820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srgbClr val="423C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Provides a Path to Citizenship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u="none" strike="noStrike" kern="1200" cap="none" spc="0" normalizeH="0" baseline="0" noProof="0" dirty="0">
                <a:ln>
                  <a:noFill/>
                </a:ln>
                <a:solidFill>
                  <a:srgbClr val="423C22"/>
                </a:solidFill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(Ephesians 2:11-22)</a:t>
            </a:r>
          </a:p>
        </p:txBody>
      </p:sp>
    </p:spTree>
    <p:extLst>
      <p:ext uri="{BB962C8B-B14F-4D97-AF65-F5344CB8AC3E}">
        <p14:creationId xmlns:p14="http://schemas.microsoft.com/office/powerpoint/2010/main" val="142249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age result for crown transparent">
            <a:extLst>
              <a:ext uri="{FF2B5EF4-FFF2-40B4-BE49-F238E27FC236}">
                <a16:creationId xmlns:a16="http://schemas.microsoft.com/office/drawing/2014/main" id="{6F3395B6-1185-4E98-B2AA-7C11217F8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922" y="5399881"/>
            <a:ext cx="1889378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8E4C1C-AF47-467E-9A35-3D8B069B9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02" y="132555"/>
            <a:ext cx="8585898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Footlight MT Light" panose="0204060206030A020304" pitchFamily="18" charset="0"/>
              </a:rPr>
              <a:t>The King’s Path to Citizenship</a:t>
            </a:r>
            <a:br>
              <a:rPr lang="en-US" sz="5400" b="1" dirty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Footlight MT Light" panose="0204060206030A020304" pitchFamily="18" charset="0"/>
              </a:rPr>
            </a:br>
            <a:r>
              <a:rPr lang="en-US" sz="3600" dirty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Footlight MT Light" panose="0204060206030A020304" pitchFamily="18" charset="0"/>
              </a:rPr>
              <a:t>(Ephesians 2:11-22)</a:t>
            </a:r>
            <a:endParaRPr lang="en-US" dirty="0">
              <a:solidFill>
                <a:schemeClr val="accent4">
                  <a:lumMod val="5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Footlight MT Light" panose="0204060206030A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5710A-0651-4DD7-8B5D-E9F3072F9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900" y="1458117"/>
            <a:ext cx="8585897" cy="5267327"/>
          </a:xfrm>
        </p:spPr>
        <p:txBody>
          <a:bodyPr>
            <a:normAutofit/>
          </a:bodyPr>
          <a:lstStyle/>
          <a:p>
            <a:pPr marL="225425" indent="-225425"/>
            <a:r>
              <a:rPr lang="en-US" sz="3200" b="1" dirty="0">
                <a:solidFill>
                  <a:srgbClr val="423C22"/>
                </a:solidFill>
                <a:latin typeface="Footlight MT Light" panose="0204060206030A020304" pitchFamily="18" charset="0"/>
              </a:rPr>
              <a:t>The plan is for those who are aliens from the commonwealth (2:11-12</a:t>
            </a:r>
            <a:r>
              <a:rPr lang="en-US" sz="3200" b="1">
                <a:solidFill>
                  <a:srgbClr val="423C22"/>
                </a:solidFill>
                <a:latin typeface="Footlight MT Light" panose="0204060206030A020304" pitchFamily="18" charset="0"/>
              </a:rPr>
              <a:t>; Hebrews 11:13-16)</a:t>
            </a:r>
            <a:endParaRPr lang="en-US" sz="3200" b="1" dirty="0">
              <a:solidFill>
                <a:srgbClr val="423C22"/>
              </a:solidFill>
              <a:latin typeface="Footlight MT Light" panose="0204060206030A020304" pitchFamily="18" charset="0"/>
            </a:endParaRPr>
          </a:p>
          <a:p>
            <a:pPr marL="225425" indent="-225425"/>
            <a:r>
              <a:rPr lang="en-US" sz="3200" b="1" dirty="0">
                <a:solidFill>
                  <a:srgbClr val="423C22"/>
                </a:solidFill>
                <a:latin typeface="Footlight MT Light" panose="0204060206030A020304" pitchFamily="18" charset="0"/>
              </a:rPr>
              <a:t>Those far off can be brought near (2:13; 1:6-7)</a:t>
            </a:r>
          </a:p>
          <a:p>
            <a:pPr marL="225425" indent="-225425"/>
            <a:r>
              <a:rPr lang="en-US" sz="3200" b="1" dirty="0">
                <a:solidFill>
                  <a:srgbClr val="423C22"/>
                </a:solidFill>
                <a:latin typeface="Footlight MT Light" panose="0204060206030A020304" pitchFamily="18" charset="0"/>
              </a:rPr>
              <a:t>The King broke down the WALL of separation (2:14-16; Colossians 2:13-14)</a:t>
            </a:r>
          </a:p>
          <a:p>
            <a:pPr marL="225425" indent="-225425"/>
            <a:r>
              <a:rPr lang="en-US" sz="3200" b="1" dirty="0">
                <a:solidFill>
                  <a:srgbClr val="423C22"/>
                </a:solidFill>
                <a:latin typeface="Footlight MT Light" panose="0204060206030A020304" pitchFamily="18" charset="0"/>
              </a:rPr>
              <a:t>Everyone has the SAME PATH (2:17-18;                2 Corinthians 5:18-21; Colossians 1:21-22)</a:t>
            </a:r>
          </a:p>
          <a:p>
            <a:pPr marL="225425" indent="-225425"/>
            <a:r>
              <a:rPr lang="en-US" sz="3200" b="1" dirty="0">
                <a:solidFill>
                  <a:srgbClr val="423C22"/>
                </a:solidFill>
                <a:latin typeface="Footlight MT Light" panose="0204060206030A020304" pitchFamily="18" charset="0"/>
              </a:rPr>
              <a:t>We may become “fellow citizens with the saints” (2:19-20; Colossians 1:12-14)</a:t>
            </a:r>
          </a:p>
          <a:p>
            <a:pPr marL="225425" indent="-225425"/>
            <a:endParaRPr lang="en-US" sz="3200" b="1" dirty="0">
              <a:solidFill>
                <a:srgbClr val="423C22"/>
              </a:solidFill>
              <a:latin typeface="Footlight MT Light" panose="0204060206030A020304" pitchFamily="18" charset="0"/>
            </a:endParaRPr>
          </a:p>
          <a:p>
            <a:pPr marL="344488" indent="-344488"/>
            <a:endParaRPr lang="en-US" sz="3200" b="1" dirty="0">
              <a:solidFill>
                <a:srgbClr val="423C22"/>
              </a:solidFill>
              <a:latin typeface="Footlight MT Light" panose="0204060206030A020304" pitchFamily="18" charset="0"/>
            </a:endParaRPr>
          </a:p>
          <a:p>
            <a:pPr marL="344488" indent="-344488"/>
            <a:endParaRPr lang="en-US" sz="3200" b="1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89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age result for crown transparent">
            <a:extLst>
              <a:ext uri="{FF2B5EF4-FFF2-40B4-BE49-F238E27FC236}">
                <a16:creationId xmlns:a16="http://schemas.microsoft.com/office/drawing/2014/main" id="{6F3395B6-1185-4E98-B2AA-7C11217F8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922" y="5399881"/>
            <a:ext cx="1889378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8E4C1C-AF47-467E-9A35-3D8B069B9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203" y="132555"/>
            <a:ext cx="8668097" cy="1806777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Footlight MT Light" panose="0204060206030A020304" pitchFamily="18" charset="0"/>
              </a:rPr>
              <a:t>How to Take </a:t>
            </a:r>
            <a:br>
              <a:rPr lang="en-US" sz="5400" b="1" dirty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Footlight MT Light" panose="0204060206030A020304" pitchFamily="18" charset="0"/>
              </a:rPr>
            </a:br>
            <a:r>
              <a:rPr lang="en-US" sz="5400" b="1" dirty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Footlight MT Light" panose="0204060206030A020304" pitchFamily="18" charset="0"/>
              </a:rPr>
              <a:t>the Path to Citizenship </a:t>
            </a:r>
            <a:endParaRPr lang="en-US" dirty="0">
              <a:solidFill>
                <a:schemeClr val="accent4">
                  <a:lumMod val="5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Footlight MT Light" panose="0204060206030A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5710A-0651-4DD7-8B5D-E9F3072F9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900" y="1939332"/>
            <a:ext cx="8585897" cy="4786112"/>
          </a:xfrm>
        </p:spPr>
        <p:txBody>
          <a:bodyPr>
            <a:normAutofit/>
          </a:bodyPr>
          <a:lstStyle/>
          <a:p>
            <a:pPr marL="225425" indent="-225425"/>
            <a:r>
              <a:rPr lang="en-US" sz="3200" b="1" dirty="0">
                <a:solidFill>
                  <a:srgbClr val="423C22"/>
                </a:solidFill>
                <a:latin typeface="Footlight MT Light" panose="0204060206030A020304" pitchFamily="18" charset="0"/>
              </a:rPr>
              <a:t>You must be born again (John 3:3-5).</a:t>
            </a:r>
          </a:p>
          <a:p>
            <a:pPr marL="225425" indent="-225425"/>
            <a:r>
              <a:rPr lang="en-US" sz="3200" b="1" dirty="0">
                <a:solidFill>
                  <a:srgbClr val="423C22"/>
                </a:solidFill>
                <a:latin typeface="Footlight MT Light" panose="0204060206030A020304" pitchFamily="18" charset="0"/>
              </a:rPr>
              <a:t>Your righteousness must exceed that of the scribes and Pharisees (Matthew 5:20).</a:t>
            </a:r>
          </a:p>
          <a:p>
            <a:pPr marL="225425" indent="-225425"/>
            <a:r>
              <a:rPr lang="en-US" sz="3200" b="1" dirty="0">
                <a:solidFill>
                  <a:srgbClr val="423C22"/>
                </a:solidFill>
                <a:latin typeface="Footlight MT Light" panose="0204060206030A020304" pitchFamily="18" charset="0"/>
              </a:rPr>
              <a:t>You must become like a little child—humble, innocent, and obedient (Matthew </a:t>
            </a:r>
            <a:r>
              <a:rPr lang="en-US" sz="3200" b="1">
                <a:solidFill>
                  <a:srgbClr val="423C22"/>
                </a:solidFill>
                <a:latin typeface="Footlight MT Light" panose="0204060206030A020304" pitchFamily="18" charset="0"/>
              </a:rPr>
              <a:t>18:3).</a:t>
            </a:r>
            <a:endParaRPr lang="en-US" sz="3200" b="1" dirty="0">
              <a:solidFill>
                <a:srgbClr val="423C22"/>
              </a:solidFill>
              <a:latin typeface="Footlight MT Light" panose="0204060206030A020304" pitchFamily="18" charset="0"/>
            </a:endParaRPr>
          </a:p>
          <a:p>
            <a:pPr marL="225425" indent="-225425"/>
            <a:endParaRPr lang="en-US" sz="3200" b="1" dirty="0">
              <a:solidFill>
                <a:srgbClr val="423C22"/>
              </a:solidFill>
              <a:latin typeface="Footlight MT Light" panose="0204060206030A020304" pitchFamily="18" charset="0"/>
            </a:endParaRPr>
          </a:p>
          <a:p>
            <a:pPr marL="225425" indent="-225425"/>
            <a:endParaRPr lang="en-US" sz="3200" b="1" dirty="0">
              <a:solidFill>
                <a:srgbClr val="423C22"/>
              </a:solidFill>
              <a:latin typeface="Footlight MT Light" panose="0204060206030A020304" pitchFamily="18" charset="0"/>
            </a:endParaRPr>
          </a:p>
          <a:p>
            <a:pPr marL="344488" indent="-344488"/>
            <a:endParaRPr lang="en-US" sz="3200" b="1" dirty="0">
              <a:solidFill>
                <a:srgbClr val="423C22"/>
              </a:solidFill>
              <a:latin typeface="Footlight MT Light" panose="0204060206030A020304" pitchFamily="18" charset="0"/>
            </a:endParaRPr>
          </a:p>
          <a:p>
            <a:pPr marL="344488" indent="-344488"/>
            <a:endParaRPr lang="en-US" sz="3200" b="1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6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</TotalTime>
  <Words>162</Words>
  <Application>Microsoft Office PowerPoint</Application>
  <PresentationFormat>On-screen Show (4:3)</PresentationFormat>
  <Paragraphs>20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Footlight MT Light</vt:lpstr>
      <vt:lpstr>1_Office Theme</vt:lpstr>
      <vt:lpstr>The </vt:lpstr>
      <vt:lpstr>The King’s Path to Citizenship (Ephesians 2:11-22)</vt:lpstr>
      <vt:lpstr>How to Take  the Path to Citizenship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Eastside Enlightener</dc:creator>
  <cp:lastModifiedBy>Eastside Enlightener</cp:lastModifiedBy>
  <cp:revision>22</cp:revision>
  <dcterms:created xsi:type="dcterms:W3CDTF">2018-03-29T19:57:43Z</dcterms:created>
  <dcterms:modified xsi:type="dcterms:W3CDTF">2018-07-01T13:29:59Z</dcterms:modified>
</cp:coreProperties>
</file>