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4" d="100"/>
          <a:sy n="94"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505BA-2D44-4174-8E6F-E36C9FA66CFC}" type="datetimeFigureOut">
              <a:rPr lang="en-US" smtClean="0"/>
              <a:t>7/1/2018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D031E-80ED-4E2A-B075-48B56CE7A111}" type="slidenum">
              <a:rPr lang="en-US" smtClean="0"/>
              <a:t>‹#›</a:t>
            </a:fld>
            <a:endParaRPr lang="en-US"/>
          </a:p>
        </p:txBody>
      </p:sp>
    </p:spTree>
    <p:extLst>
      <p:ext uri="{BB962C8B-B14F-4D97-AF65-F5344CB8AC3E}">
        <p14:creationId xmlns:p14="http://schemas.microsoft.com/office/powerpoint/2010/main" val="2614586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Son of God, Jesus enjoyed all the powers of Divinity.  But it was His sinless human life that empowered His blood to give us access to God, forgive sins, cleanse the conscience, make men holy, and rescue sinners from empty lives. </a:t>
            </a:r>
          </a:p>
        </p:txBody>
      </p:sp>
      <p:sp>
        <p:nvSpPr>
          <p:cNvPr id="4" name="Slide Number Placeholder 3"/>
          <p:cNvSpPr>
            <a:spLocks noGrp="1"/>
          </p:cNvSpPr>
          <p:nvPr>
            <p:ph type="sldNum" sz="quarter" idx="10"/>
          </p:nvPr>
        </p:nvSpPr>
        <p:spPr/>
        <p:txBody>
          <a:bodyPr/>
          <a:lstStyle/>
          <a:p>
            <a:fld id="{76ED031E-80ED-4E2A-B075-48B56CE7A111}" type="slidenum">
              <a:rPr lang="en-US" smtClean="0"/>
              <a:t>1</a:t>
            </a:fld>
            <a:endParaRPr lang="en-US"/>
          </a:p>
        </p:txBody>
      </p:sp>
    </p:spTree>
    <p:extLst>
      <p:ext uri="{BB962C8B-B14F-4D97-AF65-F5344CB8AC3E}">
        <p14:creationId xmlns:p14="http://schemas.microsoft.com/office/powerpoint/2010/main" val="232910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68918C-8CD3-42DA-9EE5-1A9E8816EC9E}"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33549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8918C-8CD3-42DA-9EE5-1A9E8816EC9E}"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33402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8918C-8CD3-42DA-9EE5-1A9E8816EC9E}"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28883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8918C-8CD3-42DA-9EE5-1A9E8816EC9E}"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21395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8918C-8CD3-42DA-9EE5-1A9E8816EC9E}"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417289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68918C-8CD3-42DA-9EE5-1A9E8816EC9E}"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410141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68918C-8CD3-42DA-9EE5-1A9E8816EC9E}" type="datetimeFigureOut">
              <a:rPr lang="en-US" smtClean="0"/>
              <a:t>7/1/2018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415121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68918C-8CD3-42DA-9EE5-1A9E8816EC9E}" type="datetimeFigureOut">
              <a:rPr lang="en-US" smtClean="0"/>
              <a:t>7/1/2018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11484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8918C-8CD3-42DA-9EE5-1A9E8816EC9E}" type="datetimeFigureOut">
              <a:rPr lang="en-US" smtClean="0"/>
              <a:t>7/1/2018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6612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68918C-8CD3-42DA-9EE5-1A9E8816EC9E}"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127133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68918C-8CD3-42DA-9EE5-1A9E8816EC9E}"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30C41-106A-4E6F-808F-F80FB28137D3}" type="slidenum">
              <a:rPr lang="en-US" smtClean="0"/>
              <a:t>‹#›</a:t>
            </a:fld>
            <a:endParaRPr lang="en-US"/>
          </a:p>
        </p:txBody>
      </p:sp>
    </p:spTree>
    <p:extLst>
      <p:ext uri="{BB962C8B-B14F-4D97-AF65-F5344CB8AC3E}">
        <p14:creationId xmlns:p14="http://schemas.microsoft.com/office/powerpoint/2010/main" val="23139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8918C-8CD3-42DA-9EE5-1A9E8816EC9E}" type="datetimeFigureOut">
              <a:rPr lang="en-US" smtClean="0"/>
              <a:t>7/1/2018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30C41-106A-4E6F-808F-F80FB28137D3}" type="slidenum">
              <a:rPr lang="en-US" smtClean="0"/>
              <a:t>‹#›</a:t>
            </a:fld>
            <a:endParaRPr lang="en-US"/>
          </a:p>
        </p:txBody>
      </p:sp>
    </p:spTree>
    <p:extLst>
      <p:ext uri="{BB962C8B-B14F-4D97-AF65-F5344CB8AC3E}">
        <p14:creationId xmlns:p14="http://schemas.microsoft.com/office/powerpoint/2010/main" val="295323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6565946-AB87-40D7-9F4A-3CB2802E2E9C}"/>
              </a:ext>
            </a:extLst>
          </p:cNvPr>
          <p:cNvPicPr>
            <a:picLocks noChangeAspect="1"/>
          </p:cNvPicPr>
          <p:nvPr/>
        </p:nvPicPr>
        <p:blipFill rotWithShape="1">
          <a:blip r:embed="rId3"/>
          <a:srcRect l="15667" r="1" b="1"/>
          <a:stretch/>
        </p:blipFill>
        <p:spPr>
          <a:xfrm>
            <a:off x="20" y="10"/>
            <a:ext cx="9143980" cy="6857989"/>
          </a:xfrm>
          <a:prstGeom prst="rect">
            <a:avLst/>
          </a:prstGeom>
        </p:spPr>
      </p:pic>
      <p:sp>
        <p:nvSpPr>
          <p:cNvPr id="11" name="Rectangle 10">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4">
              <a:alphaModFix amt="27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1955749"/>
            <a:ext cx="7667244"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808342"/>
            <a:ext cx="7667244"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73221-1BC0-42C6-B62C-6D50594AF8A4}"/>
              </a:ext>
            </a:extLst>
          </p:cNvPr>
          <p:cNvSpPr>
            <a:spLocks noGrp="1"/>
          </p:cNvSpPr>
          <p:nvPr>
            <p:ph type="ctrTitle"/>
          </p:nvPr>
        </p:nvSpPr>
        <p:spPr>
          <a:xfrm>
            <a:off x="531495" y="2418237"/>
            <a:ext cx="8081010" cy="2552091"/>
          </a:xfrm>
        </p:spPr>
        <p:txBody>
          <a:bodyPr anchor="ctr">
            <a:normAutofit/>
          </a:bodyPr>
          <a:lstStyle/>
          <a:p>
            <a:r>
              <a:rPr lang="en-US" sz="8800" b="1" spc="50" dirty="0">
                <a:ln w="9525" cmpd="sng">
                  <a:solidFill>
                    <a:srgbClr val="800000"/>
                  </a:solidFill>
                  <a:prstDash val="solid"/>
                </a:ln>
                <a:solidFill>
                  <a:srgbClr val="70AD47">
                    <a:tint val="1000"/>
                  </a:srgbClr>
                </a:solidFill>
                <a:effectLst>
                  <a:glow rad="63500">
                    <a:schemeClr val="accent2">
                      <a:satMod val="175000"/>
                      <a:alpha val="40000"/>
                    </a:schemeClr>
                  </a:glow>
                  <a:outerShdw blurRad="50800" dist="38100" dir="2700000" algn="tl" rotWithShape="0">
                    <a:prstClr val="black">
                      <a:alpha val="40000"/>
                    </a:prstClr>
                  </a:outerShdw>
                </a:effectLst>
                <a:latin typeface="Goudy Stout" panose="0202090407030B020401" pitchFamily="18" charset="0"/>
              </a:rPr>
              <a:t>Power</a:t>
            </a:r>
            <a:r>
              <a:rPr lang="en-US" sz="7200" b="1" spc="50" dirty="0">
                <a:ln w="9525" cmpd="sng">
                  <a:solidFill>
                    <a:srgbClr val="800000"/>
                  </a:solidFill>
                  <a:prstDash val="solid"/>
                </a:ln>
                <a:solidFill>
                  <a:srgbClr val="70AD47">
                    <a:tint val="1000"/>
                  </a:srgbClr>
                </a:solidFill>
                <a:effectLst>
                  <a:glow rad="63500">
                    <a:schemeClr val="accent2">
                      <a:satMod val="175000"/>
                      <a:alpha val="40000"/>
                    </a:schemeClr>
                  </a:glow>
                  <a:outerShdw blurRad="50800" dist="38100" dir="2700000" algn="tl" rotWithShape="0">
                    <a:prstClr val="black">
                      <a:alpha val="40000"/>
                    </a:prstClr>
                  </a:outerShdw>
                </a:effectLst>
                <a:latin typeface="Goudy Stout" panose="0202090407030B020401" pitchFamily="18" charset="0"/>
              </a:rPr>
              <a:t> </a:t>
            </a:r>
            <a:r>
              <a:rPr lang="en-US" sz="5400" b="1" spc="50" dirty="0">
                <a:ln w="9525" cmpd="sng">
                  <a:solidFill>
                    <a:srgbClr val="800000"/>
                  </a:solidFill>
                  <a:prstDash val="solid"/>
                </a:ln>
                <a:solidFill>
                  <a:srgbClr val="70AD47">
                    <a:tint val="1000"/>
                  </a:srgbClr>
                </a:solidFill>
                <a:effectLst>
                  <a:glow rad="63500">
                    <a:schemeClr val="accent2">
                      <a:satMod val="175000"/>
                      <a:alpha val="40000"/>
                    </a:schemeClr>
                  </a:glow>
                  <a:outerShdw blurRad="50800" dist="38100" dir="2700000" algn="tl" rotWithShape="0">
                    <a:prstClr val="black">
                      <a:alpha val="40000"/>
                    </a:prstClr>
                  </a:outerShdw>
                </a:effectLst>
                <a:latin typeface="Goudy Stout" panose="0202090407030B020401" pitchFamily="18" charset="0"/>
              </a:rPr>
              <a:t>   </a:t>
            </a:r>
            <a:r>
              <a:rPr lang="en-US" sz="4400" b="1" spc="50" dirty="0">
                <a:ln w="9525" cmpd="sng">
                  <a:solidFill>
                    <a:srgbClr val="800000"/>
                  </a:solidFill>
                  <a:prstDash val="solid"/>
                </a:ln>
                <a:solidFill>
                  <a:srgbClr val="70AD47">
                    <a:tint val="1000"/>
                  </a:srgbClr>
                </a:solidFill>
                <a:effectLst>
                  <a:glow rad="63500">
                    <a:schemeClr val="accent2">
                      <a:satMod val="175000"/>
                      <a:alpha val="40000"/>
                    </a:schemeClr>
                  </a:glow>
                  <a:outerShdw blurRad="50800" dist="38100" dir="2700000" algn="tl" rotWithShape="0">
                    <a:prstClr val="black">
                      <a:alpha val="40000"/>
                    </a:prstClr>
                  </a:outerShdw>
                </a:effectLst>
                <a:latin typeface="Goudy Stout" panose="0202090407030B020401" pitchFamily="18" charset="0"/>
              </a:rPr>
              <a:t>in the Blood</a:t>
            </a:r>
            <a:endParaRPr lang="en-US" sz="5400" b="1" spc="50" dirty="0">
              <a:ln w="9525" cmpd="sng">
                <a:solidFill>
                  <a:srgbClr val="800000"/>
                </a:solidFill>
                <a:prstDash val="solid"/>
              </a:ln>
              <a:solidFill>
                <a:srgbClr val="70AD47">
                  <a:tint val="1000"/>
                </a:srgbClr>
              </a:solidFill>
              <a:effectLst>
                <a:glow rad="63500">
                  <a:schemeClr val="accent2">
                    <a:satMod val="175000"/>
                    <a:alpha val="40000"/>
                  </a:schemeClr>
                </a:glow>
                <a:outerShdw blurRad="50800" dist="38100" dir="2700000" algn="tl" rotWithShape="0">
                  <a:prstClr val="black">
                    <a:alpha val="40000"/>
                  </a:prstClr>
                </a:outerShdw>
              </a:effectLst>
              <a:latin typeface="Goudy Stout" panose="0202090407030B020401" pitchFamily="18" charset="0"/>
            </a:endParaRPr>
          </a:p>
        </p:txBody>
      </p:sp>
    </p:spTree>
    <p:extLst>
      <p:ext uri="{BB962C8B-B14F-4D97-AF65-F5344CB8AC3E}">
        <p14:creationId xmlns:p14="http://schemas.microsoft.com/office/powerpoint/2010/main" val="854893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A6664-6302-4D51-A476-DDC3A76E80F8}"/>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CF42B92-F0DA-4948-82FF-BBBE0880D399}"/>
              </a:ext>
            </a:extLst>
          </p:cNvPr>
          <p:cNvSpPr>
            <a:spLocks noGrp="1"/>
          </p:cNvSpPr>
          <p:nvPr>
            <p:ph type="title"/>
          </p:nvPr>
        </p:nvSpPr>
        <p:spPr>
          <a:xfrm>
            <a:off x="628650" y="365126"/>
            <a:ext cx="7886700" cy="1460499"/>
          </a:xfrm>
        </p:spPr>
        <p:txBody>
          <a:bodyPr>
            <a:normAutofit/>
          </a:bodyPr>
          <a:lstStyle/>
          <a:p>
            <a:pPr algn="ctr"/>
            <a:r>
              <a:rPr lang="en-US" sz="4800" b="1" dirty="0">
                <a:solidFill>
                  <a:srgbClr val="C00000"/>
                </a:solidFill>
                <a:latin typeface="Gill Sans MT Condensed" panose="020B0506020104020203" pitchFamily="34" charset="0"/>
              </a:rPr>
              <a:t>Jesus Demonstrated POWER </a:t>
            </a:r>
            <a:br>
              <a:rPr lang="en-US" sz="4800" b="1" dirty="0">
                <a:solidFill>
                  <a:srgbClr val="C00000"/>
                </a:solidFill>
                <a:latin typeface="Gill Sans MT Condensed" panose="020B0506020104020203" pitchFamily="34" charset="0"/>
              </a:rPr>
            </a:br>
            <a:r>
              <a:rPr lang="en-US" sz="4800" b="1" dirty="0">
                <a:solidFill>
                  <a:srgbClr val="C00000"/>
                </a:solidFill>
                <a:latin typeface="Gill Sans MT Condensed" panose="020B0506020104020203" pitchFamily="34" charset="0"/>
              </a:rPr>
              <a:t>to Heal, Forgive, and Give Life</a:t>
            </a:r>
          </a:p>
        </p:txBody>
      </p:sp>
      <p:sp>
        <p:nvSpPr>
          <p:cNvPr id="3" name="Content Placeholder 2">
            <a:extLst>
              <a:ext uri="{FF2B5EF4-FFF2-40B4-BE49-F238E27FC236}">
                <a16:creationId xmlns:a16="http://schemas.microsoft.com/office/drawing/2014/main" id="{55553146-02A1-4AF7-9A1A-B2CB248DE06D}"/>
              </a:ext>
            </a:extLst>
          </p:cNvPr>
          <p:cNvSpPr>
            <a:spLocks noGrp="1"/>
          </p:cNvSpPr>
          <p:nvPr>
            <p:ph idx="1"/>
          </p:nvPr>
        </p:nvSpPr>
        <p:spPr>
          <a:xfrm>
            <a:off x="628650" y="2184935"/>
            <a:ext cx="7886700" cy="3992028"/>
          </a:xfrm>
        </p:spPr>
        <p:txBody>
          <a:bodyPr>
            <a:normAutofit/>
          </a:bodyPr>
          <a:lstStyle/>
          <a:p>
            <a:r>
              <a:rPr lang="en-US" sz="3200" dirty="0">
                <a:latin typeface="Goudy Old Style" panose="02020502050305020303" pitchFamily="18" charset="0"/>
              </a:rPr>
              <a:t>People were healed when “power” went out from Jesus (Luke 6:17-19; 8:42-50)</a:t>
            </a:r>
          </a:p>
          <a:p>
            <a:r>
              <a:rPr lang="en-US" sz="3200" dirty="0">
                <a:latin typeface="Goudy Old Style" panose="02020502050305020303" pitchFamily="18" charset="0"/>
              </a:rPr>
              <a:t>Jesus’ power over physical illness proves His power over spiritual illness (Luke 5:24)</a:t>
            </a:r>
          </a:p>
          <a:p>
            <a:r>
              <a:rPr lang="en-US" sz="3200" dirty="0">
                <a:latin typeface="Goudy Old Style" panose="02020502050305020303" pitchFamily="18" charset="0"/>
              </a:rPr>
              <a:t>Jesus’ ability to give and restore life proves the  Divine nature </a:t>
            </a:r>
            <a:r>
              <a:rPr lang="en-US" sz="3200">
                <a:latin typeface="Goudy Old Style" panose="02020502050305020303" pitchFamily="18" charset="0"/>
              </a:rPr>
              <a:t>of His power </a:t>
            </a:r>
            <a:r>
              <a:rPr lang="en-US" sz="3200" dirty="0">
                <a:latin typeface="Goudy Old Style" panose="02020502050305020303" pitchFamily="18" charset="0"/>
              </a:rPr>
              <a:t>(Luke 8:51-56; John 5:21-27; 10:17-18)</a:t>
            </a:r>
          </a:p>
        </p:txBody>
      </p:sp>
    </p:spTree>
    <p:extLst>
      <p:ext uri="{BB962C8B-B14F-4D97-AF65-F5344CB8AC3E}">
        <p14:creationId xmlns:p14="http://schemas.microsoft.com/office/powerpoint/2010/main" val="39888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A6664-6302-4D51-A476-DDC3A76E80F8}"/>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CF42B92-F0DA-4948-82FF-BBBE0880D399}"/>
              </a:ext>
            </a:extLst>
          </p:cNvPr>
          <p:cNvSpPr>
            <a:spLocks noGrp="1"/>
          </p:cNvSpPr>
          <p:nvPr>
            <p:ph type="title"/>
          </p:nvPr>
        </p:nvSpPr>
        <p:spPr>
          <a:xfrm>
            <a:off x="399448" y="362218"/>
            <a:ext cx="8345103" cy="1460499"/>
          </a:xfrm>
        </p:spPr>
        <p:txBody>
          <a:bodyPr>
            <a:normAutofit/>
          </a:bodyPr>
          <a:lstStyle/>
          <a:p>
            <a:pPr algn="ctr"/>
            <a:r>
              <a:rPr lang="en-US" sz="5400" b="1" dirty="0">
                <a:solidFill>
                  <a:srgbClr val="C00000"/>
                </a:solidFill>
                <a:latin typeface="Gill Sans MT Condensed" panose="020B0506020104020203" pitchFamily="34" charset="0"/>
              </a:rPr>
              <a:t>There is POWER in the Blood of Jesus</a:t>
            </a:r>
          </a:p>
        </p:txBody>
      </p:sp>
      <p:sp>
        <p:nvSpPr>
          <p:cNvPr id="3" name="Content Placeholder 2">
            <a:extLst>
              <a:ext uri="{FF2B5EF4-FFF2-40B4-BE49-F238E27FC236}">
                <a16:creationId xmlns:a16="http://schemas.microsoft.com/office/drawing/2014/main" id="{55553146-02A1-4AF7-9A1A-B2CB248DE06D}"/>
              </a:ext>
            </a:extLst>
          </p:cNvPr>
          <p:cNvSpPr>
            <a:spLocks noGrp="1"/>
          </p:cNvSpPr>
          <p:nvPr>
            <p:ph idx="1"/>
          </p:nvPr>
        </p:nvSpPr>
        <p:spPr>
          <a:xfrm>
            <a:off x="628650" y="1501541"/>
            <a:ext cx="7886700" cy="4675422"/>
          </a:xfrm>
        </p:spPr>
        <p:txBody>
          <a:bodyPr>
            <a:normAutofit/>
          </a:bodyPr>
          <a:lstStyle/>
          <a:p>
            <a:pPr marL="0" indent="0" algn="ctr">
              <a:buNone/>
            </a:pPr>
            <a:r>
              <a:rPr lang="en-US" sz="3600" b="1" dirty="0">
                <a:latin typeface="Goudy Old Style" panose="02020502050305020303" pitchFamily="18" charset="0"/>
              </a:rPr>
              <a:t>The power of Jesus’ blood flows from    His sinless human life!</a:t>
            </a:r>
          </a:p>
          <a:p>
            <a:pPr marL="0" indent="0" algn="ctr">
              <a:buNone/>
            </a:pPr>
            <a:r>
              <a:rPr lang="en-US" sz="3200" dirty="0">
                <a:latin typeface="Goudy Old Style" panose="02020502050305020303" pitchFamily="18" charset="0"/>
              </a:rPr>
              <a:t>1 Peter 1:19 speaks of “the precious blood of Christ, as of a lamb without blemish                     and without spot.”</a:t>
            </a:r>
            <a:endParaRPr lang="en-US" sz="900" dirty="0">
              <a:latin typeface="Goudy Old Style" panose="02020502050305020303" pitchFamily="18" charset="0"/>
            </a:endParaRPr>
          </a:p>
          <a:p>
            <a:pPr marL="0" indent="0" algn="ctr">
              <a:buNone/>
            </a:pPr>
            <a:r>
              <a:rPr lang="en-US" sz="3200" dirty="0">
                <a:latin typeface="Goudy Old Style" panose="02020502050305020303" pitchFamily="18" charset="0"/>
              </a:rPr>
              <a:t>1 Peter 3:18 tells us that “Christ also suffered once for sins, the just for the unjust…”</a:t>
            </a:r>
          </a:p>
        </p:txBody>
      </p:sp>
      <p:pic>
        <p:nvPicPr>
          <p:cNvPr id="2050" name="Picture 2" descr="Related image">
            <a:extLst>
              <a:ext uri="{FF2B5EF4-FFF2-40B4-BE49-F238E27FC236}">
                <a16:creationId xmlns:a16="http://schemas.microsoft.com/office/drawing/2014/main" id="{2E78B626-6132-4C87-91FF-02B4AFB8F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5734184"/>
            <a:ext cx="2857500" cy="88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54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A6664-6302-4D51-A476-DDC3A76E80F8}"/>
              </a:ext>
            </a:extLst>
          </p:cNvPr>
          <p:cNvPicPr>
            <a:picLocks noChangeAspect="1"/>
          </p:cNvPicPr>
          <p:nvPr/>
        </p:nvPicPr>
        <p:blipFill>
          <a:blip r:embed="rId2">
            <a:duotone>
              <a:schemeClr val="accent1">
                <a:shade val="45000"/>
                <a:satMod val="135000"/>
              </a:schemeClr>
              <a:prstClr val="white"/>
            </a:duotone>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CF42B92-F0DA-4948-82FF-BBBE0880D399}"/>
              </a:ext>
            </a:extLst>
          </p:cNvPr>
          <p:cNvSpPr>
            <a:spLocks noGrp="1"/>
          </p:cNvSpPr>
          <p:nvPr>
            <p:ph type="title"/>
          </p:nvPr>
        </p:nvSpPr>
        <p:spPr>
          <a:xfrm>
            <a:off x="399448" y="362218"/>
            <a:ext cx="8345103" cy="1460499"/>
          </a:xfrm>
        </p:spPr>
        <p:txBody>
          <a:bodyPr>
            <a:normAutofit/>
          </a:bodyPr>
          <a:lstStyle/>
          <a:p>
            <a:pPr algn="ctr"/>
            <a:r>
              <a:rPr lang="en-US" sz="5400" b="1" dirty="0">
                <a:solidFill>
                  <a:srgbClr val="C00000"/>
                </a:solidFill>
                <a:latin typeface="Gill Sans MT Condensed" panose="020B0506020104020203" pitchFamily="34" charset="0"/>
              </a:rPr>
              <a:t>There is POWER in the Blood of Jesus</a:t>
            </a:r>
          </a:p>
        </p:txBody>
      </p:sp>
      <p:sp>
        <p:nvSpPr>
          <p:cNvPr id="3" name="Content Placeholder 2">
            <a:extLst>
              <a:ext uri="{FF2B5EF4-FFF2-40B4-BE49-F238E27FC236}">
                <a16:creationId xmlns:a16="http://schemas.microsoft.com/office/drawing/2014/main" id="{55553146-02A1-4AF7-9A1A-B2CB248DE06D}"/>
              </a:ext>
            </a:extLst>
          </p:cNvPr>
          <p:cNvSpPr>
            <a:spLocks noGrp="1"/>
          </p:cNvSpPr>
          <p:nvPr>
            <p:ph idx="1"/>
          </p:nvPr>
        </p:nvSpPr>
        <p:spPr>
          <a:xfrm>
            <a:off x="628649" y="1501541"/>
            <a:ext cx="8115901" cy="4675422"/>
          </a:xfrm>
        </p:spPr>
        <p:txBody>
          <a:bodyPr>
            <a:normAutofit/>
          </a:bodyPr>
          <a:lstStyle/>
          <a:p>
            <a:pPr marL="0" indent="0">
              <a:buNone/>
            </a:pPr>
            <a:r>
              <a:rPr lang="en-US" sz="3200" b="1" i="1" dirty="0">
                <a:latin typeface="Goudy Old Style" panose="02020502050305020303" pitchFamily="18" charset="0"/>
              </a:rPr>
              <a:t>Through Jesus’ blood…</a:t>
            </a:r>
          </a:p>
          <a:p>
            <a:r>
              <a:rPr lang="en-US" dirty="0">
                <a:latin typeface="Goudy Old Style" panose="02020502050305020303" pitchFamily="18" charset="0"/>
              </a:rPr>
              <a:t>We gain access to God (Hebrews 10:19; Eph. 2:13)</a:t>
            </a:r>
          </a:p>
          <a:p>
            <a:r>
              <a:rPr lang="en-US" dirty="0">
                <a:latin typeface="Goudy Old Style" panose="02020502050305020303" pitchFamily="18" charset="0"/>
              </a:rPr>
              <a:t>There is forgiveness of sins (Eph. 1:7; Matthew 26:28)</a:t>
            </a:r>
          </a:p>
          <a:p>
            <a:r>
              <a:rPr lang="en-US" dirty="0">
                <a:latin typeface="Goudy Old Style" panose="02020502050305020303" pitchFamily="18" charset="0"/>
              </a:rPr>
              <a:t>The conscience is cleansed (Hebrews 9:14)</a:t>
            </a:r>
          </a:p>
          <a:p>
            <a:r>
              <a:rPr lang="en-US" dirty="0">
                <a:latin typeface="Goudy Old Style" panose="02020502050305020303" pitchFamily="18" charset="0"/>
              </a:rPr>
              <a:t>We are made holy (Hebrews 13:12; 12:14)</a:t>
            </a:r>
          </a:p>
          <a:p>
            <a:r>
              <a:rPr lang="en-US" dirty="0">
                <a:latin typeface="Goudy Old Style" panose="02020502050305020303" pitchFamily="18" charset="0"/>
              </a:rPr>
              <a:t>We are able to overcome Satan (Revelation 12:11)</a:t>
            </a:r>
          </a:p>
          <a:p>
            <a:r>
              <a:rPr lang="en-US" dirty="0">
                <a:latin typeface="Goudy Old Style" panose="02020502050305020303" pitchFamily="18" charset="0"/>
              </a:rPr>
              <a:t>We are rescued from an empty life (1 Peter 1:18-19)</a:t>
            </a:r>
          </a:p>
          <a:p>
            <a:endParaRPr lang="en-US" sz="3200" dirty="0">
              <a:latin typeface="Goudy Old Style" panose="02020502050305020303" pitchFamily="18" charset="0"/>
            </a:endParaRPr>
          </a:p>
        </p:txBody>
      </p:sp>
      <p:pic>
        <p:nvPicPr>
          <p:cNvPr id="6" name="Picture 2" descr="Related image">
            <a:extLst>
              <a:ext uri="{FF2B5EF4-FFF2-40B4-BE49-F238E27FC236}">
                <a16:creationId xmlns:a16="http://schemas.microsoft.com/office/drawing/2014/main" id="{184B6E44-72DA-41B2-AACB-970C701A7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175" y="5870183"/>
            <a:ext cx="2857500" cy="88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1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E8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Related image">
            <a:extLst>
              <a:ext uri="{FF2B5EF4-FFF2-40B4-BE49-F238E27FC236}">
                <a16:creationId xmlns:a16="http://schemas.microsoft.com/office/drawing/2014/main" id="{27D66C9E-95F6-47DC-BAA1-2516701601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11" r="-2" b="-2"/>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356E13D-ADDC-4332-BAC5-EF12A69A7166}"/>
              </a:ext>
            </a:extLst>
          </p:cNvPr>
          <p:cNvSpPr>
            <a:spLocks noGrp="1"/>
          </p:cNvSpPr>
          <p:nvPr>
            <p:ph idx="1"/>
          </p:nvPr>
        </p:nvSpPr>
        <p:spPr>
          <a:xfrm>
            <a:off x="5958040" y="724784"/>
            <a:ext cx="2637612" cy="5408430"/>
          </a:xfrm>
        </p:spPr>
        <p:txBody>
          <a:bodyPr anchor="ctr">
            <a:normAutofit/>
          </a:bodyPr>
          <a:lstStyle/>
          <a:p>
            <a:pPr marL="0" indent="0" algn="ctr">
              <a:buNone/>
            </a:pPr>
            <a:r>
              <a:rPr lang="en-US" sz="3200" dirty="0">
                <a:solidFill>
                  <a:srgbClr val="FFFFFF"/>
                </a:solidFill>
                <a:latin typeface="Goudy Old Style" panose="02020502050305020303" pitchFamily="18" charset="0"/>
              </a:rPr>
              <a:t>“These are the ones who come out of the great tribulation, and washed their robes and made them </a:t>
            </a:r>
            <a:r>
              <a:rPr lang="en-US" sz="3200" b="1" dirty="0">
                <a:solidFill>
                  <a:srgbClr val="FFFFFF"/>
                </a:solidFill>
                <a:latin typeface="Goudy Old Style" panose="02020502050305020303" pitchFamily="18" charset="0"/>
              </a:rPr>
              <a:t>white</a:t>
            </a:r>
            <a:r>
              <a:rPr lang="en-US" sz="3200" dirty="0">
                <a:solidFill>
                  <a:srgbClr val="FFFFFF"/>
                </a:solidFill>
                <a:latin typeface="Goudy Old Style" panose="02020502050305020303" pitchFamily="18" charset="0"/>
              </a:rPr>
              <a:t> in the </a:t>
            </a:r>
            <a:r>
              <a:rPr lang="en-US" sz="3200" b="1" dirty="0">
                <a:solidFill>
                  <a:schemeClr val="bg1"/>
                </a:solidFill>
                <a:latin typeface="Goudy Old Style" panose="02020502050305020303" pitchFamily="18" charset="0"/>
              </a:rPr>
              <a:t>blood</a:t>
            </a:r>
            <a:r>
              <a:rPr lang="en-US" sz="3200" dirty="0">
                <a:solidFill>
                  <a:srgbClr val="FFFFFF"/>
                </a:solidFill>
                <a:latin typeface="Goudy Old Style" panose="02020502050305020303" pitchFamily="18" charset="0"/>
              </a:rPr>
              <a:t> of the Lamb.”</a:t>
            </a:r>
          </a:p>
        </p:txBody>
      </p:sp>
      <p:sp>
        <p:nvSpPr>
          <p:cNvPr id="4" name="TextBox 3">
            <a:extLst>
              <a:ext uri="{FF2B5EF4-FFF2-40B4-BE49-F238E27FC236}">
                <a16:creationId xmlns:a16="http://schemas.microsoft.com/office/drawing/2014/main" id="{AADF9F1A-C8DA-424C-8B26-2C719BA91153}"/>
              </a:ext>
            </a:extLst>
          </p:cNvPr>
          <p:cNvSpPr txBox="1"/>
          <p:nvPr/>
        </p:nvSpPr>
        <p:spPr>
          <a:xfrm>
            <a:off x="411401" y="5323300"/>
            <a:ext cx="5183789" cy="461665"/>
          </a:xfrm>
          <a:prstGeom prst="rect">
            <a:avLst/>
          </a:prstGeom>
          <a:noFill/>
        </p:spPr>
        <p:txBody>
          <a:bodyPr wrap="square" rtlCol="0">
            <a:spAutoFit/>
          </a:bodyPr>
          <a:lstStyle/>
          <a:p>
            <a:r>
              <a:rPr lang="en-US" sz="2400" dirty="0">
                <a:solidFill>
                  <a:srgbClr val="800000"/>
                </a:solidFill>
                <a:latin typeface="Goudy Stout" panose="0202090407030B020401" pitchFamily="18" charset="0"/>
              </a:rPr>
              <a:t>Revelation 7:14</a:t>
            </a:r>
          </a:p>
        </p:txBody>
      </p:sp>
    </p:spTree>
    <p:extLst>
      <p:ext uri="{BB962C8B-B14F-4D97-AF65-F5344CB8AC3E}">
        <p14:creationId xmlns:p14="http://schemas.microsoft.com/office/powerpoint/2010/main" val="32219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287</Words>
  <Application>Microsoft Office PowerPoint</Application>
  <PresentationFormat>On-screen Show (4:3)</PresentationFormat>
  <Paragraphs>21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Gill Sans MT Condensed</vt:lpstr>
      <vt:lpstr>Goudy Old Style</vt:lpstr>
      <vt:lpstr>Goudy Stout</vt:lpstr>
      <vt:lpstr>Office Theme</vt:lpstr>
      <vt:lpstr>Power    in the Blood</vt:lpstr>
      <vt:lpstr>Jesus Demonstrated POWER  to Heal, Forgive, and Give Life</vt:lpstr>
      <vt:lpstr>There is POWER in the Blood of Jesus</vt:lpstr>
      <vt:lpstr>There is POWER in the Blood of Jesus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in the Blood</dc:title>
  <dc:creator>Eastside Enlightener</dc:creator>
  <cp:lastModifiedBy>Eastside Enlightener</cp:lastModifiedBy>
  <cp:revision>13</cp:revision>
  <dcterms:created xsi:type="dcterms:W3CDTF">2018-06-30T14:59:48Z</dcterms:created>
  <dcterms:modified xsi:type="dcterms:W3CDTF">2018-07-01T22:30:26Z</dcterms:modified>
</cp:coreProperties>
</file>