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8"/>
  </p:notesMasterIdLst>
  <p:sldIdLst>
    <p:sldId id="256" r:id="rId2"/>
    <p:sldId id="257" r:id="rId3"/>
    <p:sldId id="261" r:id="rId4"/>
    <p:sldId id="258"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16" autoAdjust="0"/>
  </p:normalViewPr>
  <p:slideViewPr>
    <p:cSldViewPr snapToGrid="0">
      <p:cViewPr varScale="1">
        <p:scale>
          <a:sx n="54" d="100"/>
          <a:sy n="54" d="100"/>
        </p:scale>
        <p:origin x="1032" y="48"/>
      </p:cViewPr>
      <p:guideLst/>
    </p:cSldViewPr>
  </p:slideViewPr>
  <p:outlineViewPr>
    <p:cViewPr>
      <p:scale>
        <a:sx n="33" d="100"/>
        <a:sy n="33" d="100"/>
      </p:scale>
      <p:origin x="0" y="-24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E9975-8691-4564-8A82-1E388889ACAB}" type="datetimeFigureOut">
              <a:rPr lang="en-US" smtClean="0"/>
              <a:t>7/1/2023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9C412-C09C-4E08-974A-198ABB572BDD}" type="slidenum">
              <a:rPr lang="en-US" smtClean="0"/>
              <a:t>‹#›</a:t>
            </a:fld>
            <a:endParaRPr lang="en-US"/>
          </a:p>
        </p:txBody>
      </p:sp>
    </p:spTree>
    <p:extLst>
      <p:ext uri="{BB962C8B-B14F-4D97-AF65-F5344CB8AC3E}">
        <p14:creationId xmlns:p14="http://schemas.microsoft.com/office/powerpoint/2010/main" val="165531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 is ever aware of the challenges and trials of His people; through their constant connection to Him in prayer, He grants strength, comfort, and deliverance.  Peter’s deliverance from Herod in Acts 12 illustrates that “the eyes of the Lord are on the righteous, and his ears are open to their prayer.” </a:t>
            </a:r>
          </a:p>
        </p:txBody>
      </p:sp>
      <p:sp>
        <p:nvSpPr>
          <p:cNvPr id="4" name="Slide Number Placeholder 3"/>
          <p:cNvSpPr>
            <a:spLocks noGrp="1"/>
          </p:cNvSpPr>
          <p:nvPr>
            <p:ph type="sldNum" sz="quarter" idx="5"/>
          </p:nvPr>
        </p:nvSpPr>
        <p:spPr/>
        <p:txBody>
          <a:bodyPr/>
          <a:lstStyle/>
          <a:p>
            <a:fld id="{1899C412-C09C-4E08-974A-198ABB572BDD}" type="slidenum">
              <a:rPr lang="en-US" smtClean="0"/>
              <a:t>1</a:t>
            </a:fld>
            <a:endParaRPr lang="en-US"/>
          </a:p>
        </p:txBody>
      </p:sp>
    </p:spTree>
    <p:extLst>
      <p:ext uri="{BB962C8B-B14F-4D97-AF65-F5344CB8AC3E}">
        <p14:creationId xmlns:p14="http://schemas.microsoft.com/office/powerpoint/2010/main" val="64883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9C412-C09C-4E08-974A-198ABB572BDD}" type="slidenum">
              <a:rPr lang="en-US" smtClean="0"/>
              <a:t>6</a:t>
            </a:fld>
            <a:endParaRPr lang="en-US"/>
          </a:p>
        </p:txBody>
      </p:sp>
    </p:spTree>
    <p:extLst>
      <p:ext uri="{BB962C8B-B14F-4D97-AF65-F5344CB8AC3E}">
        <p14:creationId xmlns:p14="http://schemas.microsoft.com/office/powerpoint/2010/main" val="690651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33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67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47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35275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25445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1528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9564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12840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44042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80885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7/1/2023</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9455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7/1/2023</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40794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62"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with medium confidence">
            <a:extLst>
              <a:ext uri="{FF2B5EF4-FFF2-40B4-BE49-F238E27FC236}">
                <a16:creationId xmlns:a16="http://schemas.microsoft.com/office/drawing/2014/main" id="{03A7E0F2-29E4-E77D-BE8D-C630193E9D8A}"/>
              </a:ext>
            </a:extLst>
          </p:cNvPr>
          <p:cNvPicPr>
            <a:picLocks noChangeAspect="1"/>
          </p:cNvPicPr>
          <p:nvPr/>
        </p:nvPicPr>
        <p:blipFill rotWithShape="1">
          <a:blip r:embed="rId3">
            <a:alphaModFix/>
          </a:blip>
          <a:srcRect t="25000"/>
          <a:stretch/>
        </p:blipFill>
        <p:spPr>
          <a:xfrm>
            <a:off x="20" y="10"/>
            <a:ext cx="9143979" cy="6857989"/>
          </a:xfrm>
          <a:prstGeom prst="rect">
            <a:avLst/>
          </a:prstGeom>
          <a:solidFill>
            <a:schemeClr val="bg2">
              <a:lumMod val="10000"/>
            </a:schemeClr>
          </a:solidFill>
        </p:spPr>
      </p:pic>
      <p:sp>
        <p:nvSpPr>
          <p:cNvPr id="2" name="Title 1">
            <a:extLst>
              <a:ext uri="{FF2B5EF4-FFF2-40B4-BE49-F238E27FC236}">
                <a16:creationId xmlns:a16="http://schemas.microsoft.com/office/drawing/2014/main" id="{E2A23059-530B-3724-2D25-B1E90E6DBB8A}"/>
              </a:ext>
            </a:extLst>
          </p:cNvPr>
          <p:cNvSpPr>
            <a:spLocks noGrp="1"/>
          </p:cNvSpPr>
          <p:nvPr>
            <p:ph type="ctrTitle"/>
          </p:nvPr>
        </p:nvSpPr>
        <p:spPr>
          <a:xfrm>
            <a:off x="605270" y="305430"/>
            <a:ext cx="7771475" cy="2167128"/>
          </a:xfrm>
          <a:solidFill>
            <a:schemeClr val="bg2">
              <a:lumMod val="10000"/>
            </a:schemeClr>
          </a:solidFill>
        </p:spPr>
        <p:txBody>
          <a:bodyPr anchor="t">
            <a:normAutofit/>
          </a:bodyPr>
          <a:lstStyle/>
          <a:p>
            <a:pPr algn="ctr">
              <a:lnSpc>
                <a:spcPct val="120000"/>
              </a:lnSpc>
            </a:pPr>
            <a:br>
              <a:rPr lang="en-US" sz="1400" b="1" dirty="0">
                <a:solidFill>
                  <a:srgbClr val="FFFFFF"/>
                </a:solidFill>
              </a:rPr>
            </a:br>
            <a:r>
              <a:rPr lang="en-US" b="1" dirty="0">
                <a:solidFill>
                  <a:srgbClr val="FFFFFF"/>
                </a:solidFill>
                <a:latin typeface="Avenir Next LT Pro Demi" panose="020B0704020202020204" pitchFamily="34" charset="0"/>
              </a:rPr>
              <a:t>Constant Prayer by the Church</a:t>
            </a:r>
          </a:p>
        </p:txBody>
      </p:sp>
      <p:sp>
        <p:nvSpPr>
          <p:cNvPr id="3" name="Subtitle 2">
            <a:extLst>
              <a:ext uri="{FF2B5EF4-FFF2-40B4-BE49-F238E27FC236}">
                <a16:creationId xmlns:a16="http://schemas.microsoft.com/office/drawing/2014/main" id="{30CF6926-41BF-61A2-E2A4-096E26940F05}"/>
              </a:ext>
            </a:extLst>
          </p:cNvPr>
          <p:cNvSpPr>
            <a:spLocks noGrp="1"/>
          </p:cNvSpPr>
          <p:nvPr>
            <p:ph type="subTitle" idx="1"/>
          </p:nvPr>
        </p:nvSpPr>
        <p:spPr>
          <a:xfrm>
            <a:off x="605270" y="1954924"/>
            <a:ext cx="7771475" cy="517634"/>
          </a:xfrm>
        </p:spPr>
        <p:txBody>
          <a:bodyPr>
            <a:normAutofit/>
          </a:bodyPr>
          <a:lstStyle/>
          <a:p>
            <a:pPr algn="ctr"/>
            <a:r>
              <a:rPr lang="en-US" sz="1800" b="0" dirty="0">
                <a:solidFill>
                  <a:srgbClr val="FFFFFF"/>
                </a:solidFill>
              </a:rPr>
              <a:t>Acts 12:5 * Romans 12:10 * 1 Peter 3:12</a:t>
            </a:r>
          </a:p>
        </p:txBody>
      </p:sp>
      <p:sp>
        <p:nvSpPr>
          <p:cNvPr id="20" name="Date Placeholder 3">
            <a:extLst>
              <a:ext uri="{FF2B5EF4-FFF2-40B4-BE49-F238E27FC236}">
                <a16:creationId xmlns:a16="http://schemas.microsoft.com/office/drawing/2014/main" id="{65562C84-14F0-4240-B89A-00CA789E2A37}"/>
              </a:ext>
            </a:extLst>
          </p:cNvPr>
          <p:cNvSpPr>
            <a:spLocks noGrp="1"/>
          </p:cNvSpPr>
          <p:nvPr>
            <p:ph type="dt" sz="half" idx="10"/>
          </p:nvPr>
        </p:nvSpPr>
        <p:spPr>
          <a:xfrm>
            <a:off x="447195" y="6342042"/>
            <a:ext cx="1543050" cy="365125"/>
          </a:xfrm>
        </p:spPr>
        <p:txBody>
          <a:bodyPr/>
          <a:lstStyle/>
          <a:p>
            <a:pPr>
              <a:spcAft>
                <a:spcPts val="600"/>
              </a:spcAft>
            </a:pPr>
            <a:fld id="{7CC70CF7-838D-41F7-9297-B5F83BDCEB13}" type="datetime1">
              <a:rPr lang="en-US" smtClean="0">
                <a:solidFill>
                  <a:srgbClr val="FFFFFF"/>
                </a:solidFill>
                <a:effectLst>
                  <a:outerShdw blurRad="38100" dist="38100" dir="2700000" algn="tl">
                    <a:srgbClr val="000000">
                      <a:alpha val="43137"/>
                    </a:srgbClr>
                  </a:outerShdw>
                </a:effectLst>
              </a:rPr>
              <a:pPr>
                <a:spcAft>
                  <a:spcPts val="600"/>
                </a:spcAft>
              </a:pPr>
              <a:t>7/1/2023</a:t>
            </a:fld>
            <a:endParaRPr lang="en-US">
              <a:solidFill>
                <a:srgbClr val="FFFFFF"/>
              </a:solidFill>
              <a:effectLst>
                <a:outerShdw blurRad="38100" dist="38100" dir="2700000" algn="tl">
                  <a:srgbClr val="000000">
                    <a:alpha val="43137"/>
                  </a:srgbClr>
                </a:outerShdw>
              </a:effectLst>
            </a:endParaRPr>
          </a:p>
        </p:txBody>
      </p:sp>
      <p:sp>
        <p:nvSpPr>
          <p:cNvPr id="24" name="Slide Number Placeholder 5">
            <a:extLst>
              <a:ext uri="{FF2B5EF4-FFF2-40B4-BE49-F238E27FC236}">
                <a16:creationId xmlns:a16="http://schemas.microsoft.com/office/drawing/2014/main" id="{FCBC76CB-4677-4803-9DDD-22B37EA69ADE}"/>
              </a:ext>
            </a:extLst>
          </p:cNvPr>
          <p:cNvSpPr>
            <a:spLocks noGrp="1"/>
          </p:cNvSpPr>
          <p:nvPr>
            <p:ph type="sldNum" sz="quarter" idx="12"/>
          </p:nvPr>
        </p:nvSpPr>
        <p:spPr>
          <a:xfrm>
            <a:off x="6281059" y="6342042"/>
            <a:ext cx="296003" cy="365125"/>
          </a:xfrm>
        </p:spPr>
        <p:txBody>
          <a:bodyPr/>
          <a:lstStyle/>
          <a:p>
            <a:pPr>
              <a:spcAft>
                <a:spcPts val="600"/>
              </a:spcAft>
            </a:pPr>
            <a:fld id="{8DFDE724-0293-4953-AE9D-4D814FA589B0}" type="slidenum">
              <a:rPr lang="en-US" smtClean="0">
                <a:solidFill>
                  <a:srgbClr val="FFFFFF"/>
                </a:solidFill>
                <a:effectLst>
                  <a:outerShdw blurRad="38100" dist="38100" dir="2700000" algn="tl">
                    <a:srgbClr val="000000">
                      <a:alpha val="43137"/>
                    </a:srgbClr>
                  </a:outerShdw>
                </a:effectLst>
              </a:rPr>
              <a:pPr>
                <a:spcAft>
                  <a:spcPts val="600"/>
                </a:spcAft>
              </a:pPr>
              <a:t>1</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34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85DF-348B-049E-334F-0778393DB101}"/>
              </a:ext>
            </a:extLst>
          </p:cNvPr>
          <p:cNvSpPr>
            <a:spLocks noGrp="1"/>
          </p:cNvSpPr>
          <p:nvPr>
            <p:ph type="title"/>
          </p:nvPr>
        </p:nvSpPr>
        <p:spPr>
          <a:xfrm>
            <a:off x="808661" y="365125"/>
            <a:ext cx="7536553" cy="1284999"/>
          </a:xfrm>
        </p:spPr>
        <p:txBody>
          <a:bodyPr>
            <a:noAutofit/>
          </a:bodyPr>
          <a:lstStyle/>
          <a:p>
            <a:pPr algn="ctr"/>
            <a:r>
              <a:rPr lang="en-US" sz="4800" b="1" dirty="0">
                <a:solidFill>
                  <a:schemeClr val="bg2">
                    <a:lumMod val="90000"/>
                  </a:schemeClr>
                </a:solidFill>
                <a:latin typeface="Calibri" panose="020F0502020204030204" pitchFamily="34" charset="0"/>
                <a:cs typeface="Calibri" panose="020F0502020204030204" pitchFamily="34" charset="0"/>
              </a:rPr>
              <a:t>God sees our trials </a:t>
            </a:r>
            <a:r>
              <a:rPr lang="en-US" dirty="0">
                <a:solidFill>
                  <a:schemeClr val="bg2">
                    <a:lumMod val="90000"/>
                  </a:schemeClr>
                </a:solidFill>
                <a:latin typeface="Calibri" panose="020F0502020204030204" pitchFamily="34" charset="0"/>
                <a:cs typeface="Calibri" panose="020F0502020204030204" pitchFamily="34" charset="0"/>
              </a:rPr>
              <a:t>(Acts 12:1-4)</a:t>
            </a:r>
            <a:endParaRPr lang="en-US" sz="4000" dirty="0">
              <a:solidFill>
                <a:schemeClr val="bg2">
                  <a:lumMod val="9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8DDF663-468D-EB86-BDE0-CBB501A80308}"/>
              </a:ext>
            </a:extLst>
          </p:cNvPr>
          <p:cNvSpPr>
            <a:spLocks noGrp="1"/>
          </p:cNvSpPr>
          <p:nvPr>
            <p:ph idx="1"/>
          </p:nvPr>
        </p:nvSpPr>
        <p:spPr>
          <a:xfrm>
            <a:off x="641131" y="1765738"/>
            <a:ext cx="7872248" cy="4824247"/>
          </a:xfrm>
        </p:spPr>
        <p:txBody>
          <a:bodyPr>
            <a:normAutofit/>
          </a:bodyPr>
          <a:lstStyle/>
          <a:p>
            <a:pPr marL="0" indent="0" algn="ctr">
              <a:lnSpc>
                <a:spcPct val="95000"/>
              </a:lnSpc>
              <a:spcBef>
                <a:spcPts val="0"/>
              </a:spcBef>
              <a:buNone/>
            </a:pPr>
            <a:r>
              <a:rPr lang="en-US" sz="3200" i="1" dirty="0">
                <a:solidFill>
                  <a:schemeClr val="bg2">
                    <a:lumMod val="75000"/>
                  </a:schemeClr>
                </a:solidFill>
                <a:latin typeface="Calibri" panose="020F0502020204030204" pitchFamily="34" charset="0"/>
                <a:cs typeface="Calibri" panose="020F0502020204030204" pitchFamily="34" charset="0"/>
              </a:rPr>
              <a:t>“For the eyes of the LORD are on the righteous…” 1 Peter 3:12</a:t>
            </a:r>
          </a:p>
          <a:p>
            <a:pPr marL="0" indent="0" algn="ctr">
              <a:lnSpc>
                <a:spcPct val="95000"/>
              </a:lnSpc>
              <a:spcBef>
                <a:spcPts val="0"/>
              </a:spcBef>
              <a:buNone/>
            </a:pPr>
            <a:endParaRPr lang="en-US" sz="3200" dirty="0">
              <a:latin typeface="Calibri" panose="020F0502020204030204" pitchFamily="34" charset="0"/>
              <a:cs typeface="Calibri" panose="020F0502020204030204" pitchFamily="34" charset="0"/>
            </a:endParaRPr>
          </a:p>
          <a:p>
            <a:pPr>
              <a:lnSpc>
                <a:spcPct val="95000"/>
              </a:lnSpc>
              <a:spcBef>
                <a:spcPts val="0"/>
              </a:spcBef>
            </a:pPr>
            <a:r>
              <a:rPr lang="en-US" sz="3200" dirty="0">
                <a:solidFill>
                  <a:schemeClr val="bg2"/>
                </a:solidFill>
                <a:latin typeface="Calibri" panose="020F0502020204030204" pitchFamily="34" charset="0"/>
                <a:cs typeface="Calibri" panose="020F0502020204030204" pitchFamily="34" charset="0"/>
              </a:rPr>
              <a:t>In Acts 12, God saw what the righteous were suffering at the hand of Herod.</a:t>
            </a:r>
          </a:p>
        </p:txBody>
      </p:sp>
      <p:pic>
        <p:nvPicPr>
          <p:cNvPr id="4" name="Picture 3">
            <a:extLst>
              <a:ext uri="{FF2B5EF4-FFF2-40B4-BE49-F238E27FC236}">
                <a16:creationId xmlns:a16="http://schemas.microsoft.com/office/drawing/2014/main" id="{4F2591F4-C072-7819-8F6A-4EACA46E33B4}"/>
              </a:ext>
            </a:extLst>
          </p:cNvPr>
          <p:cNvPicPr>
            <a:picLocks noChangeAspect="1"/>
          </p:cNvPicPr>
          <p:nvPr/>
        </p:nvPicPr>
        <p:blipFill rotWithShape="1">
          <a:blip r:embed="rId2"/>
          <a:srcRect t="33564"/>
          <a:stretch/>
        </p:blipFill>
        <p:spPr>
          <a:xfrm>
            <a:off x="2735317" y="4662526"/>
            <a:ext cx="3673366" cy="1830349"/>
          </a:xfrm>
          <a:prstGeom prst="rect">
            <a:avLst/>
          </a:prstGeom>
          <a:ln>
            <a:noFill/>
          </a:ln>
          <a:effectLst>
            <a:softEdge rad="112500"/>
          </a:effectLst>
        </p:spPr>
      </p:pic>
    </p:spTree>
    <p:extLst>
      <p:ext uri="{BB962C8B-B14F-4D97-AF65-F5344CB8AC3E}">
        <p14:creationId xmlns:p14="http://schemas.microsoft.com/office/powerpoint/2010/main" val="365770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85DF-348B-049E-334F-0778393DB101}"/>
              </a:ext>
            </a:extLst>
          </p:cNvPr>
          <p:cNvSpPr>
            <a:spLocks noGrp="1"/>
          </p:cNvSpPr>
          <p:nvPr>
            <p:ph type="title"/>
          </p:nvPr>
        </p:nvSpPr>
        <p:spPr>
          <a:xfrm>
            <a:off x="378372" y="365125"/>
            <a:ext cx="8439807" cy="1284999"/>
          </a:xfrm>
        </p:spPr>
        <p:txBody>
          <a:bodyPr>
            <a:normAutofit fontScale="90000"/>
          </a:bodyPr>
          <a:lstStyle/>
          <a:p>
            <a:r>
              <a:rPr lang="en-US" sz="4400" b="1" dirty="0">
                <a:solidFill>
                  <a:schemeClr val="bg2">
                    <a:lumMod val="90000"/>
                  </a:schemeClr>
                </a:solidFill>
                <a:latin typeface="Calibri" panose="020F0502020204030204" pitchFamily="34" charset="0"/>
                <a:cs typeface="Calibri" panose="020F0502020204030204" pitchFamily="34" charset="0"/>
              </a:rPr>
              <a:t>God Answers the Prayers of the Church </a:t>
            </a:r>
            <a:r>
              <a:rPr lang="en-US" sz="3100" dirty="0">
                <a:solidFill>
                  <a:schemeClr val="bg2">
                    <a:lumMod val="90000"/>
                  </a:schemeClr>
                </a:solidFill>
                <a:latin typeface="Calibri" panose="020F0502020204030204" pitchFamily="34" charset="0"/>
                <a:cs typeface="Calibri" panose="020F0502020204030204" pitchFamily="34" charset="0"/>
              </a:rPr>
              <a:t>(Acts 12:5-17)</a:t>
            </a:r>
            <a:endParaRPr lang="en-US" sz="4000" dirty="0">
              <a:solidFill>
                <a:schemeClr val="bg2">
                  <a:lumMod val="9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8DDF663-468D-EB86-BDE0-CBB501A80308}"/>
              </a:ext>
            </a:extLst>
          </p:cNvPr>
          <p:cNvSpPr>
            <a:spLocks noGrp="1"/>
          </p:cNvSpPr>
          <p:nvPr>
            <p:ph idx="1"/>
          </p:nvPr>
        </p:nvSpPr>
        <p:spPr>
          <a:xfrm>
            <a:off x="641131" y="1765738"/>
            <a:ext cx="7872248" cy="5092262"/>
          </a:xfrm>
        </p:spPr>
        <p:txBody>
          <a:bodyPr>
            <a:normAutofit/>
          </a:bodyPr>
          <a:lstStyle/>
          <a:p>
            <a:pPr marL="0" indent="0" algn="ctr">
              <a:lnSpc>
                <a:spcPct val="95000"/>
              </a:lnSpc>
              <a:spcBef>
                <a:spcPts val="0"/>
              </a:spcBef>
              <a:buNone/>
            </a:pPr>
            <a:r>
              <a:rPr lang="en-US" sz="3200" i="1" dirty="0">
                <a:solidFill>
                  <a:schemeClr val="bg2">
                    <a:lumMod val="75000"/>
                  </a:schemeClr>
                </a:solidFill>
                <a:latin typeface="Calibri" panose="020F0502020204030204" pitchFamily="34" charset="0"/>
                <a:cs typeface="Calibri" panose="020F0502020204030204" pitchFamily="34" charset="0"/>
              </a:rPr>
              <a:t>“… and His ears are open to their prayers…”     1 Peter 3:12</a:t>
            </a:r>
          </a:p>
          <a:p>
            <a:pPr marL="0" indent="0" algn="ctr">
              <a:lnSpc>
                <a:spcPct val="95000"/>
              </a:lnSpc>
              <a:spcBef>
                <a:spcPts val="0"/>
              </a:spcBef>
              <a:buNone/>
            </a:pPr>
            <a:endParaRPr lang="en-US" sz="1200" dirty="0">
              <a:latin typeface="Calibri" panose="020F0502020204030204" pitchFamily="34" charset="0"/>
              <a:cs typeface="Calibri" panose="020F0502020204030204" pitchFamily="34" charset="0"/>
            </a:endParaRP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The church prayed constantly (Acts 12:5).</a:t>
            </a: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The church exhibited faith and patience.</a:t>
            </a: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The activity of prayer extended beyond the regular assembly of the church </a:t>
            </a:r>
            <a:r>
              <a:rPr lang="en-US" sz="3200" dirty="0">
                <a:solidFill>
                  <a:schemeClr val="bg2"/>
                </a:solidFill>
                <a:latin typeface="Calibri" panose="020F0502020204030204" pitchFamily="34" charset="0"/>
                <a:cs typeface="Calibri" panose="020F0502020204030204" pitchFamily="34" charset="0"/>
              </a:rPr>
              <a:t>(Acts 2:42; 3:1; 4:31; 20:36; 21:4-5).</a:t>
            </a:r>
          </a:p>
          <a:p>
            <a:pPr lvl="1">
              <a:lnSpc>
                <a:spcPct val="95000"/>
              </a:lnSpc>
              <a:spcBef>
                <a:spcPts val="0"/>
              </a:spcBef>
            </a:pPr>
            <a:r>
              <a:rPr lang="en-US" sz="3200" b="1" dirty="0">
                <a:solidFill>
                  <a:schemeClr val="accent3">
                    <a:lumMod val="40000"/>
                    <a:lumOff val="60000"/>
                  </a:schemeClr>
                </a:solidFill>
                <a:effectLst>
                  <a:glow rad="101600">
                    <a:schemeClr val="accent3">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The church was a 					“House of Prayer” 						</a:t>
            </a:r>
            <a:r>
              <a:rPr lang="en-US" sz="3200" b="1" i="1" dirty="0">
                <a:solidFill>
                  <a:schemeClr val="accent3">
                    <a:lumMod val="40000"/>
                    <a:lumOff val="60000"/>
                  </a:schemeClr>
                </a:solidFill>
                <a:effectLst>
                  <a:glow rad="101600">
                    <a:schemeClr val="accent3">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EVERYWHERE!</a:t>
            </a:r>
          </a:p>
          <a:p>
            <a:pPr marL="0" indent="0">
              <a:lnSpc>
                <a:spcPct val="95000"/>
              </a:lnSpc>
              <a:spcBef>
                <a:spcPts val="0"/>
              </a:spcBef>
              <a:buNone/>
            </a:pPr>
            <a:endParaRPr lang="en-US" sz="3200" dirty="0">
              <a:solidFill>
                <a:schemeClr val="bg2"/>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D2C38AB-A803-82D6-8B3F-EB1000C87B44}"/>
              </a:ext>
            </a:extLst>
          </p:cNvPr>
          <p:cNvPicPr>
            <a:picLocks noChangeAspect="1"/>
          </p:cNvPicPr>
          <p:nvPr/>
        </p:nvPicPr>
        <p:blipFill>
          <a:blip r:embed="rId2"/>
          <a:stretch>
            <a:fillRect/>
          </a:stretch>
        </p:blipFill>
        <p:spPr>
          <a:xfrm>
            <a:off x="5771408" y="5069237"/>
            <a:ext cx="3235957" cy="1612603"/>
          </a:xfrm>
          <a:prstGeom prst="rect">
            <a:avLst/>
          </a:prstGeom>
        </p:spPr>
      </p:pic>
    </p:spTree>
    <p:extLst>
      <p:ext uri="{BB962C8B-B14F-4D97-AF65-F5344CB8AC3E}">
        <p14:creationId xmlns:p14="http://schemas.microsoft.com/office/powerpoint/2010/main" val="255453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85DF-348B-049E-334F-0778393DB101}"/>
              </a:ext>
            </a:extLst>
          </p:cNvPr>
          <p:cNvSpPr>
            <a:spLocks noGrp="1"/>
          </p:cNvSpPr>
          <p:nvPr>
            <p:ph type="title"/>
          </p:nvPr>
        </p:nvSpPr>
        <p:spPr>
          <a:xfrm>
            <a:off x="378372" y="365125"/>
            <a:ext cx="8439807" cy="1284999"/>
          </a:xfrm>
        </p:spPr>
        <p:txBody>
          <a:bodyPr>
            <a:normAutofit fontScale="90000"/>
          </a:bodyPr>
          <a:lstStyle/>
          <a:p>
            <a:r>
              <a:rPr lang="en-US" sz="4400" b="1" dirty="0">
                <a:solidFill>
                  <a:schemeClr val="bg2">
                    <a:lumMod val="90000"/>
                  </a:schemeClr>
                </a:solidFill>
                <a:latin typeface="Calibri" panose="020F0502020204030204" pitchFamily="34" charset="0"/>
                <a:cs typeface="Calibri" panose="020F0502020204030204" pitchFamily="34" charset="0"/>
              </a:rPr>
              <a:t>God Answers the Prayers of the Church </a:t>
            </a:r>
            <a:r>
              <a:rPr lang="en-US" sz="3100" dirty="0">
                <a:solidFill>
                  <a:schemeClr val="bg2">
                    <a:lumMod val="90000"/>
                  </a:schemeClr>
                </a:solidFill>
                <a:latin typeface="Calibri" panose="020F0502020204030204" pitchFamily="34" charset="0"/>
                <a:cs typeface="Calibri" panose="020F0502020204030204" pitchFamily="34" charset="0"/>
              </a:rPr>
              <a:t>(Acts 12:5-17)</a:t>
            </a:r>
            <a:endParaRPr lang="en-US" sz="4000" dirty="0">
              <a:solidFill>
                <a:schemeClr val="bg2">
                  <a:lumMod val="9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8DDF663-468D-EB86-BDE0-CBB501A80308}"/>
              </a:ext>
            </a:extLst>
          </p:cNvPr>
          <p:cNvSpPr>
            <a:spLocks noGrp="1"/>
          </p:cNvSpPr>
          <p:nvPr>
            <p:ph idx="1"/>
          </p:nvPr>
        </p:nvSpPr>
        <p:spPr>
          <a:xfrm>
            <a:off x="641130" y="1765738"/>
            <a:ext cx="8061435" cy="4824247"/>
          </a:xfrm>
        </p:spPr>
        <p:txBody>
          <a:bodyPr>
            <a:normAutofit/>
          </a:bodyPr>
          <a:lstStyle/>
          <a:p>
            <a:pPr marL="0" indent="0" algn="ctr">
              <a:lnSpc>
                <a:spcPct val="95000"/>
              </a:lnSpc>
              <a:spcBef>
                <a:spcPts val="0"/>
              </a:spcBef>
              <a:buNone/>
            </a:pPr>
            <a:r>
              <a:rPr lang="en-US" sz="3200" i="1" dirty="0">
                <a:solidFill>
                  <a:schemeClr val="bg2">
                    <a:lumMod val="75000"/>
                  </a:schemeClr>
                </a:solidFill>
                <a:latin typeface="Calibri" panose="020F0502020204030204" pitchFamily="34" charset="0"/>
                <a:cs typeface="Calibri" panose="020F0502020204030204" pitchFamily="34" charset="0"/>
              </a:rPr>
              <a:t>“… and His ears are open to their prayers…”      1 Peter 3:12</a:t>
            </a:r>
          </a:p>
          <a:p>
            <a:pPr marL="0" indent="0" algn="ctr">
              <a:lnSpc>
                <a:spcPct val="95000"/>
              </a:lnSpc>
              <a:spcBef>
                <a:spcPts val="0"/>
              </a:spcBef>
              <a:buNone/>
            </a:pPr>
            <a:endParaRPr lang="en-US" sz="1800" dirty="0">
              <a:latin typeface="Calibri" panose="020F0502020204030204" pitchFamily="34" charset="0"/>
              <a:cs typeface="Calibri" panose="020F0502020204030204" pitchFamily="34" charset="0"/>
            </a:endParaRP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God delivered Peter and James in different ways </a:t>
            </a:r>
            <a:r>
              <a:rPr lang="en-US" sz="3200" dirty="0">
                <a:solidFill>
                  <a:schemeClr val="bg2"/>
                </a:solidFill>
                <a:latin typeface="Calibri" panose="020F0502020204030204" pitchFamily="34" charset="0"/>
                <a:cs typeface="Calibri" panose="020F0502020204030204" pitchFamily="34" charset="0"/>
              </a:rPr>
              <a:t>(cf. Philippians 1:21-23; Daniel 3:15-18).</a:t>
            </a: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God waited till the last minute, while prayer continued, faith grew, and peace guarded hearts </a:t>
            </a:r>
            <a:r>
              <a:rPr lang="en-US" sz="3200" dirty="0">
                <a:solidFill>
                  <a:schemeClr val="bg2"/>
                </a:solidFill>
                <a:latin typeface="Calibri" panose="020F0502020204030204" pitchFamily="34" charset="0"/>
                <a:cs typeface="Calibri" panose="020F0502020204030204" pitchFamily="34" charset="0"/>
              </a:rPr>
              <a:t>(Acts 12:6; Philippians 4:6-7).</a:t>
            </a:r>
          </a:p>
          <a:p>
            <a:pPr>
              <a:lnSpc>
                <a:spcPct val="95000"/>
              </a:lnSpc>
              <a:spcBef>
                <a:spcPts val="0"/>
              </a:spcBef>
            </a:pPr>
            <a:endParaRPr lang="en-US" sz="3200" dirty="0">
              <a:solidFill>
                <a:schemeClr val="bg2"/>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D2C38AB-A803-82D6-8B3F-EB1000C87B44}"/>
              </a:ext>
            </a:extLst>
          </p:cNvPr>
          <p:cNvPicPr>
            <a:picLocks noChangeAspect="1"/>
          </p:cNvPicPr>
          <p:nvPr/>
        </p:nvPicPr>
        <p:blipFill>
          <a:blip r:embed="rId2"/>
          <a:stretch>
            <a:fillRect/>
          </a:stretch>
        </p:blipFill>
        <p:spPr>
          <a:xfrm>
            <a:off x="6244478" y="5304986"/>
            <a:ext cx="2762887" cy="1376854"/>
          </a:xfrm>
          <a:prstGeom prst="rect">
            <a:avLst/>
          </a:prstGeom>
        </p:spPr>
      </p:pic>
    </p:spTree>
    <p:extLst>
      <p:ext uri="{BB962C8B-B14F-4D97-AF65-F5344CB8AC3E}">
        <p14:creationId xmlns:p14="http://schemas.microsoft.com/office/powerpoint/2010/main" val="309211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85DF-348B-049E-334F-0778393DB101}"/>
              </a:ext>
            </a:extLst>
          </p:cNvPr>
          <p:cNvSpPr>
            <a:spLocks noGrp="1"/>
          </p:cNvSpPr>
          <p:nvPr>
            <p:ph type="title"/>
          </p:nvPr>
        </p:nvSpPr>
        <p:spPr>
          <a:xfrm>
            <a:off x="378372" y="365125"/>
            <a:ext cx="8439807" cy="1284999"/>
          </a:xfrm>
        </p:spPr>
        <p:txBody>
          <a:bodyPr>
            <a:normAutofit fontScale="90000"/>
          </a:bodyPr>
          <a:lstStyle/>
          <a:p>
            <a:pPr algn="ctr"/>
            <a:r>
              <a:rPr lang="en-US" sz="4400" b="1" dirty="0">
                <a:solidFill>
                  <a:schemeClr val="bg2">
                    <a:lumMod val="90000"/>
                  </a:schemeClr>
                </a:solidFill>
                <a:latin typeface="Calibri" panose="020F0502020204030204" pitchFamily="34" charset="0"/>
                <a:cs typeface="Calibri" panose="020F0502020204030204" pitchFamily="34" charset="0"/>
              </a:rPr>
              <a:t>God deals with our enemies </a:t>
            </a:r>
            <a:r>
              <a:rPr lang="en-US" sz="3100" dirty="0">
                <a:solidFill>
                  <a:schemeClr val="bg2">
                    <a:lumMod val="90000"/>
                  </a:schemeClr>
                </a:solidFill>
                <a:latin typeface="Calibri" panose="020F0502020204030204" pitchFamily="34" charset="0"/>
                <a:cs typeface="Calibri" panose="020F0502020204030204" pitchFamily="34" charset="0"/>
              </a:rPr>
              <a:t>(Acts 12:18-24)</a:t>
            </a:r>
            <a:endParaRPr lang="en-US" sz="4000" dirty="0">
              <a:solidFill>
                <a:schemeClr val="bg2">
                  <a:lumMod val="9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8DDF663-468D-EB86-BDE0-CBB501A80308}"/>
              </a:ext>
            </a:extLst>
          </p:cNvPr>
          <p:cNvSpPr>
            <a:spLocks noGrp="1"/>
          </p:cNvSpPr>
          <p:nvPr>
            <p:ph idx="1"/>
          </p:nvPr>
        </p:nvSpPr>
        <p:spPr>
          <a:xfrm>
            <a:off x="641131" y="1765738"/>
            <a:ext cx="7872248" cy="4824247"/>
          </a:xfrm>
        </p:spPr>
        <p:txBody>
          <a:bodyPr>
            <a:normAutofit/>
          </a:bodyPr>
          <a:lstStyle/>
          <a:p>
            <a:pPr marL="0" indent="0" algn="ctr">
              <a:lnSpc>
                <a:spcPct val="95000"/>
              </a:lnSpc>
              <a:spcBef>
                <a:spcPts val="0"/>
              </a:spcBef>
              <a:buNone/>
            </a:pPr>
            <a:r>
              <a:rPr lang="en-US" sz="3200" i="1" dirty="0">
                <a:solidFill>
                  <a:schemeClr val="bg2">
                    <a:lumMod val="75000"/>
                  </a:schemeClr>
                </a:solidFill>
                <a:latin typeface="Calibri" panose="020F0502020204030204" pitchFamily="34" charset="0"/>
                <a:cs typeface="Calibri" panose="020F0502020204030204" pitchFamily="34" charset="0"/>
              </a:rPr>
              <a:t>“But the face of the LORD is against those who do evil” (1 Peter 3:12).</a:t>
            </a:r>
          </a:p>
          <a:p>
            <a:pPr marL="0" indent="0" algn="ctr">
              <a:lnSpc>
                <a:spcPct val="95000"/>
              </a:lnSpc>
              <a:spcBef>
                <a:spcPts val="0"/>
              </a:spcBef>
              <a:buNone/>
            </a:pPr>
            <a:endParaRPr lang="en-US" sz="1800" dirty="0">
              <a:latin typeface="Calibri" panose="020F0502020204030204" pitchFamily="34" charset="0"/>
              <a:cs typeface="Calibri" panose="020F0502020204030204" pitchFamily="34" charset="0"/>
            </a:endParaRP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Not long after these events, God struck down a prideful Herod.</a:t>
            </a: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“But the word of God grew and multiplied” </a:t>
            </a:r>
            <a:r>
              <a:rPr lang="en-US" sz="3200" dirty="0">
                <a:solidFill>
                  <a:schemeClr val="bg2"/>
                </a:solidFill>
                <a:latin typeface="Calibri" panose="020F0502020204030204" pitchFamily="34" charset="0"/>
                <a:cs typeface="Calibri" panose="020F0502020204030204" pitchFamily="34" charset="0"/>
              </a:rPr>
              <a:t>(Acts 12:24).</a:t>
            </a:r>
          </a:p>
        </p:txBody>
      </p:sp>
    </p:spTree>
    <p:extLst>
      <p:ext uri="{BB962C8B-B14F-4D97-AF65-F5344CB8AC3E}">
        <p14:creationId xmlns:p14="http://schemas.microsoft.com/office/powerpoint/2010/main" val="27189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85DF-348B-049E-334F-0778393DB101}"/>
              </a:ext>
            </a:extLst>
          </p:cNvPr>
          <p:cNvSpPr>
            <a:spLocks noGrp="1"/>
          </p:cNvSpPr>
          <p:nvPr>
            <p:ph type="title"/>
          </p:nvPr>
        </p:nvSpPr>
        <p:spPr>
          <a:xfrm>
            <a:off x="378372" y="365125"/>
            <a:ext cx="8439807" cy="1547758"/>
          </a:xfrm>
        </p:spPr>
        <p:txBody>
          <a:bodyPr>
            <a:noAutofit/>
          </a:bodyPr>
          <a:lstStyle/>
          <a:p>
            <a:pPr algn="ctr"/>
            <a:r>
              <a:rPr lang="en-US" sz="4400" b="1" dirty="0">
                <a:solidFill>
                  <a:schemeClr val="bg2">
                    <a:lumMod val="90000"/>
                  </a:schemeClr>
                </a:solidFill>
                <a:latin typeface="Calibri" panose="020F0502020204030204" pitchFamily="34" charset="0"/>
                <a:cs typeface="Calibri" panose="020F0502020204030204" pitchFamily="34" charset="0"/>
              </a:rPr>
              <a:t>Prayer requires a connection to God</a:t>
            </a:r>
            <a:endParaRPr lang="en-US" sz="4000" dirty="0">
              <a:solidFill>
                <a:schemeClr val="bg2">
                  <a:lumMod val="9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8DDF663-468D-EB86-BDE0-CBB501A80308}"/>
              </a:ext>
            </a:extLst>
          </p:cNvPr>
          <p:cNvSpPr>
            <a:spLocks noGrp="1"/>
          </p:cNvSpPr>
          <p:nvPr>
            <p:ph idx="1"/>
          </p:nvPr>
        </p:nvSpPr>
        <p:spPr>
          <a:xfrm>
            <a:off x="641131" y="1765738"/>
            <a:ext cx="7872248" cy="4824247"/>
          </a:xfrm>
        </p:spPr>
        <p:txBody>
          <a:bodyPr>
            <a:normAutofit/>
          </a:bodyPr>
          <a:lstStyle/>
          <a:p>
            <a:pPr marL="0" indent="0" algn="ctr">
              <a:lnSpc>
                <a:spcPct val="95000"/>
              </a:lnSpc>
              <a:spcBef>
                <a:spcPts val="0"/>
              </a:spcBef>
              <a:buNone/>
            </a:pPr>
            <a:endParaRPr lang="en-US" sz="1800" dirty="0">
              <a:latin typeface="Calibri" panose="020F0502020204030204" pitchFamily="34" charset="0"/>
              <a:cs typeface="Calibri" panose="020F0502020204030204" pitchFamily="34" charset="0"/>
            </a:endParaRPr>
          </a:p>
          <a:p>
            <a:pPr>
              <a:lnSpc>
                <a:spcPct val="95000"/>
              </a:lnSpc>
              <a:spcBef>
                <a:spcPts val="0"/>
              </a:spcBef>
            </a:pPr>
            <a:r>
              <a:rPr lang="en-US" sz="3200" b="1" dirty="0">
                <a:solidFill>
                  <a:schemeClr val="bg2"/>
                </a:solidFill>
                <a:latin typeface="Calibri" panose="020F0502020204030204" pitchFamily="34" charset="0"/>
                <a:cs typeface="Calibri" panose="020F0502020204030204" pitchFamily="34" charset="0"/>
              </a:rPr>
              <a:t>Note that “the church” was praying.  </a:t>
            </a:r>
          </a:p>
          <a:p>
            <a:pPr lvl="1">
              <a:lnSpc>
                <a:spcPct val="95000"/>
              </a:lnSpc>
              <a:spcBef>
                <a:spcPts val="0"/>
              </a:spcBef>
            </a:pPr>
            <a:r>
              <a:rPr lang="en-US" sz="3000" b="1" dirty="0">
                <a:solidFill>
                  <a:schemeClr val="bg2"/>
                </a:solidFill>
                <a:latin typeface="Calibri" panose="020F0502020204030204" pitchFamily="34" charset="0"/>
                <a:cs typeface="Calibri" panose="020F0502020204030204" pitchFamily="34" charset="0"/>
              </a:rPr>
              <a:t>The church is the saved</a:t>
            </a:r>
            <a:r>
              <a:rPr lang="en-US" sz="3000" dirty="0">
                <a:solidFill>
                  <a:schemeClr val="bg2"/>
                </a:solidFill>
                <a:latin typeface="Calibri" panose="020F0502020204030204" pitchFamily="34" charset="0"/>
                <a:cs typeface="Calibri" panose="020F0502020204030204" pitchFamily="34" charset="0"/>
              </a:rPr>
              <a:t>.  Those who repented and were baptized in Acts 2:38-41 were saved and added to the church (Acts 2:47).  </a:t>
            </a:r>
          </a:p>
          <a:p>
            <a:pPr lvl="1">
              <a:lnSpc>
                <a:spcPct val="95000"/>
              </a:lnSpc>
              <a:spcBef>
                <a:spcPts val="0"/>
              </a:spcBef>
            </a:pPr>
            <a:r>
              <a:rPr lang="en-US" sz="3000" b="1" dirty="0">
                <a:solidFill>
                  <a:schemeClr val="bg2"/>
                </a:solidFill>
                <a:latin typeface="Calibri" panose="020F0502020204030204" pitchFamily="34" charset="0"/>
                <a:cs typeface="Calibri" panose="020F0502020204030204" pitchFamily="34" charset="0"/>
              </a:rPr>
              <a:t>Jesus is the Savior of the body, the church</a:t>
            </a:r>
            <a:r>
              <a:rPr lang="en-US" sz="3000" dirty="0">
                <a:solidFill>
                  <a:schemeClr val="bg2"/>
                </a:solidFill>
                <a:latin typeface="Calibri" panose="020F0502020204030204" pitchFamily="34" charset="0"/>
                <a:cs typeface="Calibri" panose="020F0502020204030204" pitchFamily="34" charset="0"/>
              </a:rPr>
              <a:t> (Ephesians 5:23; 1:22-23).</a:t>
            </a:r>
          </a:p>
          <a:p>
            <a:pPr marL="228600" lvl="1" indent="0">
              <a:lnSpc>
                <a:spcPct val="95000"/>
              </a:lnSpc>
              <a:spcBef>
                <a:spcPts val="0"/>
              </a:spcBef>
              <a:buNone/>
            </a:pPr>
            <a:endParaRPr lang="en-US" dirty="0">
              <a:solidFill>
                <a:schemeClr val="bg2"/>
              </a:solidFill>
              <a:latin typeface="Calibri" panose="020F0502020204030204" pitchFamily="34" charset="0"/>
              <a:cs typeface="Calibri" panose="020F0502020204030204" pitchFamily="34" charset="0"/>
            </a:endParaRPr>
          </a:p>
          <a:p>
            <a:pPr marL="228600" lvl="1" indent="0" algn="ctr">
              <a:lnSpc>
                <a:spcPct val="95000"/>
              </a:lnSpc>
              <a:spcBef>
                <a:spcPts val="0"/>
              </a:spcBef>
              <a:buNone/>
            </a:pPr>
            <a:r>
              <a:rPr lang="en-US" sz="3200" i="1" dirty="0">
                <a:solidFill>
                  <a:schemeClr val="bg2">
                    <a:lumMod val="75000"/>
                  </a:schemeClr>
                </a:solidFill>
                <a:latin typeface="Calibri" panose="020F0502020204030204" pitchFamily="34" charset="0"/>
                <a:cs typeface="Calibri" panose="020F0502020204030204" pitchFamily="34" charset="0"/>
              </a:rPr>
              <a:t>Let us make </a:t>
            </a:r>
            <a:r>
              <a:rPr lang="en-US" sz="3200" b="1" i="1" dirty="0">
                <a:solidFill>
                  <a:schemeClr val="bg2">
                    <a:lumMod val="75000"/>
                  </a:schemeClr>
                </a:solidFill>
                <a:latin typeface="Calibri" panose="020F0502020204030204" pitchFamily="34" charset="0"/>
                <a:cs typeface="Calibri" panose="020F0502020204030204" pitchFamily="34" charset="0"/>
              </a:rPr>
              <a:t>constant </a:t>
            </a:r>
            <a:r>
              <a:rPr lang="en-US" sz="3200" i="1" dirty="0">
                <a:solidFill>
                  <a:schemeClr val="bg2">
                    <a:lumMod val="75000"/>
                  </a:schemeClr>
                </a:solidFill>
                <a:latin typeface="Calibri" panose="020F0502020204030204" pitchFamily="34" charset="0"/>
                <a:cs typeface="Calibri" panose="020F0502020204030204" pitchFamily="34" charset="0"/>
              </a:rPr>
              <a:t>use of our connection to the Lord in the body of Christ!</a:t>
            </a:r>
          </a:p>
        </p:txBody>
      </p:sp>
    </p:spTree>
    <p:extLst>
      <p:ext uri="{BB962C8B-B14F-4D97-AF65-F5344CB8AC3E}">
        <p14:creationId xmlns:p14="http://schemas.microsoft.com/office/powerpoint/2010/main" val="368033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eniceBeachVTI">
  <a:themeElements>
    <a:clrScheme name="Venice Beach">
      <a:dk1>
        <a:sysClr val="windowText" lastClr="000000"/>
      </a:dk1>
      <a:lt1>
        <a:sysClr val="window" lastClr="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415</TotalTime>
  <Words>400</Words>
  <Application>Microsoft Office PowerPoint</Application>
  <PresentationFormat>On-screen Show (4:3)</PresentationFormat>
  <Paragraphs>35</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Next LT Pro</vt:lpstr>
      <vt:lpstr>Avenir Next LT Pro Demi</vt:lpstr>
      <vt:lpstr>Avenir Next LT Pro Light</vt:lpstr>
      <vt:lpstr>Calibri</vt:lpstr>
      <vt:lpstr>VeniceBeachVTI</vt:lpstr>
      <vt:lpstr> Constant Prayer by the Church</vt:lpstr>
      <vt:lpstr>God sees our trials (Acts 12:1-4)</vt:lpstr>
      <vt:lpstr>God Answers the Prayers of the Church (Acts 12:5-17)</vt:lpstr>
      <vt:lpstr>God Answers the Prayers of the Church (Acts 12:5-17)</vt:lpstr>
      <vt:lpstr>God deals with our enemies (Acts 12:18-24)</vt:lpstr>
      <vt:lpstr>Prayer requires a connection to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 Prayer by the Church</dc:title>
  <dc:creator>Steve</dc:creator>
  <cp:lastModifiedBy>Steve</cp:lastModifiedBy>
  <cp:revision>15</cp:revision>
  <dcterms:created xsi:type="dcterms:W3CDTF">2023-06-30T13:30:42Z</dcterms:created>
  <dcterms:modified xsi:type="dcterms:W3CDTF">2023-07-01T14:58:26Z</dcterms:modified>
</cp:coreProperties>
</file>