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5" d="100"/>
          <a:sy n="95" d="100"/>
        </p:scale>
        <p:origin x="6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C82B9-E1CE-4FDC-AA01-AAAA0A5820A3}" type="datetimeFigureOut">
              <a:rPr lang="en-US" smtClean="0"/>
              <a:t>7/15/2018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66956-03B2-47A7-8A48-12EF427E49DE}" type="slidenum">
              <a:rPr lang="en-US" smtClean="0"/>
              <a:t>‹#›</a:t>
            </a:fld>
            <a:endParaRPr lang="en-US"/>
          </a:p>
        </p:txBody>
      </p:sp>
    </p:spTree>
    <p:extLst>
      <p:ext uri="{BB962C8B-B14F-4D97-AF65-F5344CB8AC3E}">
        <p14:creationId xmlns:p14="http://schemas.microsoft.com/office/powerpoint/2010/main" val="4229161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Instrumental music in worship is a human tradition.  It was introduced on the basis of bad information and faulty logic, and it continues to be practiced and defended in large part simply because it has become an accepted tradition.</a:t>
            </a:r>
          </a:p>
        </p:txBody>
      </p:sp>
      <p:sp>
        <p:nvSpPr>
          <p:cNvPr id="4" name="Slide Number Placeholder 3"/>
          <p:cNvSpPr>
            <a:spLocks noGrp="1"/>
          </p:cNvSpPr>
          <p:nvPr>
            <p:ph type="sldNum" sz="quarter" idx="10"/>
          </p:nvPr>
        </p:nvSpPr>
        <p:spPr/>
        <p:txBody>
          <a:bodyPr/>
          <a:lstStyle/>
          <a:p>
            <a:fld id="{ED466956-03B2-47A7-8A48-12EF427E49DE}" type="slidenum">
              <a:rPr lang="en-US" smtClean="0"/>
              <a:t>1</a:t>
            </a:fld>
            <a:endParaRPr lang="en-US"/>
          </a:p>
        </p:txBody>
      </p:sp>
    </p:spTree>
    <p:extLst>
      <p:ext uri="{BB962C8B-B14F-4D97-AF65-F5344CB8AC3E}">
        <p14:creationId xmlns:p14="http://schemas.microsoft.com/office/powerpoint/2010/main" val="1771954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C8CE1D-E1BF-4B59-A064-F7D5D3603321}" type="datetimeFigureOut">
              <a:rPr lang="en-US" smtClean="0"/>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84056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CE1D-E1BF-4B59-A064-F7D5D3603321}" type="datetimeFigureOut">
              <a:rPr lang="en-US" smtClean="0"/>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255968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CE1D-E1BF-4B59-A064-F7D5D3603321}" type="datetimeFigureOut">
              <a:rPr lang="en-US" smtClean="0"/>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292611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CE1D-E1BF-4B59-A064-F7D5D3603321}" type="datetimeFigureOut">
              <a:rPr lang="en-US" smtClean="0"/>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2889024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CC8CE1D-E1BF-4B59-A064-F7D5D3603321}" type="datetimeFigureOut">
              <a:rPr lang="en-US" smtClean="0"/>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3283266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C8CE1D-E1BF-4B59-A064-F7D5D3603321}" type="datetimeFigureOut">
              <a:rPr lang="en-US" smtClean="0"/>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1557352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C8CE1D-E1BF-4B59-A064-F7D5D3603321}" type="datetimeFigureOut">
              <a:rPr lang="en-US" smtClean="0"/>
              <a:t>7/15/2018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314598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C8CE1D-E1BF-4B59-A064-F7D5D3603321}" type="datetimeFigureOut">
              <a:rPr lang="en-US" smtClean="0"/>
              <a:t>7/15/2018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1163524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8CE1D-E1BF-4B59-A064-F7D5D3603321}" type="datetimeFigureOut">
              <a:rPr lang="en-US" smtClean="0"/>
              <a:t>7/15/2018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3921815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C8CE1D-E1BF-4B59-A064-F7D5D3603321}" type="datetimeFigureOut">
              <a:rPr lang="en-US" smtClean="0"/>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413878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C8CE1D-E1BF-4B59-A064-F7D5D3603321}" type="datetimeFigureOut">
              <a:rPr lang="en-US" smtClean="0"/>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98208-C40F-4F7A-895D-E1B3252DF010}" type="slidenum">
              <a:rPr lang="en-US" smtClean="0"/>
              <a:t>‹#›</a:t>
            </a:fld>
            <a:endParaRPr lang="en-US"/>
          </a:p>
        </p:txBody>
      </p:sp>
    </p:spTree>
    <p:extLst>
      <p:ext uri="{BB962C8B-B14F-4D97-AF65-F5344CB8AC3E}">
        <p14:creationId xmlns:p14="http://schemas.microsoft.com/office/powerpoint/2010/main" val="3541075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C8CE1D-E1BF-4B59-A064-F7D5D3603321}" type="datetimeFigureOut">
              <a:rPr lang="en-US" smtClean="0"/>
              <a:t>7/15/2018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98208-C40F-4F7A-895D-E1B3252DF010}" type="slidenum">
              <a:rPr lang="en-US" smtClean="0"/>
              <a:t>‹#›</a:t>
            </a:fld>
            <a:endParaRPr lang="en-US"/>
          </a:p>
        </p:txBody>
      </p:sp>
    </p:spTree>
    <p:extLst>
      <p:ext uri="{BB962C8B-B14F-4D97-AF65-F5344CB8AC3E}">
        <p14:creationId xmlns:p14="http://schemas.microsoft.com/office/powerpoint/2010/main" val="36169609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3DF900D-1258-4CC0-9791-CA21A890F40A}"/>
              </a:ext>
            </a:extLst>
          </p:cNvPr>
          <p:cNvPicPr>
            <a:picLocks noChangeAspect="1"/>
          </p:cNvPicPr>
          <p:nvPr/>
        </p:nvPicPr>
        <p:blipFill>
          <a:blip r:embed="rId3"/>
          <a:stretch>
            <a:fillRect/>
          </a:stretch>
        </p:blipFill>
        <p:spPr>
          <a:xfrm rot="21600000">
            <a:off x="1910277" y="468977"/>
            <a:ext cx="5341986" cy="3539066"/>
          </a:xfrm>
          <a:prstGeom prst="rect">
            <a:avLst/>
          </a:prstGeom>
        </p:spPr>
      </p:pic>
      <p:sp>
        <p:nvSpPr>
          <p:cNvPr id="9" name="Rectangle 8">
            <a:extLst>
              <a:ext uri="{FF2B5EF4-FFF2-40B4-BE49-F238E27FC236}">
                <a16:creationId xmlns:a16="http://schemas.microsoft.com/office/drawing/2014/main" id="{72257994-BD97-4691-8B89-198A6D2BAB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9144000" cy="1939491"/>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048E3A-7B88-471E-9CA8-93678DEBAF20}"/>
              </a:ext>
            </a:extLst>
          </p:cNvPr>
          <p:cNvSpPr>
            <a:spLocks noGrp="1"/>
          </p:cNvSpPr>
          <p:nvPr>
            <p:ph type="ctrTitle"/>
          </p:nvPr>
        </p:nvSpPr>
        <p:spPr>
          <a:xfrm>
            <a:off x="1200150" y="4269282"/>
            <a:ext cx="6743700" cy="1264762"/>
          </a:xfrm>
          <a:solidFill>
            <a:srgbClr val="FFFFFF"/>
          </a:solidFill>
          <a:ln w="38100">
            <a:solidFill>
              <a:srgbClr val="404040"/>
            </a:solidFill>
            <a:miter lim="800000"/>
          </a:ln>
        </p:spPr>
        <p:txBody>
          <a:bodyPr anchor="ctr">
            <a:normAutofit/>
          </a:bodyPr>
          <a:lstStyle/>
          <a:p>
            <a:r>
              <a:rPr lang="en-US" sz="4400" b="1" dirty="0">
                <a:solidFill>
                  <a:srgbClr val="404040"/>
                </a:solidFill>
              </a:rPr>
              <a:t>The Guadalupe Raccoon</a:t>
            </a:r>
          </a:p>
        </p:txBody>
      </p:sp>
      <p:sp>
        <p:nvSpPr>
          <p:cNvPr id="3" name="Subtitle 2">
            <a:extLst>
              <a:ext uri="{FF2B5EF4-FFF2-40B4-BE49-F238E27FC236}">
                <a16:creationId xmlns:a16="http://schemas.microsoft.com/office/drawing/2014/main" id="{5A7F3AA2-E48F-4E00-9DDC-48B4515C95F6}"/>
              </a:ext>
            </a:extLst>
          </p:cNvPr>
          <p:cNvSpPr>
            <a:spLocks noGrp="1"/>
          </p:cNvSpPr>
          <p:nvPr>
            <p:ph type="subTitle" idx="1"/>
          </p:nvPr>
        </p:nvSpPr>
        <p:spPr>
          <a:xfrm>
            <a:off x="1104900" y="5688535"/>
            <a:ext cx="6743699" cy="536125"/>
          </a:xfrm>
        </p:spPr>
        <p:txBody>
          <a:bodyPr>
            <a:normAutofit fontScale="92500"/>
          </a:bodyPr>
          <a:lstStyle/>
          <a:p>
            <a:r>
              <a:rPr lang="en-US" sz="3200" i="1" dirty="0">
                <a:solidFill>
                  <a:schemeClr val="accent2">
                    <a:lumMod val="20000"/>
                    <a:lumOff val="80000"/>
                  </a:schemeClr>
                </a:solidFill>
              </a:rPr>
              <a:t>A Special Species or a Trick of Tradition?</a:t>
            </a:r>
          </a:p>
        </p:txBody>
      </p:sp>
    </p:spTree>
    <p:extLst>
      <p:ext uri="{BB962C8B-B14F-4D97-AF65-F5344CB8AC3E}">
        <p14:creationId xmlns:p14="http://schemas.microsoft.com/office/powerpoint/2010/main" val="2941266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The New Testament                          COULD NOT BE CLEARER!</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279133" y="1575599"/>
            <a:ext cx="8537607" cy="5367811"/>
          </a:xfrm>
        </p:spPr>
        <p:txBody>
          <a:bodyPr>
            <a:normAutofit fontScale="92500" lnSpcReduction="20000"/>
          </a:bodyPr>
          <a:lstStyle/>
          <a:p>
            <a:r>
              <a:rPr lang="en-US" sz="3200" b="1" dirty="0"/>
              <a:t>Ephesians 5:19  </a:t>
            </a:r>
            <a:r>
              <a:rPr lang="en-US" sz="3200" dirty="0"/>
              <a:t>“</a:t>
            </a:r>
            <a:r>
              <a:rPr lang="en-US" sz="3200" b="1" dirty="0"/>
              <a:t>S</a:t>
            </a:r>
            <a:r>
              <a:rPr lang="en-US" sz="3200" i="1" dirty="0"/>
              <a:t>peaking to one another in psalms and hymns and spiritual songs, singing and making melody in your heart to the Lord.”</a:t>
            </a:r>
          </a:p>
          <a:p>
            <a:r>
              <a:rPr lang="en-US" sz="3200" b="1" dirty="0"/>
              <a:t>Colossians 3:16  </a:t>
            </a:r>
            <a:r>
              <a:rPr lang="en-US" sz="3200" dirty="0"/>
              <a:t>“</a:t>
            </a:r>
            <a:r>
              <a:rPr lang="en-US" sz="3200" i="1" dirty="0"/>
              <a:t>Let the word of Christ dwell in you richly in all wisdom, teaching and admonishing one another in psalms and hymns and spiritual songs, singing with grace in your hearts to the Lord.”</a:t>
            </a:r>
          </a:p>
          <a:p>
            <a:r>
              <a:rPr lang="en-US" sz="3200" b="1" dirty="0"/>
              <a:t>Acts 16:25  </a:t>
            </a:r>
            <a:r>
              <a:rPr lang="en-US" sz="3200" dirty="0"/>
              <a:t>“</a:t>
            </a:r>
            <a:r>
              <a:rPr lang="en-US" sz="3200" i="1" dirty="0"/>
              <a:t>But at midnight Paul and Silas were praying and singing hymns to God, and the prisoners were listening to them.”</a:t>
            </a:r>
          </a:p>
          <a:p>
            <a:r>
              <a:rPr lang="en-US" sz="3200" b="1" dirty="0"/>
              <a:t>1 Corinthians 14:15  </a:t>
            </a:r>
            <a:r>
              <a:rPr lang="en-US" sz="3200" dirty="0"/>
              <a:t>“</a:t>
            </a:r>
            <a:r>
              <a:rPr lang="en-US" sz="3200" i="1" dirty="0"/>
              <a:t>What is the conclusion then? I will pray with the spirit, and I will also pray with the understanding. I will sing with the spirit, and I will also sing with the understanding.”</a:t>
            </a:r>
          </a:p>
          <a:p>
            <a:pPr marL="688975" lvl="1" indent="-231775"/>
            <a:endParaRPr lang="en-US" sz="2800" b="1" dirty="0"/>
          </a:p>
        </p:txBody>
      </p:sp>
    </p:spTree>
    <p:extLst>
      <p:ext uri="{BB962C8B-B14F-4D97-AF65-F5344CB8AC3E}">
        <p14:creationId xmlns:p14="http://schemas.microsoft.com/office/powerpoint/2010/main" val="278642009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2257994-BD97-4691-8B89-198A6D2BAB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9144000" cy="1939491"/>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048E3A-7B88-471E-9CA8-93678DEBAF20}"/>
              </a:ext>
            </a:extLst>
          </p:cNvPr>
          <p:cNvSpPr>
            <a:spLocks noGrp="1"/>
          </p:cNvSpPr>
          <p:nvPr>
            <p:ph type="ctrTitle"/>
          </p:nvPr>
        </p:nvSpPr>
        <p:spPr>
          <a:xfrm>
            <a:off x="1200150" y="4269282"/>
            <a:ext cx="6743700" cy="1264762"/>
          </a:xfrm>
          <a:solidFill>
            <a:srgbClr val="FFFFFF"/>
          </a:solidFill>
          <a:ln w="38100">
            <a:solidFill>
              <a:srgbClr val="404040"/>
            </a:solidFill>
            <a:miter lim="800000"/>
          </a:ln>
        </p:spPr>
        <p:txBody>
          <a:bodyPr anchor="ctr">
            <a:normAutofit/>
          </a:bodyPr>
          <a:lstStyle/>
          <a:p>
            <a:r>
              <a:rPr lang="en-US" sz="4400" b="1" dirty="0">
                <a:solidFill>
                  <a:srgbClr val="404040"/>
                </a:solidFill>
              </a:rPr>
              <a:t>Instrumental Music</a:t>
            </a:r>
          </a:p>
        </p:txBody>
      </p:sp>
      <p:sp>
        <p:nvSpPr>
          <p:cNvPr id="3" name="Subtitle 2">
            <a:extLst>
              <a:ext uri="{FF2B5EF4-FFF2-40B4-BE49-F238E27FC236}">
                <a16:creationId xmlns:a16="http://schemas.microsoft.com/office/drawing/2014/main" id="{5A7F3AA2-E48F-4E00-9DDC-48B4515C95F6}"/>
              </a:ext>
            </a:extLst>
          </p:cNvPr>
          <p:cNvSpPr>
            <a:spLocks noGrp="1"/>
          </p:cNvSpPr>
          <p:nvPr>
            <p:ph type="subTitle" idx="1"/>
          </p:nvPr>
        </p:nvSpPr>
        <p:spPr>
          <a:xfrm>
            <a:off x="1138589" y="5676884"/>
            <a:ext cx="6866822" cy="536125"/>
          </a:xfrm>
        </p:spPr>
        <p:txBody>
          <a:bodyPr>
            <a:normAutofit fontScale="92500"/>
          </a:bodyPr>
          <a:lstStyle/>
          <a:p>
            <a:r>
              <a:rPr lang="en-US" sz="3200" i="1" dirty="0">
                <a:solidFill>
                  <a:srgbClr val="FF9933"/>
                </a:solidFill>
              </a:rPr>
              <a:t>Acceptable Worship or a Trick of Tradition?</a:t>
            </a:r>
          </a:p>
        </p:txBody>
      </p:sp>
      <p:pic>
        <p:nvPicPr>
          <p:cNvPr id="1028" name="Picture 4" descr="Related image">
            <a:extLst>
              <a:ext uri="{FF2B5EF4-FFF2-40B4-BE49-F238E27FC236}">
                <a16:creationId xmlns:a16="http://schemas.microsoft.com/office/drawing/2014/main" id="{FC006C1E-9B41-4846-9737-5F04EEEBAF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6200" y="913053"/>
            <a:ext cx="6451600" cy="2960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943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musical notation background">
            <a:extLst>
              <a:ext uri="{FF2B5EF4-FFF2-40B4-BE49-F238E27FC236}">
                <a16:creationId xmlns:a16="http://schemas.microsoft.com/office/drawing/2014/main" id="{23C48894-AE16-40DA-8ABF-579D50339D81}"/>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827"/>
            <a:ext cx="7886700" cy="1325563"/>
          </a:xfrm>
        </p:spPr>
        <p:txBody>
          <a:bodyPr>
            <a:normAutofit/>
          </a:bodyPr>
          <a:lstStyle/>
          <a:p>
            <a:pPr algn="ctr"/>
            <a:r>
              <a:rPr lang="en-US" sz="4100" dirty="0">
                <a:solidFill>
                  <a:srgbClr val="FFFFFF"/>
                </a:solidFill>
                <a:latin typeface="Berlin Sans FB" panose="020E0602020502020306" pitchFamily="34" charset="0"/>
              </a:rPr>
              <a:t>Instrumental music in worship was not widely accepted for centuries: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279400" y="1576389"/>
            <a:ext cx="8648700" cy="5532427"/>
          </a:xfrm>
        </p:spPr>
        <p:txBody>
          <a:bodyPr>
            <a:normAutofit lnSpcReduction="10000"/>
          </a:bodyPr>
          <a:lstStyle/>
          <a:p>
            <a:r>
              <a:rPr lang="en-US" sz="3000" b="1" dirty="0">
                <a:solidFill>
                  <a:srgbClr val="FFFFFF"/>
                </a:solidFill>
              </a:rPr>
              <a:t>Clement of Alexandria </a:t>
            </a:r>
            <a:r>
              <a:rPr lang="en-US" sz="3000" dirty="0">
                <a:solidFill>
                  <a:srgbClr val="FFFFFF"/>
                </a:solidFill>
              </a:rPr>
              <a:t>(circa 150-216 AD) “Leave the pipe to the shepherd, the flute to the men who are in fear of gods and intent on their idol worshipping. Such musical instruments must be excluded from our wineless feasts…”</a:t>
            </a:r>
          </a:p>
          <a:p>
            <a:r>
              <a:rPr lang="en-US" sz="3000" b="1" dirty="0">
                <a:solidFill>
                  <a:srgbClr val="FFFFFF"/>
                </a:solidFill>
              </a:rPr>
              <a:t>Eusebius of Caesarea </a:t>
            </a:r>
            <a:r>
              <a:rPr lang="en-US" sz="3000" dirty="0">
                <a:solidFill>
                  <a:srgbClr val="FFFFFF"/>
                </a:solidFill>
              </a:rPr>
              <a:t>(275-339 AD) “We render our hymn with a living </a:t>
            </a:r>
            <a:r>
              <a:rPr lang="en-US" sz="3000" dirty="0" err="1">
                <a:solidFill>
                  <a:srgbClr val="FFFFFF"/>
                </a:solidFill>
              </a:rPr>
              <a:t>psalterion</a:t>
            </a:r>
            <a:r>
              <a:rPr lang="en-US" sz="3000" dirty="0">
                <a:solidFill>
                  <a:srgbClr val="FFFFFF"/>
                </a:solidFill>
              </a:rPr>
              <a:t> and a living cithara with spiritual songs. The unison of voices of Christians would be more acceptable to God than any musical instrument. Accordingly </a:t>
            </a:r>
            <a:r>
              <a:rPr lang="en-US" sz="3000" b="1" i="1" dirty="0">
                <a:solidFill>
                  <a:srgbClr val="FFFFFF"/>
                </a:solidFill>
              </a:rPr>
              <a:t>in all the churches of God</a:t>
            </a:r>
            <a:r>
              <a:rPr lang="en-US" sz="3000" dirty="0">
                <a:solidFill>
                  <a:srgbClr val="FFFFFF"/>
                </a:solidFill>
              </a:rPr>
              <a:t>, united in soul and attitude, with one mind and in agreement of faith and piety we send up a unison melody in the words of the Psalms.”</a:t>
            </a:r>
          </a:p>
          <a:p>
            <a:endParaRPr lang="en-US" sz="2200" dirty="0">
              <a:solidFill>
                <a:srgbClr val="FFFFFF"/>
              </a:solidFill>
            </a:endParaRPr>
          </a:p>
        </p:txBody>
      </p:sp>
    </p:spTree>
    <p:extLst>
      <p:ext uri="{BB962C8B-B14F-4D97-AF65-F5344CB8AC3E}">
        <p14:creationId xmlns:p14="http://schemas.microsoft.com/office/powerpoint/2010/main" val="45604203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Instrumental music in worship was not widely accepted for centuries: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628650" y="1575600"/>
            <a:ext cx="7886700" cy="5168100"/>
          </a:xfrm>
        </p:spPr>
        <p:txBody>
          <a:bodyPr>
            <a:normAutofit lnSpcReduction="10000"/>
          </a:bodyPr>
          <a:lstStyle/>
          <a:p>
            <a:r>
              <a:rPr lang="en-US" b="1" dirty="0"/>
              <a:t>John Chrysostom </a:t>
            </a:r>
            <a:r>
              <a:rPr lang="en-US" dirty="0"/>
              <a:t>(347-407 AD) “David formerly sang songs, also today we sing hymns. He had a lyre with lifeless strings, the church has a lyre with living strings. Our tongues are the strings of the lyre with a different tone indeed but much more in accordance with piety.”</a:t>
            </a:r>
            <a:endParaRPr lang="en-US" sz="2600" dirty="0"/>
          </a:p>
          <a:p>
            <a:r>
              <a:rPr lang="en-US" b="1" dirty="0"/>
              <a:t>Augustine </a:t>
            </a:r>
            <a:r>
              <a:rPr lang="en-US" dirty="0"/>
              <a:t>(354-430 AD)  “…musical instruments were not used. The pipe, </a:t>
            </a:r>
            <a:r>
              <a:rPr lang="en-US" dirty="0" err="1"/>
              <a:t>tabret</a:t>
            </a:r>
            <a:r>
              <a:rPr lang="en-US" dirty="0"/>
              <a:t>, and harp here associate so intimately with the sensual heathen cults, as well as with the wild revelries and shameless performances of the degenerate theater and circus, it is easy to understand the prejudices against their use in the worship.”</a:t>
            </a:r>
            <a:endParaRPr lang="en-US" sz="2600" dirty="0"/>
          </a:p>
          <a:p>
            <a:endParaRPr lang="en-US" sz="2200" dirty="0">
              <a:solidFill>
                <a:srgbClr val="FFFFFF"/>
              </a:solidFill>
            </a:endParaRPr>
          </a:p>
        </p:txBody>
      </p:sp>
    </p:spTree>
    <p:extLst>
      <p:ext uri="{BB962C8B-B14F-4D97-AF65-F5344CB8AC3E}">
        <p14:creationId xmlns:p14="http://schemas.microsoft.com/office/powerpoint/2010/main" val="93737210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Instrumental music in worship was not widely accepted for centuries: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628650" y="1575600"/>
            <a:ext cx="7886700" cy="5168100"/>
          </a:xfrm>
        </p:spPr>
        <p:txBody>
          <a:bodyPr>
            <a:normAutofit/>
          </a:bodyPr>
          <a:lstStyle/>
          <a:p>
            <a:r>
              <a:rPr lang="en-US" b="1" dirty="0"/>
              <a:t>Thomas Aquinas </a:t>
            </a:r>
            <a:r>
              <a:rPr lang="en-US" dirty="0"/>
              <a:t>(Catholic Scholar,  1225-1274 AD) "Our church does not use musical instruments, as harps and psalteries, to praise God withal, that she may not seem to Judaize."</a:t>
            </a:r>
            <a:endParaRPr lang="en-US" sz="2200" dirty="0">
              <a:solidFill>
                <a:srgbClr val="FFFFFF"/>
              </a:solidFill>
            </a:endParaRPr>
          </a:p>
        </p:txBody>
      </p:sp>
    </p:spTree>
    <p:extLst>
      <p:ext uri="{BB962C8B-B14F-4D97-AF65-F5344CB8AC3E}">
        <p14:creationId xmlns:p14="http://schemas.microsoft.com/office/powerpoint/2010/main" val="30262160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Early Protestant Denominations DID NOT Approve of Instruments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628650" y="1575600"/>
            <a:ext cx="7886700" cy="5168100"/>
          </a:xfrm>
        </p:spPr>
        <p:txBody>
          <a:bodyPr>
            <a:normAutofit/>
          </a:bodyPr>
          <a:lstStyle/>
          <a:p>
            <a:r>
              <a:rPr lang="en-US" b="1" dirty="0"/>
              <a:t>Martin Luther </a:t>
            </a:r>
            <a:r>
              <a:rPr lang="en-US" dirty="0"/>
              <a:t>(1483-1546 AD) “The organ in the worship is an ensign of Baal.”</a:t>
            </a:r>
          </a:p>
          <a:p>
            <a:r>
              <a:rPr lang="en-US" b="1" dirty="0"/>
              <a:t>John Calvin </a:t>
            </a:r>
            <a:r>
              <a:rPr lang="en-US" dirty="0"/>
              <a:t>(1509-1564 AD) “Musical instruments in celebrating the praises of God would be no more suitable than the burning of incense, the lighting of lamps and the restoration of other shadows of the Law. …the simplicity which God commands to us by the apostles is far more pleasing to Him.”</a:t>
            </a:r>
          </a:p>
          <a:p>
            <a:r>
              <a:rPr lang="en-US" b="1" dirty="0"/>
              <a:t>John Wesley </a:t>
            </a:r>
            <a:r>
              <a:rPr lang="en-US" dirty="0"/>
              <a:t>(1703-1791 AD) “I have no objection to the organs in our chapels, as long as they are neither seen nor heard.”</a:t>
            </a:r>
          </a:p>
        </p:txBody>
      </p:sp>
    </p:spTree>
    <p:extLst>
      <p:ext uri="{BB962C8B-B14F-4D97-AF65-F5344CB8AC3E}">
        <p14:creationId xmlns:p14="http://schemas.microsoft.com/office/powerpoint/2010/main" val="93229765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Early Protestant Denominations DID NOT Approve of Instruments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279133" y="1575600"/>
            <a:ext cx="8537607" cy="5282400"/>
          </a:xfrm>
        </p:spPr>
        <p:txBody>
          <a:bodyPr>
            <a:normAutofit/>
          </a:bodyPr>
          <a:lstStyle/>
          <a:p>
            <a:r>
              <a:rPr lang="en-US" b="1" dirty="0"/>
              <a:t>Charles Spurgeon </a:t>
            </a:r>
            <a:r>
              <a:rPr lang="en-US" dirty="0"/>
              <a:t>(1834-1892 AD) “The great congregation which is blessed with the privilege of listening to His instruction has no organ ‘to assist’ them in singing their praises to their God and Savior. They find their vocal organs sufficient. Their tongues and voices express the gratitude of their hearts… I would just as soon pray to God with machinery as to sing to God with machinery.”</a:t>
            </a:r>
          </a:p>
        </p:txBody>
      </p:sp>
    </p:spTree>
    <p:extLst>
      <p:ext uri="{BB962C8B-B14F-4D97-AF65-F5344CB8AC3E}">
        <p14:creationId xmlns:p14="http://schemas.microsoft.com/office/powerpoint/2010/main" val="342995536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a:bodyPr>
          <a:lstStyle/>
          <a:p>
            <a:pPr algn="ctr"/>
            <a:r>
              <a:rPr lang="en-US" sz="4100" dirty="0">
                <a:solidFill>
                  <a:srgbClr val="FFFFFF"/>
                </a:solidFill>
                <a:latin typeface="Berlin Sans FB" panose="020E0602020502020306" pitchFamily="34" charset="0"/>
              </a:rPr>
              <a:t>Early Protestant Denominations DID NOT Approve of Instruments</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279133" y="1575600"/>
            <a:ext cx="8537607" cy="5282400"/>
          </a:xfrm>
        </p:spPr>
        <p:txBody>
          <a:bodyPr>
            <a:normAutofit fontScale="92500" lnSpcReduction="20000"/>
          </a:bodyPr>
          <a:lstStyle/>
          <a:p>
            <a:r>
              <a:rPr lang="en-US" b="1" dirty="0"/>
              <a:t>Adam Clarke </a:t>
            </a:r>
            <a:r>
              <a:rPr lang="en-US" dirty="0"/>
              <a:t>(1762-1832) “I am an old man, and an old minister; and I here declare that I never knew them productive of any good in the worship of God; and have had reason to believe that they were productive of much evil. Music, as a science, I esteem and admire: but instruments of music in the house of God, I abominate and abhor. This is the abuse of music; and here I register my protest against all such corruptions in the worship of the Author of Christianity.”</a:t>
            </a:r>
          </a:p>
          <a:p>
            <a:r>
              <a:rPr lang="en-US" b="1" dirty="0"/>
              <a:t>Presbyterian Board of Publications, </a:t>
            </a:r>
            <a:r>
              <a:rPr lang="en-US" dirty="0"/>
              <a:t>Philadelphia, PA (1842) “Question 6. Is there any authority for instrumental music in the worship of God under the present dispensation? Answer. Not the least, only the singing of psalms and hymns and spiritual songs was appointed by the apostles; not a syllable is said in the New Testament in favor of instrumental music nor was it ever introduced into the Church until after the eighth century…”</a:t>
            </a:r>
          </a:p>
        </p:txBody>
      </p:sp>
    </p:spTree>
    <p:extLst>
      <p:ext uri="{BB962C8B-B14F-4D97-AF65-F5344CB8AC3E}">
        <p14:creationId xmlns:p14="http://schemas.microsoft.com/office/powerpoint/2010/main" val="149297401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Image result for musical notation background">
            <a:extLst>
              <a:ext uri="{FF2B5EF4-FFF2-40B4-BE49-F238E27FC236}">
                <a16:creationId xmlns:a16="http://schemas.microsoft.com/office/drawing/2014/main" id="{B5FE1AC8-E9C6-4390-9C36-75EEDD145F9C}"/>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r="10999" b="-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0453C3C-2BC4-4DDF-B4EA-1CB4DC1D5BF1}"/>
              </a:ext>
            </a:extLst>
          </p:cNvPr>
          <p:cNvSpPr>
            <a:spLocks noGrp="1"/>
          </p:cNvSpPr>
          <p:nvPr>
            <p:ph type="title"/>
          </p:nvPr>
        </p:nvSpPr>
        <p:spPr>
          <a:xfrm>
            <a:off x="628650" y="250036"/>
            <a:ext cx="7886700" cy="1325563"/>
          </a:xfrm>
        </p:spPr>
        <p:txBody>
          <a:bodyPr>
            <a:normAutofit fontScale="90000"/>
          </a:bodyPr>
          <a:lstStyle/>
          <a:p>
            <a:pPr algn="ctr"/>
            <a:r>
              <a:rPr lang="en-US" sz="4100" dirty="0">
                <a:solidFill>
                  <a:srgbClr val="FFFFFF"/>
                </a:solidFill>
                <a:latin typeface="Berlin Sans FB" panose="020E0602020502020306" pitchFamily="34" charset="0"/>
              </a:rPr>
              <a:t>How the Introduction of Instrumental Music was and is Rationalized</a:t>
            </a:r>
          </a:p>
        </p:txBody>
      </p:sp>
      <p:sp>
        <p:nvSpPr>
          <p:cNvPr id="3" name="Content Placeholder 2">
            <a:extLst>
              <a:ext uri="{FF2B5EF4-FFF2-40B4-BE49-F238E27FC236}">
                <a16:creationId xmlns:a16="http://schemas.microsoft.com/office/drawing/2014/main" id="{430F8053-4D2E-4BCD-BE71-0B0C3F14436F}"/>
              </a:ext>
            </a:extLst>
          </p:cNvPr>
          <p:cNvSpPr>
            <a:spLocks noGrp="1"/>
          </p:cNvSpPr>
          <p:nvPr>
            <p:ph idx="1"/>
          </p:nvPr>
        </p:nvSpPr>
        <p:spPr>
          <a:xfrm>
            <a:off x="279133" y="1575600"/>
            <a:ext cx="8537607" cy="5282400"/>
          </a:xfrm>
        </p:spPr>
        <p:txBody>
          <a:bodyPr>
            <a:normAutofit/>
          </a:bodyPr>
          <a:lstStyle/>
          <a:p>
            <a:r>
              <a:rPr lang="en-US" sz="3200" b="1" dirty="0"/>
              <a:t>David did it! </a:t>
            </a:r>
          </a:p>
          <a:p>
            <a:pPr marL="509588" lvl="1" indent="-277813"/>
            <a:r>
              <a:rPr lang="en-US" sz="2800" i="1" dirty="0"/>
              <a:t>But worship practices under the Old Law are not authority for worship practices today! (2 Chronicles 29:25-28; Acts 15:10; Galatians 3:10; James 2:11-12)</a:t>
            </a:r>
          </a:p>
          <a:p>
            <a:pPr marL="231775" indent="-231775"/>
            <a:r>
              <a:rPr lang="en-US" sz="3200" b="1" dirty="0"/>
              <a:t>Uninformed appeals to the meanings of “</a:t>
            </a:r>
            <a:r>
              <a:rPr lang="en-US" sz="3200" b="1" dirty="0" err="1"/>
              <a:t>Psallo</a:t>
            </a:r>
            <a:r>
              <a:rPr lang="en-US" sz="3200" b="1" dirty="0"/>
              <a:t>” and “</a:t>
            </a:r>
            <a:r>
              <a:rPr lang="en-US" sz="3200" b="1" dirty="0" err="1"/>
              <a:t>Psalmos</a:t>
            </a:r>
            <a:r>
              <a:rPr lang="en-US" sz="3200" b="1" dirty="0"/>
              <a:t>”</a:t>
            </a:r>
          </a:p>
          <a:p>
            <a:pPr marL="509588" lvl="1" indent="-277813"/>
            <a:r>
              <a:rPr lang="en-US" sz="2800" i="1" dirty="0"/>
              <a:t>“Psalm” does not refer exclusively to Old Testament psalms sung with the instrument (1 Corinthians 14:26)</a:t>
            </a:r>
          </a:p>
          <a:p>
            <a:pPr marL="509588" lvl="1" indent="-277813"/>
            <a:r>
              <a:rPr lang="en-US" sz="2800" i="1" dirty="0"/>
              <a:t>The PRIMARY meaning of </a:t>
            </a:r>
            <a:r>
              <a:rPr lang="en-US" sz="2800" i="1" dirty="0" err="1"/>
              <a:t>Psallo</a:t>
            </a:r>
            <a:r>
              <a:rPr lang="en-US" sz="2800" i="1" dirty="0"/>
              <a:t> in </a:t>
            </a:r>
            <a:r>
              <a:rPr lang="en-US" sz="2800" i="1" dirty="0" err="1"/>
              <a:t>Koine</a:t>
            </a:r>
            <a:r>
              <a:rPr lang="en-US" sz="2800" i="1" dirty="0"/>
              <a:t> Greek is to SING!!!</a:t>
            </a:r>
          </a:p>
          <a:p>
            <a:pPr marL="509588" lvl="1" indent="-277813"/>
            <a:r>
              <a:rPr lang="en-US" sz="2800" i="1" dirty="0"/>
              <a:t>The PRIMARY meaning of </a:t>
            </a:r>
            <a:r>
              <a:rPr lang="en-US" sz="2800" i="1" dirty="0" err="1"/>
              <a:t>Psalmos</a:t>
            </a:r>
            <a:r>
              <a:rPr lang="en-US" sz="2800" i="1" dirty="0"/>
              <a:t> is “a song, chant”</a:t>
            </a:r>
          </a:p>
          <a:p>
            <a:pPr marL="688975" lvl="1" indent="-231775"/>
            <a:endParaRPr lang="en-US" sz="2800" b="1" dirty="0"/>
          </a:p>
        </p:txBody>
      </p:sp>
    </p:spTree>
    <p:extLst>
      <p:ext uri="{BB962C8B-B14F-4D97-AF65-F5344CB8AC3E}">
        <p14:creationId xmlns:p14="http://schemas.microsoft.com/office/powerpoint/2010/main" val="428299674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TotalTime>
  <Words>1000</Words>
  <Application>Microsoft Office PowerPoint</Application>
  <PresentationFormat>On-screen Show (4:3)</PresentationFormat>
  <Paragraphs>35</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Berlin Sans FB</vt:lpstr>
      <vt:lpstr>Calibri</vt:lpstr>
      <vt:lpstr>Calibri Light</vt:lpstr>
      <vt:lpstr>Office Theme</vt:lpstr>
      <vt:lpstr>The Guadalupe Raccoon</vt:lpstr>
      <vt:lpstr>Instrumental Music</vt:lpstr>
      <vt:lpstr>Instrumental music in worship was not widely accepted for centuries:</vt:lpstr>
      <vt:lpstr>Instrumental music in worship was not widely accepted for centuries:</vt:lpstr>
      <vt:lpstr>Instrumental music in worship was not widely accepted for centuries:</vt:lpstr>
      <vt:lpstr>Early Protestant Denominations DID NOT Approve of Instruments</vt:lpstr>
      <vt:lpstr>Early Protestant Denominations DID NOT Approve of Instruments</vt:lpstr>
      <vt:lpstr>Early Protestant Denominations DID NOT Approve of Instruments</vt:lpstr>
      <vt:lpstr>How the Introduction of Instrumental Music was and is Rationalized</vt:lpstr>
      <vt:lpstr>The New Testament                          COULD NOT BE CLEARER!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Guadalupe Raccoon</dc:title>
  <dc:creator>Eastside Enlightener</dc:creator>
  <cp:lastModifiedBy>Eastside Enlightener</cp:lastModifiedBy>
  <cp:revision>13</cp:revision>
  <dcterms:created xsi:type="dcterms:W3CDTF">2018-07-14T15:02:54Z</dcterms:created>
  <dcterms:modified xsi:type="dcterms:W3CDTF">2018-07-15T20:40:49Z</dcterms:modified>
</cp:coreProperties>
</file>