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C3C4CB-B1B2-4CE7-8953-3925EB45814B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D58A8B-EA26-4CCB-B44F-9A99DABDF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6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can learn a lot from Mary Magdalene’s love and devotion for Jesus.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D58A8B-EA26-4CCB-B44F-9A99DABDFF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009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05A68-AE6E-433B-8835-A052919522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8251956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A8890-6571-4EC3-B429-D89F6ED43B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17005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A7A85-C60F-4D8A-B0F3-0904675327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607369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AA90DF-4E43-45D7-BEB6-6CCEB89A9C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22399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2AC80-8210-43F4-BF4F-6369E1B495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307583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ED0C3-D88D-47AC-BDB3-11B443EFB6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448600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CD880-6935-4E95-A9D7-799C24A6EB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526531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9A5FF-8F85-4133-9CDC-67426431B3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0449566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5514C-601D-45F7-BF01-968100AA61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09873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1FE40-F7C3-40DC-9F5B-E0B6904EE8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42835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D6FDB-1F6E-4ABF-A936-49BFA27333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512963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BD018FB-38C4-4EB2-8FD0-A61C3715F8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905000"/>
          </a:xfrm>
        </p:spPr>
        <p:txBody>
          <a:bodyPr anchor="ctr"/>
          <a:lstStyle/>
          <a:p>
            <a:r>
              <a:rPr lang="en-US" altLang="en-US" sz="5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anose="020F0704030504030204" pitchFamily="34" charset="0"/>
              </a:rPr>
              <a:t>Mary and the Lamb</a:t>
            </a:r>
            <a:r>
              <a:rPr lang="en-US" altLang="en-US" sz="4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anose="020F0704030504030204" pitchFamily="34" charset="0"/>
              </a:rPr>
              <a:t/>
            </a:r>
            <a:br>
              <a:rPr lang="en-US" altLang="en-US" sz="4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anose="020F0704030504030204" pitchFamily="34" charset="0"/>
              </a:rPr>
            </a:br>
            <a:r>
              <a:rPr lang="en-US" altLang="en-US" sz="3600" dirty="0" smtClean="0">
                <a:solidFill>
                  <a:srgbClr val="333399"/>
                </a:solidFill>
                <a:latin typeface="Arial Rounded MT Bold" panose="020F0704030504030204" pitchFamily="34" charset="0"/>
              </a:rPr>
              <a:t>The </a:t>
            </a:r>
            <a:r>
              <a:rPr lang="en-US" altLang="en-US" sz="3600" dirty="0">
                <a:solidFill>
                  <a:srgbClr val="333399"/>
                </a:solidFill>
                <a:latin typeface="Arial Rounded MT Bold" panose="020F0704030504030204" pitchFamily="34" charset="0"/>
              </a:rPr>
              <a:t>Love and Devotion </a:t>
            </a:r>
            <a:r>
              <a:rPr lang="en-US" altLang="en-US" sz="3600" dirty="0" smtClean="0">
                <a:solidFill>
                  <a:srgbClr val="333399"/>
                </a:solidFill>
                <a:latin typeface="Arial Rounded MT Bold" panose="020F0704030504030204" pitchFamily="34" charset="0"/>
              </a:rPr>
              <a:t>of         Mary Magdalene </a:t>
            </a:r>
            <a:endParaRPr lang="en-US" altLang="en-US" sz="7200" dirty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US" altLang="en-US" sz="3200"/>
          </a:p>
        </p:txBody>
      </p:sp>
      <p:pic>
        <p:nvPicPr>
          <p:cNvPr id="2055" name="Picture 7" descr="magdalasi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9144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gdalas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9144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/>
          <a:lstStyle/>
          <a:p>
            <a:r>
              <a:rPr lang="en-US" altLang="en-US" sz="4000" b="1" dirty="0">
                <a:solidFill>
                  <a:srgbClr val="333399"/>
                </a:solidFill>
                <a:latin typeface="Arial Rounded MT Bold" panose="020F0704030504030204" pitchFamily="34" charset="0"/>
              </a:rPr>
              <a:t>The </a:t>
            </a:r>
            <a:r>
              <a:rPr lang="en-US" altLang="en-US" sz="4000" b="1" dirty="0" smtClean="0">
                <a:solidFill>
                  <a:srgbClr val="333399"/>
                </a:solidFill>
                <a:latin typeface="Arial Rounded MT Bold" panose="020F0704030504030204" pitchFamily="34" charset="0"/>
              </a:rPr>
              <a:t>Root of Mary’s Devotion</a:t>
            </a:r>
            <a:endParaRPr lang="en-US" altLang="en-US" sz="4000" dirty="0">
              <a:latin typeface="Arial Rounded MT Bold" panose="020F0704030504030204" pitchFamily="34" charset="0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447800" y="1219200"/>
            <a:ext cx="6705600" cy="4525963"/>
          </a:xfrm>
        </p:spPr>
        <p:txBody>
          <a:bodyPr/>
          <a:lstStyle/>
          <a:p>
            <a:r>
              <a:rPr lang="en-US" altLang="en-US" sz="2800" b="1" i="1" dirty="0">
                <a:solidFill>
                  <a:srgbClr val="003300"/>
                </a:solidFill>
              </a:rPr>
              <a:t>She had been healed by Christ</a:t>
            </a:r>
            <a:r>
              <a:rPr lang="en-US" altLang="en-US" sz="2800" dirty="0">
                <a:solidFill>
                  <a:srgbClr val="003300"/>
                </a:solidFill>
              </a:rPr>
              <a:t> </a:t>
            </a:r>
            <a:r>
              <a:rPr lang="en-US" altLang="en-US" sz="2800" dirty="0" smtClean="0">
                <a:solidFill>
                  <a:srgbClr val="003300"/>
                </a:solidFill>
              </a:rPr>
              <a:t>  (</a:t>
            </a:r>
            <a:r>
              <a:rPr lang="en-US" altLang="en-US" sz="2800" dirty="0">
                <a:solidFill>
                  <a:srgbClr val="003300"/>
                </a:solidFill>
              </a:rPr>
              <a:t>Luke 8:1-3)</a:t>
            </a:r>
          </a:p>
          <a:p>
            <a:r>
              <a:rPr lang="en-US" altLang="en-US" sz="2800" b="1" i="1" dirty="0">
                <a:solidFill>
                  <a:srgbClr val="003300"/>
                </a:solidFill>
              </a:rPr>
              <a:t>She may have been “empty”</a:t>
            </a:r>
            <a:r>
              <a:rPr lang="en-US" altLang="en-US" sz="2800" dirty="0">
                <a:solidFill>
                  <a:srgbClr val="003300"/>
                </a:solidFill>
              </a:rPr>
              <a:t> (Matthew 12:43-45)</a:t>
            </a:r>
          </a:p>
          <a:p>
            <a:r>
              <a:rPr lang="en-US" altLang="en-US" sz="2800" b="1" i="1" dirty="0">
                <a:solidFill>
                  <a:srgbClr val="003300"/>
                </a:solidFill>
              </a:rPr>
              <a:t>She had been pitifully possessed </a:t>
            </a:r>
            <a:r>
              <a:rPr lang="en-US" altLang="en-US" sz="2800" b="1" i="1" dirty="0" smtClean="0">
                <a:solidFill>
                  <a:srgbClr val="003300"/>
                </a:solidFill>
              </a:rPr>
              <a:t> by </a:t>
            </a:r>
            <a:r>
              <a:rPr lang="en-US" altLang="en-US" sz="2800" b="1" i="1" dirty="0">
                <a:solidFill>
                  <a:srgbClr val="003300"/>
                </a:solidFill>
              </a:rPr>
              <a:t>demons</a:t>
            </a:r>
            <a:r>
              <a:rPr lang="en-US" altLang="en-US" sz="2800" dirty="0">
                <a:solidFill>
                  <a:srgbClr val="003300"/>
                </a:solidFill>
              </a:rPr>
              <a:t> (cf. Luke 6:17-18; 9:38-39; Mark 5:2-5)</a:t>
            </a:r>
          </a:p>
          <a:p>
            <a:endParaRPr lang="en-US" altLang="en-US" sz="28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agdalas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9144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68275"/>
            <a:ext cx="8229600" cy="944563"/>
          </a:xfrm>
        </p:spPr>
        <p:txBody>
          <a:bodyPr/>
          <a:lstStyle/>
          <a:p>
            <a:r>
              <a:rPr lang="en-US" altLang="en-US" b="1" dirty="0">
                <a:solidFill>
                  <a:srgbClr val="333399"/>
                </a:solidFill>
                <a:latin typeface="Arial Rounded MT Bold" panose="020F0704030504030204" pitchFamily="34" charset="0"/>
              </a:rPr>
              <a:t>The </a:t>
            </a:r>
            <a:r>
              <a:rPr lang="en-US" altLang="en-US" b="1" dirty="0" smtClean="0">
                <a:solidFill>
                  <a:srgbClr val="333399"/>
                </a:solidFill>
                <a:latin typeface="Arial Rounded MT Bold" panose="020F0704030504030204" pitchFamily="34" charset="0"/>
              </a:rPr>
              <a:t>Proof </a:t>
            </a:r>
            <a:r>
              <a:rPr lang="en-US" altLang="en-US" b="1" dirty="0">
                <a:solidFill>
                  <a:srgbClr val="333399"/>
                </a:solidFill>
                <a:latin typeface="Arial Rounded MT Bold" panose="020F0704030504030204" pitchFamily="34" charset="0"/>
              </a:rPr>
              <a:t>of Mary’s Devotion</a:t>
            </a:r>
            <a:r>
              <a:rPr lang="en-US" altLang="en-US" dirty="0">
                <a:latin typeface="Arial Rounded MT Bold" panose="020F0704030504030204" pitchFamily="34" charset="0"/>
              </a:rPr>
              <a:t> 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112838"/>
            <a:ext cx="8382000" cy="4754562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en-US" sz="2800" b="1" i="1" dirty="0">
                <a:solidFill>
                  <a:srgbClr val="003300"/>
                </a:solidFill>
              </a:rPr>
              <a:t>She followed Christ</a:t>
            </a:r>
            <a:r>
              <a:rPr lang="en-US" altLang="en-US" sz="2800" dirty="0">
                <a:solidFill>
                  <a:srgbClr val="003300"/>
                </a:solidFill>
              </a:rPr>
              <a:t> (Luke 8:1-2)</a:t>
            </a:r>
          </a:p>
          <a:p>
            <a:pPr>
              <a:spcBef>
                <a:spcPts val="600"/>
              </a:spcBef>
            </a:pPr>
            <a:r>
              <a:rPr lang="en-US" altLang="en-US" sz="2800" b="1" i="1" dirty="0">
                <a:solidFill>
                  <a:srgbClr val="003300"/>
                </a:solidFill>
              </a:rPr>
              <a:t>She supported Christ</a:t>
            </a:r>
            <a:r>
              <a:rPr lang="en-US" altLang="en-US" sz="2800" dirty="0">
                <a:solidFill>
                  <a:srgbClr val="003300"/>
                </a:solidFill>
              </a:rPr>
              <a:t> (Luke 8:3; Galatians 6:6)</a:t>
            </a:r>
          </a:p>
          <a:p>
            <a:pPr>
              <a:spcBef>
                <a:spcPts val="600"/>
              </a:spcBef>
            </a:pPr>
            <a:r>
              <a:rPr lang="en-US" altLang="en-US" sz="2800" b="1" i="1" dirty="0">
                <a:solidFill>
                  <a:srgbClr val="003300"/>
                </a:solidFill>
              </a:rPr>
              <a:t>She witnessed the crucifixion</a:t>
            </a:r>
            <a:r>
              <a:rPr lang="en-US" altLang="en-US" sz="2800" dirty="0">
                <a:solidFill>
                  <a:srgbClr val="003300"/>
                </a:solidFill>
              </a:rPr>
              <a:t> 		           (Mark 14:50; John 19:25</a:t>
            </a:r>
            <a:r>
              <a:rPr lang="en-US" altLang="en-US" sz="2800" dirty="0" smtClean="0">
                <a:solidFill>
                  <a:srgbClr val="003300"/>
                </a:solidFill>
              </a:rPr>
              <a:t>)</a:t>
            </a:r>
            <a:endParaRPr lang="en-US" altLang="en-US" sz="28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agdalas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9144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68275"/>
            <a:ext cx="8229600" cy="944563"/>
          </a:xfrm>
        </p:spPr>
        <p:txBody>
          <a:bodyPr/>
          <a:lstStyle/>
          <a:p>
            <a:r>
              <a:rPr lang="en-US" altLang="en-US" b="1" dirty="0">
                <a:solidFill>
                  <a:srgbClr val="333399"/>
                </a:solidFill>
                <a:latin typeface="Arial Rounded MT Bold" panose="020F0704030504030204" pitchFamily="34" charset="0"/>
              </a:rPr>
              <a:t>The </a:t>
            </a:r>
            <a:r>
              <a:rPr lang="en-US" altLang="en-US" b="1" dirty="0" smtClean="0">
                <a:solidFill>
                  <a:srgbClr val="333399"/>
                </a:solidFill>
                <a:latin typeface="Arial Rounded MT Bold" panose="020F0704030504030204" pitchFamily="34" charset="0"/>
              </a:rPr>
              <a:t>Proof </a:t>
            </a:r>
            <a:r>
              <a:rPr lang="en-US" altLang="en-US" b="1" dirty="0">
                <a:solidFill>
                  <a:srgbClr val="333399"/>
                </a:solidFill>
                <a:latin typeface="Arial Rounded MT Bold" panose="020F0704030504030204" pitchFamily="34" charset="0"/>
              </a:rPr>
              <a:t>of Mary’s Devotion</a:t>
            </a:r>
            <a:r>
              <a:rPr lang="en-US" altLang="en-US" dirty="0">
                <a:latin typeface="Arial Rounded MT Bold" panose="020F0704030504030204" pitchFamily="34" charset="0"/>
              </a:rPr>
              <a:t> 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112838"/>
            <a:ext cx="8382000" cy="4754562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en-US" sz="2800" b="1" i="1" dirty="0" smtClean="0">
                <a:solidFill>
                  <a:srgbClr val="003300"/>
                </a:solidFill>
              </a:rPr>
              <a:t>She </a:t>
            </a:r>
            <a:r>
              <a:rPr lang="en-US" altLang="en-US" sz="2800" b="1" i="1" dirty="0">
                <a:solidFill>
                  <a:srgbClr val="003300"/>
                </a:solidFill>
              </a:rPr>
              <a:t>witnessed Jesus’ burial</a:t>
            </a:r>
            <a:r>
              <a:rPr lang="en-US" altLang="en-US" sz="2800" dirty="0">
                <a:solidFill>
                  <a:srgbClr val="003300"/>
                </a:solidFill>
              </a:rPr>
              <a:t> (Luke 23:50-56)</a:t>
            </a:r>
          </a:p>
          <a:p>
            <a:pPr>
              <a:spcBef>
                <a:spcPts val="600"/>
              </a:spcBef>
            </a:pPr>
            <a:r>
              <a:rPr lang="en-US" altLang="en-US" sz="2800" b="1" i="1" dirty="0">
                <a:solidFill>
                  <a:srgbClr val="003300"/>
                </a:solidFill>
              </a:rPr>
              <a:t>She witnessed the resurrection</a:t>
            </a:r>
            <a:r>
              <a:rPr lang="en-US" altLang="en-US" sz="2800" dirty="0">
                <a:solidFill>
                  <a:srgbClr val="003300"/>
                </a:solidFill>
              </a:rPr>
              <a:t> (Matthew 28:1; Mark 16:9; Luke 24:1-8; John 20:1-16)</a:t>
            </a:r>
          </a:p>
          <a:p>
            <a:pPr>
              <a:spcBef>
                <a:spcPts val="600"/>
              </a:spcBef>
            </a:pPr>
            <a:r>
              <a:rPr lang="en-US" altLang="en-US" sz="2800" b="1" i="1" dirty="0">
                <a:solidFill>
                  <a:srgbClr val="003300"/>
                </a:solidFill>
              </a:rPr>
              <a:t>She proclaimed the resurrection</a:t>
            </a:r>
            <a:r>
              <a:rPr lang="en-US" altLang="en-US" sz="2800" dirty="0">
                <a:solidFill>
                  <a:srgbClr val="003300"/>
                </a:solidFill>
              </a:rPr>
              <a:t> 	           (John 20:18; Mark 16:9-12)</a:t>
            </a:r>
          </a:p>
        </p:txBody>
      </p:sp>
    </p:spTree>
    <p:extLst>
      <p:ext uri="{BB962C8B-B14F-4D97-AF65-F5344CB8AC3E}">
        <p14:creationId xmlns:p14="http://schemas.microsoft.com/office/powerpoint/2010/main" val="20185228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magdalas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9144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>
                <a:solidFill>
                  <a:srgbClr val="333399"/>
                </a:solidFill>
                <a:latin typeface="Arial Rounded MT Bold" panose="020F0704030504030204" pitchFamily="34" charset="0"/>
              </a:rPr>
              <a:t>Lessons from Mary Magdalene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295400" y="1417638"/>
            <a:ext cx="7010400" cy="4830762"/>
          </a:xfrm>
        </p:spPr>
        <p:txBody>
          <a:bodyPr/>
          <a:lstStyle/>
          <a:p>
            <a:r>
              <a:rPr lang="en-US" altLang="en-US" sz="2800" b="1" i="1" dirty="0">
                <a:solidFill>
                  <a:srgbClr val="003300"/>
                </a:solidFill>
              </a:rPr>
              <a:t>God’s great love and mercy inspire great love and devotion.</a:t>
            </a:r>
          </a:p>
          <a:p>
            <a:r>
              <a:rPr lang="en-US" altLang="en-US" sz="2800" b="1" i="1" dirty="0">
                <a:solidFill>
                  <a:srgbClr val="003300"/>
                </a:solidFill>
              </a:rPr>
              <a:t>God's faithful servants are often </a:t>
            </a:r>
            <a:r>
              <a:rPr lang="en-US" altLang="en-US" sz="2800" b="1" i="1" dirty="0" smtClean="0">
                <a:solidFill>
                  <a:srgbClr val="003300"/>
                </a:solidFill>
              </a:rPr>
              <a:t>maligned, misrepresented and misunderstood. </a:t>
            </a:r>
            <a:endParaRPr lang="en-US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150</Words>
  <Application>Microsoft Office PowerPoint</Application>
  <PresentationFormat>On-screen Show (4:3)</PresentationFormat>
  <Paragraphs>18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CAC Saxon Bold</vt:lpstr>
      <vt:lpstr>Default Design</vt:lpstr>
      <vt:lpstr>Mary and the Lamb The Love and Devotion of         Mary Magdalene </vt:lpstr>
      <vt:lpstr>The Root of Mary’s Devotion</vt:lpstr>
      <vt:lpstr>The Proof of Mary’s Devotion </vt:lpstr>
      <vt:lpstr>The Proof of Mary’s Devotion </vt:lpstr>
      <vt:lpstr>Lessons from Mary Magdalene</vt:lpstr>
    </vt:vector>
  </TitlesOfParts>
  <Company>New Georgia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Love and Devotion of  Mary Magdalene</dc:title>
  <dc:creator>Sandi  Klein</dc:creator>
  <cp:lastModifiedBy>user</cp:lastModifiedBy>
  <cp:revision>9</cp:revision>
  <dcterms:created xsi:type="dcterms:W3CDTF">2007-10-05T18:04:08Z</dcterms:created>
  <dcterms:modified xsi:type="dcterms:W3CDTF">2016-07-16T14:43:29Z</dcterms:modified>
</cp:coreProperties>
</file>