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2" r:id="rId2"/>
    <p:sldId id="258" r:id="rId3"/>
    <p:sldId id="263" r:id="rId4"/>
    <p:sldId id="260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BB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0" autoAdjust="0"/>
    <p:restoredTop sz="84034" autoAdjust="0"/>
  </p:normalViewPr>
  <p:slideViewPr>
    <p:cSldViewPr snapToGrid="0">
      <p:cViewPr varScale="1">
        <p:scale>
          <a:sx n="43" d="100"/>
          <a:sy n="43" d="100"/>
        </p:scale>
        <p:origin x="1720" y="2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F6F263-E54E-4079-8872-F6C13FA93A60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3CBD4B-3EC1-4579-BAFB-7151EE332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678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Sin starts in the heart and stains it.  Hearts stained with sin need cleansing and renewing.  God purifies and renews sin-stained hearts by His grace! Those who pursue righteousness with a pure heart are preparing to see God’s face in the end.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3CBD4B-3EC1-4579-BAFB-7151EE332A1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285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059DE-B601-41EF-BAA9-159685E3425D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FC7BC-7FA1-4C21-8671-22563B72E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77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059DE-B601-41EF-BAA9-159685E3425D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FC7BC-7FA1-4C21-8671-22563B72E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778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059DE-B601-41EF-BAA9-159685E3425D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FC7BC-7FA1-4C21-8671-22563B72E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437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059DE-B601-41EF-BAA9-159685E3425D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FC7BC-7FA1-4C21-8671-22563B72E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294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059DE-B601-41EF-BAA9-159685E3425D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FC7BC-7FA1-4C21-8671-22563B72E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514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059DE-B601-41EF-BAA9-159685E3425D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FC7BC-7FA1-4C21-8671-22563B72E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59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059DE-B601-41EF-BAA9-159685E3425D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FC7BC-7FA1-4C21-8671-22563B72E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666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059DE-B601-41EF-BAA9-159685E3425D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FC7BC-7FA1-4C21-8671-22563B72E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988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059DE-B601-41EF-BAA9-159685E3425D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FC7BC-7FA1-4C21-8671-22563B72E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404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059DE-B601-41EF-BAA9-159685E3425D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FC7BC-7FA1-4C21-8671-22563B72E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577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059DE-B601-41EF-BAA9-159685E3425D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FC7BC-7FA1-4C21-8671-22563B72E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296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059DE-B601-41EF-BAA9-159685E3425D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FC7BC-7FA1-4C21-8671-22563B72E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140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26E0BFB-CDF1-4990-8C11-AC849311E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A2D800A-5E44-22DC-4410-7B48BACF111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5926" t="4891" r="6370" b="1"/>
          <a:stretch>
            <a:fillRect/>
          </a:stretch>
        </p:blipFill>
        <p:spPr>
          <a:xfrm>
            <a:off x="4573" y="10"/>
            <a:ext cx="6501383" cy="685799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6069A1F8-9BEB-4786-9694-FC48B2D75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091183" y="0"/>
            <a:ext cx="7052817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0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079617" y="434802"/>
            <a:ext cx="146304" cy="5280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88736" y="4546920"/>
            <a:ext cx="301752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9D5547-8581-C0D3-15ED-47D7B0DB21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0902" y="19594"/>
            <a:ext cx="3553097" cy="6858000"/>
          </a:xfrm>
          <a:gradFill flip="none" rotWithShape="1">
            <a:gsLst>
              <a:gs pos="0">
                <a:schemeClr val="tx1">
                  <a:lumMod val="85000"/>
                  <a:lumOff val="15000"/>
                </a:schemeClr>
              </a:gs>
              <a:gs pos="45000">
                <a:schemeClr val="tx1"/>
              </a:gs>
            </a:gsLst>
            <a:lin ang="0" scaled="1"/>
            <a:tileRect/>
          </a:gradFill>
        </p:spPr>
        <p:txBody>
          <a:bodyPr anchor="t">
            <a:noAutofit/>
          </a:bodyPr>
          <a:lstStyle/>
          <a:p>
            <a:pPr algn="l"/>
            <a:br>
              <a:rPr lang="en-US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en-US" sz="8000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In   Need   of a </a:t>
            </a:r>
            <a:r>
              <a:rPr lang="en-US" sz="80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+mn-lt"/>
              </a:rPr>
              <a:t>New Heart</a:t>
            </a:r>
            <a:endParaRPr lang="en-US" sz="6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B2F4A0-5752-3FE2-FDC8-9EE0881833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63074" y="6019980"/>
            <a:ext cx="3017520" cy="424674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8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Mark 7:21-23</a:t>
            </a:r>
          </a:p>
        </p:txBody>
      </p:sp>
    </p:spTree>
    <p:extLst>
      <p:ext uri="{BB962C8B-B14F-4D97-AF65-F5344CB8AC3E}">
        <p14:creationId xmlns:p14="http://schemas.microsoft.com/office/powerpoint/2010/main" val="2307535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7" name="Rectangle 106">
            <a:extLst>
              <a:ext uri="{FF2B5EF4-FFF2-40B4-BE49-F238E27FC236}">
                <a16:creationId xmlns:a16="http://schemas.microsoft.com/office/drawing/2014/main" id="{9AA72BD9-2C5A-4EDC-931F-5AA08EACA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678D462-CADD-C92F-FEBD-5BEDAE9FA7B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808" t="5002" r="25549" b="1"/>
          <a:stretch>
            <a:fillRect/>
          </a:stretch>
        </p:blipFill>
        <p:spPr>
          <a:xfrm>
            <a:off x="2641851" y="10"/>
            <a:ext cx="6502149" cy="6857990"/>
          </a:xfrm>
          <a:prstGeom prst="rect">
            <a:avLst/>
          </a:prstGeom>
        </p:spPr>
      </p:pic>
      <p:sp>
        <p:nvSpPr>
          <p:cNvPr id="109" name="Rectangle 108">
            <a:extLst>
              <a:ext uri="{FF2B5EF4-FFF2-40B4-BE49-F238E27FC236}">
                <a16:creationId xmlns:a16="http://schemas.microsoft.com/office/drawing/2014/main" id="{DD3981AC-7B61-4947-BCF3-F7AA7FA38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7317451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5000">
                <a:schemeClr val="tx1">
                  <a:alpha val="78000"/>
                </a:schemeClr>
              </a:gs>
              <a:gs pos="19000">
                <a:schemeClr val="tx1">
                  <a:alpha val="38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87775" y="674370"/>
            <a:ext cx="73152" cy="4114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183" y="2443480"/>
            <a:ext cx="2475738" cy="9144"/>
          </a:xfrm>
          <a:prstGeom prst="rect">
            <a:avLst/>
          </a:prstGeom>
          <a:solidFill>
            <a:schemeClr val="tx1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834A2-2767-4834-B6BD-B6B6FED45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319" y="2610104"/>
            <a:ext cx="3718915" cy="4229598"/>
          </a:xfrm>
        </p:spPr>
        <p:txBody>
          <a:bodyPr anchor="t">
            <a:normAutofit lnSpcReduction="10000"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King David                 </a:t>
            </a:r>
            <a:r>
              <a:rPr lang="en-US" sz="3200" dirty="0">
                <a:solidFill>
                  <a:schemeClr val="bg1"/>
                </a:solidFill>
              </a:rPr>
              <a:t>(2 Samuel 11:2; Proverbs 6:25; Matthew 5:28)</a:t>
            </a:r>
          </a:p>
          <a:p>
            <a:pPr marL="509588" lvl="1" indent="-274638"/>
            <a:r>
              <a:rPr lang="en-US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 can be provoked by what is in others’ hearts (1 Timothy 2:9; 1 Peter 3:2-4)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Simon the sorcerer </a:t>
            </a:r>
            <a:r>
              <a:rPr lang="en-US" sz="3200" dirty="0">
                <a:solidFill>
                  <a:schemeClr val="bg1"/>
                </a:solidFill>
              </a:rPr>
              <a:t>(Acts 8:21-22)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15FEBC-2219-4D3A-BEB6-23CA0D817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320" y="675350"/>
            <a:ext cx="3052709" cy="1610650"/>
          </a:xfrm>
          <a:gradFill>
            <a:gsLst>
              <a:gs pos="100000">
                <a:schemeClr val="tx1"/>
              </a:gs>
              <a:gs pos="0">
                <a:schemeClr val="tx1"/>
              </a:gs>
            </a:gsLst>
            <a:lin ang="0" scaled="1"/>
          </a:gradFill>
        </p:spPr>
        <p:txBody>
          <a:bodyPr anchor="b">
            <a:normAutofit fontScale="90000"/>
          </a:bodyPr>
          <a:lstStyle/>
          <a:p>
            <a:r>
              <a:rPr lang="en-US" sz="49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+mn-lt"/>
              </a:rPr>
              <a:t>Sin starts in the Heart </a:t>
            </a:r>
            <a:r>
              <a:rPr lang="en-US" sz="3600" dirty="0">
                <a:solidFill>
                  <a:schemeClr val="accent2">
                    <a:lumMod val="40000"/>
                    <a:lumOff val="60000"/>
                  </a:schemeClr>
                </a:solidFill>
                <a:latin typeface="+mn-lt"/>
              </a:rPr>
              <a:t>(Mark 7:21-23)</a:t>
            </a:r>
            <a:endParaRPr lang="en-US" sz="3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575065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4866F5-C9BA-FAE3-8D7E-9BFF4D3D46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7" name="Rectangle 106">
            <a:extLst>
              <a:ext uri="{FF2B5EF4-FFF2-40B4-BE49-F238E27FC236}">
                <a16:creationId xmlns:a16="http://schemas.microsoft.com/office/drawing/2014/main" id="{4D41E641-1E46-4E7F-22D4-B18B197D45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EBEEE9-565B-87A0-7E70-0DC22273BB5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808" t="5002" r="25549" b="1"/>
          <a:stretch>
            <a:fillRect/>
          </a:stretch>
        </p:blipFill>
        <p:spPr>
          <a:xfrm>
            <a:off x="2641851" y="10"/>
            <a:ext cx="6502149" cy="6857990"/>
          </a:xfrm>
          <a:prstGeom prst="rect">
            <a:avLst/>
          </a:prstGeom>
        </p:spPr>
      </p:pic>
      <p:sp>
        <p:nvSpPr>
          <p:cNvPr id="109" name="Rectangle 108">
            <a:extLst>
              <a:ext uri="{FF2B5EF4-FFF2-40B4-BE49-F238E27FC236}">
                <a16:creationId xmlns:a16="http://schemas.microsoft.com/office/drawing/2014/main" id="{E2CC9677-668F-5447-EDA4-ACE6C218D0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7317451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5000">
                <a:schemeClr val="tx1">
                  <a:alpha val="78000"/>
                </a:schemeClr>
              </a:gs>
              <a:gs pos="19000">
                <a:schemeClr val="tx1">
                  <a:alpha val="38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6DD3534D-1516-F4B8-F75B-DC90EF04F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87775" y="674370"/>
            <a:ext cx="73152" cy="4114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B65CA411-D764-E196-B8D5-BAB37C1049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183" y="2443480"/>
            <a:ext cx="2475738" cy="9144"/>
          </a:xfrm>
          <a:prstGeom prst="rect">
            <a:avLst/>
          </a:prstGeom>
          <a:solidFill>
            <a:schemeClr val="tx1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B7CAE-0C46-A6CF-C5D7-DE05A9F66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320" y="2756262"/>
            <a:ext cx="3457658" cy="3843091"/>
          </a:xfrm>
        </p:spPr>
        <p:txBody>
          <a:bodyPr anchor="t"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Without new hearts, they will die spiritually!                          </a:t>
            </a:r>
            <a:r>
              <a:rPr lang="en-US" sz="3200" dirty="0">
                <a:solidFill>
                  <a:schemeClr val="bg1"/>
                </a:solidFill>
              </a:rPr>
              <a:t>(Ezekiel 18:30-32; Romans 2:3-5)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974BCD-9B81-3BB2-581C-5DB731CE9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320" y="675350"/>
            <a:ext cx="3627474" cy="1610650"/>
          </a:xfrm>
          <a:gradFill>
            <a:gsLst>
              <a:gs pos="100000">
                <a:schemeClr val="tx1"/>
              </a:gs>
              <a:gs pos="0">
                <a:schemeClr val="tx1"/>
              </a:gs>
            </a:gsLst>
            <a:lin ang="0" scaled="1"/>
          </a:gradFill>
        </p:spPr>
        <p:txBody>
          <a:bodyPr anchor="b">
            <a:normAutofit fontScale="90000"/>
          </a:bodyPr>
          <a:lstStyle/>
          <a:p>
            <a:r>
              <a:rPr lang="en-US" sz="49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+mn-lt"/>
              </a:rPr>
              <a:t>Sinful humans need new hearts! </a:t>
            </a:r>
            <a:endParaRPr lang="en-US" sz="3200" b="1" dirty="0">
              <a:solidFill>
                <a:schemeClr val="accent2">
                  <a:lumMod val="40000"/>
                  <a:lumOff val="60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89459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>
            <a:extLst>
              <a:ext uri="{FF2B5EF4-FFF2-40B4-BE49-F238E27FC236}">
                <a16:creationId xmlns:a16="http://schemas.microsoft.com/office/drawing/2014/main" id="{A4206507-76F5-4316-AAF5-4EAFEE5EBD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4000" cy="6857999"/>
          </a:xfrm>
          <a:prstGeom prst="rect">
            <a:avLst/>
          </a:prstGeom>
          <a:solidFill>
            <a:srgbClr val="0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03BC2B61-D77E-45AB-8722-15BC6A718A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1714" cy="6858000"/>
          </a:xfrm>
          <a:prstGeom prst="rect">
            <a:avLst/>
          </a:prstGeom>
          <a:blipFill dpi="0" rotWithShape="1">
            <a:blip r:embed="rId2">
              <a:alphaModFix amt="3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  <a14:imgEffect>
                        <a14:brightnessContrast bright="-25000" contras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15FEBC-2219-4D3A-BEB6-23CA0D817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104" y="321083"/>
            <a:ext cx="7463790" cy="1003756"/>
          </a:xfrm>
        </p:spPr>
        <p:txBody>
          <a:bodyPr anchor="ctr">
            <a:normAutofit/>
          </a:bodyPr>
          <a:lstStyle/>
          <a:p>
            <a:pPr algn="ctr"/>
            <a:r>
              <a:rPr lang="en-US" sz="54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+mn-lt"/>
              </a:rPr>
              <a:t>God gives new hearts!</a:t>
            </a:r>
            <a:endParaRPr lang="en-US" b="1" dirty="0">
              <a:solidFill>
                <a:schemeClr val="accent2">
                  <a:lumMod val="40000"/>
                  <a:lumOff val="60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834A2-2767-4834-B6BD-B6B6FED45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104" y="1463041"/>
            <a:ext cx="7689941" cy="4917122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FFFF"/>
                </a:solidFill>
              </a:rPr>
              <a:t>The new heart which God gives will have greater devotion to keeping His law!  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(Ezekiel 11:19-20; 36:26-27; Ephesians 4:17-19)</a:t>
            </a:r>
          </a:p>
          <a:p>
            <a:r>
              <a:rPr lang="en-US" sz="3200" b="1" dirty="0">
                <a:solidFill>
                  <a:srgbClr val="FFFFFF"/>
                </a:solidFill>
              </a:rPr>
              <a:t>Initially, we receive a new heart through a process of faith and obedience 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(Psalm 51:10; Acts 15:9; 1 Peter 1:22; 1 Corinthians 6:9-11)</a:t>
            </a:r>
          </a:p>
          <a:p>
            <a:r>
              <a:rPr lang="en-US" sz="3200" b="1" dirty="0">
                <a:solidFill>
                  <a:srgbClr val="FFFFFF"/>
                </a:solidFill>
              </a:rPr>
              <a:t>Christians receive cleansing when we  repent, confess, ask in faith, and TRUST GOD!</a:t>
            </a:r>
            <a:r>
              <a:rPr lang="en-US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 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(Psalm 51:1-10; 1 John 1:9)</a:t>
            </a:r>
          </a:p>
          <a:p>
            <a:endParaRPr lang="en-US" sz="28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2776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D1D96A2-4F7F-87A3-6435-2C0B5F475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>
            <a:extLst>
              <a:ext uri="{FF2B5EF4-FFF2-40B4-BE49-F238E27FC236}">
                <a16:creationId xmlns:a16="http://schemas.microsoft.com/office/drawing/2014/main" id="{4A06F946-1899-6346-2B75-54FED2E0B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4000" cy="6857999"/>
          </a:xfrm>
          <a:prstGeom prst="rect">
            <a:avLst/>
          </a:prstGeom>
          <a:solidFill>
            <a:srgbClr val="0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1E419B26-63E5-413F-098C-7C4B836850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1714" cy="6858000"/>
          </a:xfrm>
          <a:prstGeom prst="rect">
            <a:avLst/>
          </a:prstGeom>
          <a:blipFill dpi="0" rotWithShape="1">
            <a:blip r:embed="rId2">
              <a:alphaModFix amt="3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  <a14:imgEffect>
                        <a14:brightnessContrast bright="-25000" contras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85CBA5-7896-698D-12B2-BBC72699C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104" y="321083"/>
            <a:ext cx="7463790" cy="1369516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5400" b="1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+mn-lt"/>
              </a:rPr>
              <a:t>Pure Hearts Pursue Righteousness</a:t>
            </a:r>
            <a:endParaRPr lang="en-US" b="1" dirty="0">
              <a:solidFill>
                <a:schemeClr val="accent2">
                  <a:lumMod val="40000"/>
                  <a:lumOff val="60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FDFAD5-2E53-8C0F-9B3A-8CDAC7E5A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105" y="1920240"/>
            <a:ext cx="7463790" cy="481262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FFFF"/>
                </a:solidFill>
              </a:rPr>
              <a:t>Those who PURSUE RIGHTEOUSNESS call on the lord out of a PURE HEART!                             </a:t>
            </a:r>
            <a:r>
              <a:rPr lang="en-US" sz="32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(2 Timothy 2:22)</a:t>
            </a:r>
          </a:p>
          <a:p>
            <a:r>
              <a:rPr lang="en-US" sz="3200" b="1" dirty="0">
                <a:solidFill>
                  <a:srgbClr val="FFFFFF"/>
                </a:solidFill>
              </a:rPr>
              <a:t>Is your heart in shape to see the Lord? </a:t>
            </a:r>
            <a:r>
              <a:rPr lang="en-US" sz="32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(Luke 21:34; Matthew 5:8)</a:t>
            </a:r>
          </a:p>
        </p:txBody>
      </p:sp>
    </p:spTree>
    <p:extLst>
      <p:ext uri="{BB962C8B-B14F-4D97-AF65-F5344CB8AC3E}">
        <p14:creationId xmlns:p14="http://schemas.microsoft.com/office/powerpoint/2010/main" val="20051272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250</Words>
  <Application>Microsoft Office PowerPoint</Application>
  <PresentationFormat>On-screen Show (4:3)</PresentationFormat>
  <Paragraphs>17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 In   Need   of a New Heart</vt:lpstr>
      <vt:lpstr>Sin starts in the Heart (Mark 7:21-23)</vt:lpstr>
      <vt:lpstr>Sinful humans need new hearts! </vt:lpstr>
      <vt:lpstr>God gives new hearts!</vt:lpstr>
      <vt:lpstr>Pure Hearts Pursue Righteousness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Pleading for          a Clean Heart</dc:title>
  <dc:creator>Eastside Enlightener</dc:creator>
  <cp:lastModifiedBy>Steve Klein</cp:lastModifiedBy>
  <cp:revision>20</cp:revision>
  <dcterms:created xsi:type="dcterms:W3CDTF">2018-10-31T19:32:49Z</dcterms:created>
  <dcterms:modified xsi:type="dcterms:W3CDTF">2025-07-19T16:15:26Z</dcterms:modified>
</cp:coreProperties>
</file>