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835" autoAdjust="0"/>
  </p:normalViewPr>
  <p:slideViewPr>
    <p:cSldViewPr snapToGrid="0">
      <p:cViewPr varScale="1">
        <p:scale>
          <a:sx n="44" d="100"/>
          <a:sy n="44" d="100"/>
        </p:scale>
        <p:origin x="1872" y="260"/>
      </p:cViewPr>
      <p:guideLst/>
    </p:cSldViewPr>
  </p:slideViewPr>
  <p:outlineViewPr>
    <p:cViewPr>
      <p:scale>
        <a:sx n="33" d="100"/>
        <a:sy n="33" d="100"/>
      </p:scale>
      <p:origin x="0" y="-1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7A0A8-E291-4F24-ADA0-2B743BDCF843}" type="datetimeFigureOut">
              <a:rPr lang="en-US" smtClean="0"/>
              <a:t>7/20/2025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C6CD0-3914-4F44-B207-6A3EDDEDFC66}" type="slidenum">
              <a:rPr lang="en-US" smtClean="0"/>
              <a:t>‹#›</a:t>
            </a:fld>
            <a:endParaRPr lang="en-US"/>
          </a:p>
        </p:txBody>
      </p:sp>
    </p:spTree>
    <p:extLst>
      <p:ext uri="{BB962C8B-B14F-4D97-AF65-F5344CB8AC3E}">
        <p14:creationId xmlns:p14="http://schemas.microsoft.com/office/powerpoint/2010/main" val="140934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function as intended, the local church needs to be composed of dedicated saints who are sincerely pursuing righteousness in every aspect of their lives.  It does not need those whose unrepentant attitudes and actions result in division, strife, chaos, moral compromise, and drifting from the faith. </a:t>
            </a:r>
          </a:p>
        </p:txBody>
      </p:sp>
      <p:sp>
        <p:nvSpPr>
          <p:cNvPr id="4" name="Slide Number Placeholder 3"/>
          <p:cNvSpPr>
            <a:spLocks noGrp="1"/>
          </p:cNvSpPr>
          <p:nvPr>
            <p:ph type="sldNum" sz="quarter" idx="5"/>
          </p:nvPr>
        </p:nvSpPr>
        <p:spPr/>
        <p:txBody>
          <a:bodyPr/>
          <a:lstStyle/>
          <a:p>
            <a:fld id="{CA2C6CD0-3914-4F44-B207-6A3EDDEDFC66}" type="slidenum">
              <a:rPr lang="en-US" smtClean="0"/>
              <a:t>1</a:t>
            </a:fld>
            <a:endParaRPr lang="en-US"/>
          </a:p>
        </p:txBody>
      </p:sp>
    </p:spTree>
    <p:extLst>
      <p:ext uri="{BB962C8B-B14F-4D97-AF65-F5344CB8AC3E}">
        <p14:creationId xmlns:p14="http://schemas.microsoft.com/office/powerpoint/2010/main" val="3642075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2C6CD0-3914-4F44-B207-6A3EDDEDFC66}" type="slidenum">
              <a:rPr lang="en-US" smtClean="0"/>
              <a:t>2</a:t>
            </a:fld>
            <a:endParaRPr lang="en-US"/>
          </a:p>
        </p:txBody>
      </p:sp>
    </p:spTree>
    <p:extLst>
      <p:ext uri="{BB962C8B-B14F-4D97-AF65-F5344CB8AC3E}">
        <p14:creationId xmlns:p14="http://schemas.microsoft.com/office/powerpoint/2010/main" val="1704008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CA3AB-DE68-400B-43F1-FD4609F528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5087B2-8A6F-9218-C021-7A37358283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D1FED3-4F62-47A8-82F5-6AB0D5974D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19760A-C960-D9B6-4125-B3C2E42E349F}"/>
              </a:ext>
            </a:extLst>
          </p:cNvPr>
          <p:cNvSpPr>
            <a:spLocks noGrp="1"/>
          </p:cNvSpPr>
          <p:nvPr>
            <p:ph type="sldNum" sz="quarter" idx="5"/>
          </p:nvPr>
        </p:nvSpPr>
        <p:spPr/>
        <p:txBody>
          <a:bodyPr/>
          <a:lstStyle/>
          <a:p>
            <a:fld id="{CA2C6CD0-3914-4F44-B207-6A3EDDEDFC66}" type="slidenum">
              <a:rPr lang="en-US" smtClean="0"/>
              <a:t>3</a:t>
            </a:fld>
            <a:endParaRPr lang="en-US"/>
          </a:p>
        </p:txBody>
      </p:sp>
    </p:spTree>
    <p:extLst>
      <p:ext uri="{BB962C8B-B14F-4D97-AF65-F5344CB8AC3E}">
        <p14:creationId xmlns:p14="http://schemas.microsoft.com/office/powerpoint/2010/main" val="3433479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9E57A-EB8D-12B8-7C83-FCD22EFB46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DC5DAC-D484-49BF-AFB0-4F63928E95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20B18F-957E-28E7-B96D-F4339A86B8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65B91A-2753-895C-08B1-7136ABD9A175}"/>
              </a:ext>
            </a:extLst>
          </p:cNvPr>
          <p:cNvSpPr>
            <a:spLocks noGrp="1"/>
          </p:cNvSpPr>
          <p:nvPr>
            <p:ph type="sldNum" sz="quarter" idx="5"/>
          </p:nvPr>
        </p:nvSpPr>
        <p:spPr/>
        <p:txBody>
          <a:bodyPr/>
          <a:lstStyle/>
          <a:p>
            <a:fld id="{CA2C6CD0-3914-4F44-B207-6A3EDDEDFC66}" type="slidenum">
              <a:rPr lang="en-US" smtClean="0"/>
              <a:t>4</a:t>
            </a:fld>
            <a:endParaRPr lang="en-US"/>
          </a:p>
        </p:txBody>
      </p:sp>
    </p:spTree>
    <p:extLst>
      <p:ext uri="{BB962C8B-B14F-4D97-AF65-F5344CB8AC3E}">
        <p14:creationId xmlns:p14="http://schemas.microsoft.com/office/powerpoint/2010/main" val="3227532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6B2FD5-4719-4E9B-99CB-E853706CB2AE}" type="datetimeFigureOut">
              <a:rPr lang="en-US" smtClean="0"/>
              <a:t>7/20/2025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1180634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6B2FD5-4719-4E9B-99CB-E853706CB2AE}" type="datetimeFigureOut">
              <a:rPr lang="en-US" smtClean="0"/>
              <a:t>7/20/2025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197047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6B2FD5-4719-4E9B-99CB-E853706CB2AE}" type="datetimeFigureOut">
              <a:rPr lang="en-US" smtClean="0"/>
              <a:t>7/20/2025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2876649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6B2FD5-4719-4E9B-99CB-E853706CB2AE}" type="datetimeFigureOut">
              <a:rPr lang="en-US" smtClean="0"/>
              <a:t>7/20/2025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2067583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6B2FD5-4719-4E9B-99CB-E853706CB2AE}" type="datetimeFigureOut">
              <a:rPr lang="en-US" smtClean="0"/>
              <a:t>7/20/2025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74971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6B2FD5-4719-4E9B-99CB-E853706CB2AE}" type="datetimeFigureOut">
              <a:rPr lang="en-US" smtClean="0"/>
              <a:t>7/20/2025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4254920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6B2FD5-4719-4E9B-99CB-E853706CB2AE}" type="datetimeFigureOut">
              <a:rPr lang="en-US" smtClean="0"/>
              <a:t>7/20/2025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2704079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6B2FD5-4719-4E9B-99CB-E853706CB2AE}" type="datetimeFigureOut">
              <a:rPr lang="en-US" smtClean="0"/>
              <a:t>7/20/2025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3660687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B2FD5-4719-4E9B-99CB-E853706CB2AE}" type="datetimeFigureOut">
              <a:rPr lang="en-US" smtClean="0"/>
              <a:t>7/20/2025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825939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6B2FD5-4719-4E9B-99CB-E853706CB2AE}" type="datetimeFigureOut">
              <a:rPr lang="en-US" smtClean="0"/>
              <a:t>7/20/2025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198721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6B2FD5-4719-4E9B-99CB-E853706CB2AE}" type="datetimeFigureOut">
              <a:rPr lang="en-US" smtClean="0"/>
              <a:t>7/20/2025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3F890-7C36-4B10-A91A-7FC89FD35422}" type="slidenum">
              <a:rPr lang="en-US" smtClean="0"/>
              <a:t>‹#›</a:t>
            </a:fld>
            <a:endParaRPr lang="en-US"/>
          </a:p>
        </p:txBody>
      </p:sp>
    </p:spTree>
    <p:extLst>
      <p:ext uri="{BB962C8B-B14F-4D97-AF65-F5344CB8AC3E}">
        <p14:creationId xmlns:p14="http://schemas.microsoft.com/office/powerpoint/2010/main" val="4036356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6B2FD5-4719-4E9B-99CB-E853706CB2AE}" type="datetimeFigureOut">
              <a:rPr lang="en-US" smtClean="0"/>
              <a:t>7/20/2025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73F890-7C36-4B10-A91A-7FC89FD35422}" type="slidenum">
              <a:rPr lang="en-US" smtClean="0"/>
              <a:t>‹#›</a:t>
            </a:fld>
            <a:endParaRPr lang="en-US"/>
          </a:p>
        </p:txBody>
      </p:sp>
    </p:spTree>
    <p:extLst>
      <p:ext uri="{BB962C8B-B14F-4D97-AF65-F5344CB8AC3E}">
        <p14:creationId xmlns:p14="http://schemas.microsoft.com/office/powerpoint/2010/main" val="2905688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81E6-0110-8995-764A-6FA991735713}"/>
              </a:ext>
            </a:extLst>
          </p:cNvPr>
          <p:cNvSpPr>
            <a:spLocks noGrp="1"/>
          </p:cNvSpPr>
          <p:nvPr>
            <p:ph type="ctrTitle"/>
          </p:nvPr>
        </p:nvSpPr>
        <p:spPr>
          <a:xfrm>
            <a:off x="685800" y="1084218"/>
            <a:ext cx="3494315" cy="4428308"/>
          </a:xfrm>
        </p:spPr>
        <p:txBody>
          <a:bodyPr>
            <a:normAutofit/>
          </a:bodyPr>
          <a:lstStyle/>
          <a:p>
            <a:r>
              <a:rPr lang="en-US" sz="7200" dirty="0">
                <a:latin typeface="Agency FB" panose="020B0503020202020204" pitchFamily="34" charset="0"/>
              </a:rPr>
              <a:t>The Kind of People the Church Needs</a:t>
            </a:r>
          </a:p>
        </p:txBody>
      </p:sp>
      <p:sp>
        <p:nvSpPr>
          <p:cNvPr id="3" name="Subtitle 2">
            <a:extLst>
              <a:ext uri="{FF2B5EF4-FFF2-40B4-BE49-F238E27FC236}">
                <a16:creationId xmlns:a16="http://schemas.microsoft.com/office/drawing/2014/main" id="{F6CDEA19-933D-63CC-C674-9F3DE01345BC}"/>
              </a:ext>
            </a:extLst>
          </p:cNvPr>
          <p:cNvSpPr>
            <a:spLocks noGrp="1"/>
          </p:cNvSpPr>
          <p:nvPr>
            <p:ph type="subTitle" idx="1"/>
          </p:nvPr>
        </p:nvSpPr>
        <p:spPr>
          <a:xfrm>
            <a:off x="4963886" y="3602038"/>
            <a:ext cx="3037114" cy="1655762"/>
          </a:xfrm>
        </p:spPr>
        <p:txBody>
          <a:bodyPr/>
          <a:lstStyle/>
          <a:p>
            <a:endParaRPr lang="en-US" dirty="0"/>
          </a:p>
        </p:txBody>
      </p:sp>
      <p:pic>
        <p:nvPicPr>
          <p:cNvPr id="8" name="Picture 7" descr="A group of people standing on each other&#10;&#10;AI-generated content may be incorrect.">
            <a:extLst>
              <a:ext uri="{FF2B5EF4-FFF2-40B4-BE49-F238E27FC236}">
                <a16:creationId xmlns:a16="http://schemas.microsoft.com/office/drawing/2014/main" id="{CAB651D8-102C-4553-376E-E592D7C42C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5971" y="0"/>
            <a:ext cx="5271281" cy="6858000"/>
          </a:xfrm>
          <a:prstGeom prst="rect">
            <a:avLst/>
          </a:prstGeom>
        </p:spPr>
      </p:pic>
    </p:spTree>
    <p:extLst>
      <p:ext uri="{BB962C8B-B14F-4D97-AF65-F5344CB8AC3E}">
        <p14:creationId xmlns:p14="http://schemas.microsoft.com/office/powerpoint/2010/main" val="1247922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E0C4D-1DDC-2EC9-2A45-00D45AC7B7CB}"/>
              </a:ext>
            </a:extLst>
          </p:cNvPr>
          <p:cNvSpPr>
            <a:spLocks noGrp="1"/>
          </p:cNvSpPr>
          <p:nvPr>
            <p:ph type="title"/>
          </p:nvPr>
        </p:nvSpPr>
        <p:spPr>
          <a:xfrm>
            <a:off x="352697" y="234497"/>
            <a:ext cx="7886700" cy="901971"/>
          </a:xfrm>
        </p:spPr>
        <p:txBody>
          <a:bodyPr>
            <a:normAutofit/>
          </a:bodyPr>
          <a:lstStyle/>
          <a:p>
            <a:r>
              <a:rPr lang="en-US" sz="5400" b="1" dirty="0">
                <a:latin typeface="Agency FB" panose="020B0503020202020204" pitchFamily="34" charset="0"/>
              </a:rPr>
              <a:t>The church does not need…</a:t>
            </a:r>
          </a:p>
        </p:txBody>
      </p:sp>
      <p:sp>
        <p:nvSpPr>
          <p:cNvPr id="3" name="Content Placeholder 2">
            <a:extLst>
              <a:ext uri="{FF2B5EF4-FFF2-40B4-BE49-F238E27FC236}">
                <a16:creationId xmlns:a16="http://schemas.microsoft.com/office/drawing/2014/main" id="{3ED50E12-E799-DA62-3025-49F68AFA4DC6}"/>
              </a:ext>
            </a:extLst>
          </p:cNvPr>
          <p:cNvSpPr>
            <a:spLocks noGrp="1"/>
          </p:cNvSpPr>
          <p:nvPr>
            <p:ph idx="1"/>
          </p:nvPr>
        </p:nvSpPr>
        <p:spPr>
          <a:xfrm>
            <a:off x="352697" y="1149530"/>
            <a:ext cx="8471989" cy="5499464"/>
          </a:xfrm>
        </p:spPr>
        <p:txBody>
          <a:bodyPr>
            <a:noAutofit/>
          </a:bodyPr>
          <a:lstStyle/>
          <a:p>
            <a:r>
              <a:rPr lang="en-US" sz="3100" b="1" dirty="0"/>
              <a:t>Men and women who are seeking to impress </a:t>
            </a:r>
            <a:r>
              <a:rPr lang="en-US" sz="3100" dirty="0"/>
              <a:t>(Acts 5:1-5; Gal. 6:12).</a:t>
            </a:r>
          </a:p>
          <a:p>
            <a:r>
              <a:rPr lang="en-US" sz="3100" b="1" dirty="0"/>
              <a:t>Those who spread false doctrine                      </a:t>
            </a:r>
            <a:r>
              <a:rPr lang="en-US" sz="3100" dirty="0"/>
              <a:t>(Rom. 16:17-18; 2 Tim. 2:16-18).</a:t>
            </a:r>
          </a:p>
          <a:p>
            <a:r>
              <a:rPr lang="en-US" sz="3100" b="1" dirty="0"/>
              <a:t>Those who follow false doctrine 	</a:t>
            </a:r>
            <a:r>
              <a:rPr lang="en-US" sz="3100" b="1"/>
              <a:t>                      </a:t>
            </a:r>
            <a:r>
              <a:rPr lang="en-US" sz="3100" dirty="0"/>
              <a:t>(2 Peter 2:1-2; 2 Tim. 3:6-7).</a:t>
            </a:r>
          </a:p>
          <a:p>
            <a:r>
              <a:rPr lang="en-US" sz="3100" b="1" dirty="0"/>
              <a:t>Gossips and slanderers </a:t>
            </a:r>
            <a:r>
              <a:rPr lang="en-US" sz="3100" dirty="0"/>
              <a:t>(1 Tim. 5:13).</a:t>
            </a:r>
          </a:p>
          <a:p>
            <a:r>
              <a:rPr lang="en-US" sz="3100" b="1" dirty="0"/>
              <a:t>Those who love worldly pleasures                            </a:t>
            </a:r>
            <a:r>
              <a:rPr lang="en-US" sz="3100" dirty="0"/>
              <a:t>(2 Tim. 4:10; 1 Tim. 5:6).</a:t>
            </a:r>
          </a:p>
          <a:p>
            <a:r>
              <a:rPr lang="en-US" sz="3100" b="1" dirty="0"/>
              <a:t>Those who love the preeminence </a:t>
            </a:r>
            <a:r>
              <a:rPr lang="en-US" sz="3100" dirty="0"/>
              <a:t>(3 Jn. 9-10).</a:t>
            </a:r>
          </a:p>
          <a:p>
            <a:r>
              <a:rPr lang="en-US" sz="3100" b="1" dirty="0"/>
              <a:t>Unrepentant sinners </a:t>
            </a:r>
            <a:r>
              <a:rPr lang="en-US" sz="3100" dirty="0"/>
              <a:t>(1 Cor. 5:1-13).</a:t>
            </a:r>
          </a:p>
        </p:txBody>
      </p:sp>
    </p:spTree>
    <p:extLst>
      <p:ext uri="{BB962C8B-B14F-4D97-AF65-F5344CB8AC3E}">
        <p14:creationId xmlns:p14="http://schemas.microsoft.com/office/powerpoint/2010/main" val="3795855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D8804-475A-72DA-2AC1-A75AB3A99D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17A30-1DD5-3250-76FC-C9D65FAED9DF}"/>
              </a:ext>
            </a:extLst>
          </p:cNvPr>
          <p:cNvSpPr>
            <a:spLocks noGrp="1"/>
          </p:cNvSpPr>
          <p:nvPr>
            <p:ph type="title"/>
          </p:nvPr>
        </p:nvSpPr>
        <p:spPr>
          <a:xfrm>
            <a:off x="352697" y="234497"/>
            <a:ext cx="7886700" cy="901971"/>
          </a:xfrm>
        </p:spPr>
        <p:txBody>
          <a:bodyPr>
            <a:normAutofit/>
          </a:bodyPr>
          <a:lstStyle/>
          <a:p>
            <a:r>
              <a:rPr lang="en-US" sz="5400" b="1" dirty="0">
                <a:latin typeface="Agency FB" panose="020B0503020202020204" pitchFamily="34" charset="0"/>
              </a:rPr>
              <a:t>The church needs…</a:t>
            </a:r>
          </a:p>
        </p:txBody>
      </p:sp>
      <p:sp>
        <p:nvSpPr>
          <p:cNvPr id="3" name="Content Placeholder 2">
            <a:extLst>
              <a:ext uri="{FF2B5EF4-FFF2-40B4-BE49-F238E27FC236}">
                <a16:creationId xmlns:a16="http://schemas.microsoft.com/office/drawing/2014/main" id="{8528E2A1-DBE5-0048-3776-8D24C7D2C07E}"/>
              </a:ext>
            </a:extLst>
          </p:cNvPr>
          <p:cNvSpPr>
            <a:spLocks noGrp="1"/>
          </p:cNvSpPr>
          <p:nvPr>
            <p:ph idx="1"/>
          </p:nvPr>
        </p:nvSpPr>
        <p:spPr>
          <a:xfrm>
            <a:off x="352698" y="1188719"/>
            <a:ext cx="6675119" cy="5499464"/>
          </a:xfrm>
        </p:spPr>
        <p:txBody>
          <a:bodyPr>
            <a:noAutofit/>
          </a:bodyPr>
          <a:lstStyle/>
          <a:p>
            <a:r>
              <a:rPr lang="en-US" sz="3100" b="1" dirty="0"/>
              <a:t>Men and women like Phoebe and   Stephanus who serve and help many </a:t>
            </a:r>
            <a:r>
              <a:rPr lang="en-US" sz="3100" dirty="0"/>
              <a:t>(Rom. 16:1-2; 1 Cor. 16:15-16).</a:t>
            </a:r>
          </a:p>
          <a:p>
            <a:r>
              <a:rPr lang="en-US" sz="3100" b="1" dirty="0"/>
              <a:t>People of good reputation </a:t>
            </a:r>
            <a:r>
              <a:rPr lang="en-US" sz="3100" dirty="0"/>
              <a:t>(3 Jn. 12).</a:t>
            </a:r>
          </a:p>
          <a:p>
            <a:r>
              <a:rPr lang="en-US" sz="3100" b="1" dirty="0"/>
              <a:t>Men like Epaphras, the prayer warrior </a:t>
            </a:r>
            <a:r>
              <a:rPr lang="en-US" sz="3100" dirty="0"/>
              <a:t>(Col. 4:12).</a:t>
            </a:r>
          </a:p>
          <a:p>
            <a:r>
              <a:rPr lang="en-US" sz="3100" b="1" dirty="0"/>
              <a:t>Men </a:t>
            </a:r>
            <a:r>
              <a:rPr lang="en-US" sz="3100" b="1"/>
              <a:t>like Barnabas, </a:t>
            </a:r>
            <a:r>
              <a:rPr lang="en-US" sz="3100" b="1" dirty="0"/>
              <a:t>the    encourager </a:t>
            </a:r>
            <a:r>
              <a:rPr lang="en-US" sz="3100" dirty="0"/>
              <a:t>(Acts 4:36-37;                  11:22-24).</a:t>
            </a:r>
          </a:p>
          <a:p>
            <a:r>
              <a:rPr lang="en-US" sz="3100" b="1" dirty="0"/>
              <a:t>Men and women who will                      work </a:t>
            </a:r>
            <a:r>
              <a:rPr lang="en-US" sz="3100" dirty="0"/>
              <a:t>(Rom 16:6-12).</a:t>
            </a:r>
          </a:p>
        </p:txBody>
      </p:sp>
      <p:pic>
        <p:nvPicPr>
          <p:cNvPr id="4" name="Picture 3" descr="A group of people standing on each other&#10;&#10;AI-generated content may be incorrect.">
            <a:extLst>
              <a:ext uri="{FF2B5EF4-FFF2-40B4-BE49-F238E27FC236}">
                <a16:creationId xmlns:a16="http://schemas.microsoft.com/office/drawing/2014/main" id="{E33FFF4A-4596-A432-BF05-329348B29F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697" y="47008"/>
            <a:ext cx="5235149" cy="6810992"/>
          </a:xfrm>
          <a:prstGeom prst="rect">
            <a:avLst/>
          </a:prstGeom>
        </p:spPr>
      </p:pic>
    </p:spTree>
    <p:extLst>
      <p:ext uri="{BB962C8B-B14F-4D97-AF65-F5344CB8AC3E}">
        <p14:creationId xmlns:p14="http://schemas.microsoft.com/office/powerpoint/2010/main" val="453547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5A03B-E11E-F2CB-E06D-A702A2F0F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BE6B3-6BDA-487E-83EC-B3538E05BC9D}"/>
              </a:ext>
            </a:extLst>
          </p:cNvPr>
          <p:cNvSpPr>
            <a:spLocks noGrp="1"/>
          </p:cNvSpPr>
          <p:nvPr>
            <p:ph type="title"/>
          </p:nvPr>
        </p:nvSpPr>
        <p:spPr>
          <a:xfrm>
            <a:off x="352697" y="234497"/>
            <a:ext cx="7886700" cy="1311528"/>
          </a:xfrm>
        </p:spPr>
        <p:txBody>
          <a:bodyPr>
            <a:normAutofit/>
          </a:bodyPr>
          <a:lstStyle/>
          <a:p>
            <a:r>
              <a:rPr lang="en-US" sz="5400" b="1" dirty="0">
                <a:latin typeface="Agency FB" panose="020B0503020202020204" pitchFamily="34" charset="0"/>
              </a:rPr>
              <a:t>The church is like a body</a:t>
            </a:r>
          </a:p>
        </p:txBody>
      </p:sp>
      <p:sp>
        <p:nvSpPr>
          <p:cNvPr id="3" name="Content Placeholder 2">
            <a:extLst>
              <a:ext uri="{FF2B5EF4-FFF2-40B4-BE49-F238E27FC236}">
                <a16:creationId xmlns:a16="http://schemas.microsoft.com/office/drawing/2014/main" id="{82B8A580-18C9-FC51-2ADA-D5A9E1419F0B}"/>
              </a:ext>
            </a:extLst>
          </p:cNvPr>
          <p:cNvSpPr>
            <a:spLocks noGrp="1"/>
          </p:cNvSpPr>
          <p:nvPr>
            <p:ph idx="1"/>
          </p:nvPr>
        </p:nvSpPr>
        <p:spPr>
          <a:xfrm>
            <a:off x="548641" y="1546025"/>
            <a:ext cx="6675119" cy="5499464"/>
          </a:xfrm>
        </p:spPr>
        <p:txBody>
          <a:bodyPr>
            <a:noAutofit/>
          </a:bodyPr>
          <a:lstStyle/>
          <a:p>
            <a:pPr marL="0" indent="0">
              <a:buNone/>
            </a:pPr>
            <a:r>
              <a:rPr lang="en-US" sz="4400" dirty="0">
                <a:latin typeface="Agency FB" panose="020B0503020202020204" pitchFamily="34" charset="0"/>
              </a:rPr>
              <a:t>“…joined and knit together by what every joint supplies, according to the effective working by which  </a:t>
            </a:r>
            <a:r>
              <a:rPr lang="en-US" sz="4400" b="1" dirty="0">
                <a:latin typeface="Agency FB" panose="020B0503020202020204" pitchFamily="34" charset="0"/>
              </a:rPr>
              <a:t>every part does its share</a:t>
            </a:r>
            <a:r>
              <a:rPr lang="en-US" sz="4400" dirty="0">
                <a:latin typeface="Agency FB" panose="020B0503020202020204" pitchFamily="34" charset="0"/>
              </a:rPr>
              <a:t>,                 (that) </a:t>
            </a:r>
            <a:r>
              <a:rPr lang="en-US" sz="4400" b="1" dirty="0">
                <a:latin typeface="Agency FB" panose="020B0503020202020204" pitchFamily="34" charset="0"/>
              </a:rPr>
              <a:t>causes growth </a:t>
            </a:r>
            <a:r>
              <a:rPr lang="en-US" sz="4400" dirty="0">
                <a:latin typeface="Agency FB" panose="020B0503020202020204" pitchFamily="34" charset="0"/>
              </a:rPr>
              <a:t>of the                    body for the </a:t>
            </a:r>
            <a:r>
              <a:rPr lang="en-US" sz="4400" b="1" dirty="0">
                <a:latin typeface="Agency FB" panose="020B0503020202020204" pitchFamily="34" charset="0"/>
              </a:rPr>
              <a:t>edifying of                    itself in love</a:t>
            </a:r>
            <a:r>
              <a:rPr lang="en-US" sz="4400" dirty="0">
                <a:latin typeface="Agency FB" panose="020B0503020202020204" pitchFamily="34" charset="0"/>
              </a:rPr>
              <a:t>” (Eph. 4:16).</a:t>
            </a:r>
          </a:p>
        </p:txBody>
      </p:sp>
      <p:pic>
        <p:nvPicPr>
          <p:cNvPr id="4" name="Picture 3" descr="A group of people standing on each other&#10;&#10;AI-generated content may be incorrect.">
            <a:extLst>
              <a:ext uri="{FF2B5EF4-FFF2-40B4-BE49-F238E27FC236}">
                <a16:creationId xmlns:a16="http://schemas.microsoft.com/office/drawing/2014/main" id="{ABA4C5B8-2882-4F41-B26E-653720457F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4697" y="47008"/>
            <a:ext cx="5235149" cy="6810992"/>
          </a:xfrm>
          <a:prstGeom prst="rect">
            <a:avLst/>
          </a:prstGeom>
        </p:spPr>
      </p:pic>
    </p:spTree>
    <p:extLst>
      <p:ext uri="{BB962C8B-B14F-4D97-AF65-F5344CB8AC3E}">
        <p14:creationId xmlns:p14="http://schemas.microsoft.com/office/powerpoint/2010/main" val="3443718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155</TotalTime>
  <Words>284</Words>
  <Application>Microsoft Office PowerPoint</Application>
  <PresentationFormat>On-screen Show (4:3)</PresentationFormat>
  <Paragraphs>22</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Agency FB</vt:lpstr>
      <vt:lpstr>Aptos</vt:lpstr>
      <vt:lpstr>Aptos Display</vt:lpstr>
      <vt:lpstr>Arial</vt:lpstr>
      <vt:lpstr>Office Theme</vt:lpstr>
      <vt:lpstr>The Kind of People the Church Needs</vt:lpstr>
      <vt:lpstr>The church does not need…</vt:lpstr>
      <vt:lpstr>The church needs…</vt:lpstr>
      <vt:lpstr>The church is like a body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Klein</dc:creator>
  <cp:lastModifiedBy>Steve Klein</cp:lastModifiedBy>
  <cp:revision>5</cp:revision>
  <dcterms:created xsi:type="dcterms:W3CDTF">2025-07-18T19:15:08Z</dcterms:created>
  <dcterms:modified xsi:type="dcterms:W3CDTF">2025-07-20T21:01:19Z</dcterms:modified>
</cp:coreProperties>
</file>