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97" d="100"/>
          <a:sy n="97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5D611A-663A-44DA-B5EE-8303A860661A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304F1-9E91-4088-96E1-773B553088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58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we go through the process of appointing deacons, we are all working together to build the church.  We must follow God’s design and carefully craft our attitudes and behaviors in </a:t>
            </a:r>
            <a:r>
              <a:rPr lang="en-US"/>
              <a:t>order to excel at </a:t>
            </a:r>
            <a:r>
              <a:rPr lang="en-US" dirty="0"/>
              <a:t>building up the church to God’s glory.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304F1-9E91-4088-96E1-773B553088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7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16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7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8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01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36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8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0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93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4D0FD-F2C6-4BF9-90EE-7AD873FEDF9D}" type="datetimeFigureOut">
              <a:rPr lang="en-US" smtClean="0"/>
              <a:t>7/28/2018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713C9-7E93-4229-824A-EF8D02437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2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92DD22A-67DA-4D44-970E-71A78493C3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7377"/>
            <a:ext cx="9144000" cy="692537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7C75D2-53C9-470E-A7F6-49D5155B6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7150" y="1954213"/>
            <a:ext cx="6489700" cy="1239837"/>
          </a:xfrm>
          <a:noFill/>
        </p:spPr>
        <p:txBody>
          <a:bodyPr anchor="ctr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chemeClr val="accent4"/>
                </a:soli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  <a:latin typeface="Berlin Sans FB Demi" panose="020E0802020502020306" pitchFamily="34" charset="0"/>
              </a:rPr>
              <a:t>Building Together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63F255-31B2-4167-8AB5-42D41F1B15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2290" y="2844800"/>
            <a:ext cx="3496109" cy="6985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accent4"/>
                </a:solidFill>
              </a:rPr>
              <a:t>Ephesians 4:16</a:t>
            </a:r>
          </a:p>
        </p:txBody>
      </p:sp>
    </p:spTree>
    <p:extLst>
      <p:ext uri="{BB962C8B-B14F-4D97-AF65-F5344CB8AC3E}">
        <p14:creationId xmlns:p14="http://schemas.microsoft.com/office/powerpoint/2010/main" val="255483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building together">
            <a:extLst>
              <a:ext uri="{FF2B5EF4-FFF2-40B4-BE49-F238E27FC236}">
                <a16:creationId xmlns:a16="http://schemas.microsoft.com/office/drawing/2014/main" id="{B784E9E7-5967-45A8-AC50-81294DD2FE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4814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69CFFE-A599-49F9-824F-1A7FA8FC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dirty="0">
                <a:ln/>
                <a:solidFill>
                  <a:schemeClr val="accent4"/>
                </a:solidFill>
                <a:latin typeface="Berlin Sans FB Demi" panose="020E0802020502020306" pitchFamily="34" charset="0"/>
              </a:rPr>
              <a:t>When we work together to select and appoint deacons…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3EE7-95D8-49FE-8422-74ADD3886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Berlin Sans FB" panose="020E0602020502020306" pitchFamily="34" charset="0"/>
              </a:rPr>
              <a:t>We are building according do God’s design. 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(Philippians 1:1)</a:t>
            </a:r>
          </a:p>
          <a:p>
            <a:r>
              <a:rPr lang="en-US" sz="3200" dirty="0">
                <a:solidFill>
                  <a:srgbClr val="FFFFFF"/>
                </a:solidFill>
                <a:latin typeface="Berlin Sans FB" panose="020E0602020502020306" pitchFamily="34" charset="0"/>
              </a:rPr>
              <a:t>We select and appoint deacons according to God’s qualifications, not man’s opinions.      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(1 Timothy 3:8-13)</a:t>
            </a:r>
          </a:p>
        </p:txBody>
      </p:sp>
    </p:spTree>
    <p:extLst>
      <p:ext uri="{BB962C8B-B14F-4D97-AF65-F5344CB8AC3E}">
        <p14:creationId xmlns:p14="http://schemas.microsoft.com/office/powerpoint/2010/main" val="1499862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building together">
            <a:extLst>
              <a:ext uri="{FF2B5EF4-FFF2-40B4-BE49-F238E27FC236}">
                <a16:creationId xmlns:a16="http://schemas.microsoft.com/office/drawing/2014/main" id="{B784E9E7-5967-45A8-AC50-81294DD2FE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4814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69CFFE-A599-49F9-824F-1A7FA8FC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dirty="0">
                <a:ln/>
                <a:solidFill>
                  <a:schemeClr val="accent4"/>
                </a:solidFill>
                <a:latin typeface="Berlin Sans FB Demi" panose="020E0802020502020306" pitchFamily="34" charset="0"/>
              </a:rPr>
              <a:t>Those being considered as deacons need to remember…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3EE7-95D8-49FE-8422-74ADD3886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Berlin Sans FB" panose="020E0602020502020306" pitchFamily="34" charset="0"/>
              </a:rPr>
              <a:t>A deacon is a servant!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(Matthew 20:25-28)</a:t>
            </a:r>
          </a:p>
          <a:p>
            <a:r>
              <a:rPr lang="en-US" sz="3200" dirty="0">
                <a:solidFill>
                  <a:srgbClr val="FFFFFF"/>
                </a:solidFill>
                <a:latin typeface="Berlin Sans FB" panose="020E0602020502020306" pitchFamily="34" charset="0"/>
              </a:rPr>
              <a:t>To examine his own conscience                       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(1 Timothy 3:9; Acts 24:16; 2 Corinthians 1:12)</a:t>
            </a:r>
          </a:p>
          <a:p>
            <a:r>
              <a:rPr lang="en-US" sz="3200" dirty="0">
                <a:solidFill>
                  <a:srgbClr val="FFFFFF"/>
                </a:solidFill>
                <a:latin typeface="Berlin Sans FB" panose="020E0602020502020306" pitchFamily="34" charset="0"/>
              </a:rPr>
              <a:t>Deacons must faithfully discharge their duties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(1 Peter 4:10-11; 1 Corinthians 4:12)</a:t>
            </a:r>
          </a:p>
          <a:p>
            <a:r>
              <a:rPr lang="en-US" sz="3200" dirty="0">
                <a:solidFill>
                  <a:srgbClr val="FFFFFF"/>
                </a:solidFill>
                <a:latin typeface="Berlin Sans FB" panose="020E0602020502020306" pitchFamily="34" charset="0"/>
              </a:rPr>
              <a:t>Other duties must not be neglected                   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(1 Timothy 3:11-13)</a:t>
            </a:r>
          </a:p>
        </p:txBody>
      </p:sp>
    </p:spTree>
    <p:extLst>
      <p:ext uri="{BB962C8B-B14F-4D97-AF65-F5344CB8AC3E}">
        <p14:creationId xmlns:p14="http://schemas.microsoft.com/office/powerpoint/2010/main" val="893441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building together">
            <a:extLst>
              <a:ext uri="{FF2B5EF4-FFF2-40B4-BE49-F238E27FC236}">
                <a16:creationId xmlns:a16="http://schemas.microsoft.com/office/drawing/2014/main" id="{B784E9E7-5967-45A8-AC50-81294DD2FE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4814"/>
          <a:stretch/>
        </p:blipFill>
        <p:spPr bwMode="auto">
          <a:xfrm>
            <a:off x="2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269CFFE-A599-49F9-824F-1A7FA8FC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507" y="365127"/>
            <a:ext cx="8585735" cy="886158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b="1" dirty="0">
                <a:ln/>
                <a:solidFill>
                  <a:schemeClr val="accent4"/>
                </a:solidFill>
                <a:latin typeface="Berlin Sans FB Demi" panose="020E0802020502020306" pitchFamily="34" charset="0"/>
              </a:rPr>
              <a:t>Let the congregation remember…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3EE7-95D8-49FE-8422-74ADD3886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886" y="1434164"/>
            <a:ext cx="8335478" cy="521689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  <a:latin typeface="Berlin Sans FB" panose="020E0602020502020306" pitchFamily="34" charset="0"/>
              </a:rPr>
              <a:t>Prospective deacons have a right to hear from you personally if you have a question or concern about them.  </a:t>
            </a:r>
          </a:p>
          <a:p>
            <a:pPr marL="509588" lvl="1" indent="-277813"/>
            <a:r>
              <a:rPr lang="en-US" sz="2800" dirty="0">
                <a:solidFill>
                  <a:schemeClr val="accent4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Whispering &amp; backbiting are sins! </a:t>
            </a:r>
            <a:r>
              <a:rPr lang="en-US" sz="28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(2 Cor. 12:20)</a:t>
            </a:r>
          </a:p>
          <a:p>
            <a:pPr marL="509588" lvl="1" indent="-277813"/>
            <a:r>
              <a:rPr lang="en-US" sz="2800" dirty="0">
                <a:solidFill>
                  <a:schemeClr val="accent4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We must pursue peace and avoid bitterness! </a:t>
            </a:r>
            <a:r>
              <a:rPr lang="en-US" sz="28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(Hebrews 12:14-15)</a:t>
            </a:r>
          </a:p>
          <a:p>
            <a:r>
              <a:rPr lang="en-US" sz="3200" dirty="0">
                <a:latin typeface="Berlin Sans FB" panose="020E0602020502020306" pitchFamily="34" charset="0"/>
              </a:rPr>
              <a:t>Matters of opinion and judgment must be ruled by humility, love, and deference </a:t>
            </a:r>
            <a:r>
              <a:rPr lang="en-US" sz="3200" dirty="0">
                <a:solidFill>
                  <a:schemeClr val="bg2">
                    <a:lumMod val="40000"/>
                    <a:lumOff val="60000"/>
                  </a:schemeClr>
                </a:solidFill>
                <a:latin typeface="Berlin Sans FB" panose="020E0602020502020306" pitchFamily="34" charset="0"/>
              </a:rPr>
              <a:t>(Philippians 2:1-4; Jude 20-21)</a:t>
            </a:r>
          </a:p>
        </p:txBody>
      </p:sp>
    </p:spTree>
    <p:extLst>
      <p:ext uri="{BB962C8B-B14F-4D97-AF65-F5344CB8AC3E}">
        <p14:creationId xmlns:p14="http://schemas.microsoft.com/office/powerpoint/2010/main" val="1883418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Image result for building together">
            <a:extLst>
              <a:ext uri="{FF2B5EF4-FFF2-40B4-BE49-F238E27FC236}">
                <a16:creationId xmlns:a16="http://schemas.microsoft.com/office/drawing/2014/main" id="{B784E9E7-5967-45A8-AC50-81294DD2FE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63" b="4814"/>
          <a:stretch/>
        </p:blipFill>
        <p:spPr bwMode="auto">
          <a:xfrm>
            <a:off x="0" y="10"/>
            <a:ext cx="9143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3EE7-95D8-49FE-8422-74ADD3886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86" y="2019300"/>
            <a:ext cx="8285614" cy="455555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>
                <a:solidFill>
                  <a:srgbClr val="FFFFFF"/>
                </a:solidFill>
                <a:latin typeface="Berlin Sans FB" panose="020E0602020502020306" pitchFamily="34" charset="0"/>
              </a:rPr>
              <a:t>Let us all “strive to excel 			in building up the church”! 				</a:t>
            </a:r>
            <a:r>
              <a:rPr lang="en-US" sz="4400" dirty="0">
                <a:solidFill>
                  <a:srgbClr val="FFFFFF"/>
                </a:solidFill>
                <a:latin typeface="Berlin Sans FB" panose="020E0602020502020306" pitchFamily="34" charset="0"/>
              </a:rPr>
              <a:t>(1 Corinthians 14:12)</a:t>
            </a:r>
            <a:endParaRPr lang="en-US" sz="4800" dirty="0">
              <a:solidFill>
                <a:schemeClr val="bg2">
                  <a:lumMod val="40000"/>
                  <a:lumOff val="60000"/>
                </a:schemeClr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7043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231</Words>
  <Application>Microsoft Office PowerPoint</Application>
  <PresentationFormat>On-screen Show (4:3)</PresentationFormat>
  <Paragraphs>18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Berlin Sans FB</vt:lpstr>
      <vt:lpstr>Berlin Sans FB Demi</vt:lpstr>
      <vt:lpstr>Calibri</vt:lpstr>
      <vt:lpstr>Calibri Light</vt:lpstr>
      <vt:lpstr>Office Theme</vt:lpstr>
      <vt:lpstr>Building Together</vt:lpstr>
      <vt:lpstr>When we work together to select and appoint deacons…</vt:lpstr>
      <vt:lpstr>Those being considered as deacons need to remember…</vt:lpstr>
      <vt:lpstr>Let the congregation remember…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Together</dc:title>
  <dc:creator>Eastside Enlightener</dc:creator>
  <cp:lastModifiedBy>Eastside Enlightener</cp:lastModifiedBy>
  <cp:revision>9</cp:revision>
  <dcterms:created xsi:type="dcterms:W3CDTF">2018-07-27T15:19:31Z</dcterms:created>
  <dcterms:modified xsi:type="dcterms:W3CDTF">2018-07-28T15:22:34Z</dcterms:modified>
</cp:coreProperties>
</file>