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82" r:id="rId2"/>
    <p:sldId id="391" r:id="rId3"/>
    <p:sldId id="417" r:id="rId4"/>
    <p:sldId id="387" r:id="rId5"/>
    <p:sldId id="393" r:id="rId6"/>
    <p:sldId id="395" r:id="rId7"/>
    <p:sldId id="415" r:id="rId8"/>
    <p:sldId id="418" r:id="rId9"/>
    <p:sldId id="399" r:id="rId10"/>
    <p:sldId id="420" r:id="rId11"/>
    <p:sldId id="404" r:id="rId12"/>
    <p:sldId id="407" r:id="rId13"/>
    <p:sldId id="416" r:id="rId14"/>
    <p:sldId id="405" r:id="rId15"/>
    <p:sldId id="401" r:id="rId16"/>
    <p:sldId id="406" r:id="rId17"/>
    <p:sldId id="421" r:id="rId18"/>
    <p:sldId id="390" r:id="rId19"/>
    <p:sldId id="422" r:id="rId20"/>
    <p:sldId id="380" r:id="rId21"/>
    <p:sldId id="381" r:id="rId22"/>
    <p:sldId id="336" r:id="rId23"/>
    <p:sldId id="350" r:id="rId24"/>
    <p:sldId id="423" r:id="rId25"/>
    <p:sldId id="340" r:id="rId26"/>
    <p:sldId id="408" r:id="rId27"/>
    <p:sldId id="424" r:id="rId28"/>
    <p:sldId id="414" r:id="rId29"/>
    <p:sldId id="425" r:id="rId30"/>
    <p:sldId id="411" r:id="rId31"/>
    <p:sldId id="426" r:id="rId32"/>
    <p:sldId id="427" r:id="rId33"/>
  </p:sldIdLst>
  <p:sldSz cx="12192000" cy="6858000"/>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77">
          <p15:clr>
            <a:srgbClr val="A4A3A4"/>
          </p15:clr>
        </p15:guide>
        <p15:guide id="2" pos="6299">
          <p15:clr>
            <a:srgbClr val="A4A3A4"/>
          </p15:clr>
        </p15:guide>
        <p15:guide id="3" orient="horz" pos="1862">
          <p15:clr>
            <a:srgbClr val="A4A3A4"/>
          </p15:clr>
        </p15:guide>
        <p15:guide id="4" pos="4830">
          <p15:clr>
            <a:srgbClr val="A4A3A4"/>
          </p15:clr>
        </p15:guide>
        <p15:guide id="5" orient="horz" pos="91">
          <p15:clr>
            <a:srgbClr val="A4A3A4"/>
          </p15:clr>
        </p15:guide>
        <p15:guide id="6" orient="horz">
          <p15:clr>
            <a:srgbClr val="A4A3A4"/>
          </p15:clr>
        </p15:guide>
        <p15:guide id="7" pos="38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A26"/>
    <a:srgbClr val="800080"/>
    <a:srgbClr val="FFD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4" autoAdjust="0"/>
    <p:restoredTop sz="94660"/>
  </p:normalViewPr>
  <p:slideViewPr>
    <p:cSldViewPr snapToGrid="0">
      <p:cViewPr varScale="1">
        <p:scale>
          <a:sx n="57" d="100"/>
          <a:sy n="57" d="100"/>
        </p:scale>
        <p:origin x="-1232" y="-112"/>
      </p:cViewPr>
      <p:guideLst>
        <p:guide orient="horz"/>
        <p:guide orient="horz" pos="91"/>
        <p:guide pos="5916"/>
        <p:guide pos="521"/>
        <p:guide pos="3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63" Type="http://schemas.microsoft.com/office/2015/10/relationships/revisionInfo" Target="revisionInfo.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43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44305"/>
          </a:xfrm>
          <a:prstGeom prst="rect">
            <a:avLst/>
          </a:prstGeom>
        </p:spPr>
        <p:txBody>
          <a:bodyPr vert="horz" lIns="91440" tIns="45720" rIns="91440" bIns="45720" rtlCol="0"/>
          <a:lstStyle>
            <a:lvl1pPr algn="r">
              <a:defRPr sz="1200"/>
            </a:lvl1pPr>
          </a:lstStyle>
          <a:p>
            <a:fld id="{BAAC441F-9E95-4BE3-9697-FE42F08936EC}" type="datetimeFigureOut">
              <a:rPr lang="en-US" smtClean="0"/>
              <a:t>7/30/17</a:t>
            </a:fld>
            <a:endParaRPr lang="en-US"/>
          </a:p>
        </p:txBody>
      </p:sp>
      <p:sp>
        <p:nvSpPr>
          <p:cNvPr id="4" name="Footer Placeholder 3"/>
          <p:cNvSpPr>
            <a:spLocks noGrp="1"/>
          </p:cNvSpPr>
          <p:nvPr>
            <p:ph type="ftr" sz="quarter" idx="2"/>
          </p:nvPr>
        </p:nvSpPr>
        <p:spPr>
          <a:xfrm>
            <a:off x="0" y="6513695"/>
            <a:ext cx="4028440" cy="3443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13695"/>
            <a:ext cx="4028440" cy="344305"/>
          </a:xfrm>
          <a:prstGeom prst="rect">
            <a:avLst/>
          </a:prstGeom>
        </p:spPr>
        <p:txBody>
          <a:bodyPr vert="horz" lIns="91440" tIns="45720" rIns="91440" bIns="45720" rtlCol="0" anchor="b"/>
          <a:lstStyle>
            <a:lvl1pPr algn="r">
              <a:defRPr sz="1200"/>
            </a:lvl1pPr>
          </a:lstStyle>
          <a:p>
            <a:fld id="{4099CA1C-B175-4086-9CA2-35A9919D3F6C}" type="slidenum">
              <a:rPr lang="en-US" smtClean="0"/>
              <a:t>‹#›</a:t>
            </a:fld>
            <a:endParaRPr lang="en-US"/>
          </a:p>
        </p:txBody>
      </p:sp>
    </p:spTree>
    <p:extLst>
      <p:ext uri="{BB962C8B-B14F-4D97-AF65-F5344CB8AC3E}">
        <p14:creationId xmlns:p14="http://schemas.microsoft.com/office/powerpoint/2010/main" val="204248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43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1"/>
            <a:ext cx="4028440" cy="344305"/>
          </a:xfrm>
          <a:prstGeom prst="rect">
            <a:avLst/>
          </a:prstGeom>
        </p:spPr>
        <p:txBody>
          <a:bodyPr vert="horz" lIns="91440" tIns="45720" rIns="91440" bIns="45720" rtlCol="0"/>
          <a:lstStyle>
            <a:lvl1pPr algn="r">
              <a:defRPr sz="1200"/>
            </a:lvl1pPr>
          </a:lstStyle>
          <a:p>
            <a:fld id="{8EB39085-D93C-4BF5-9FB4-70AF17E98237}" type="datetimeFigureOut">
              <a:rPr lang="en-US" smtClean="0"/>
              <a:t>7/30/17</a:t>
            </a:fld>
            <a:endParaRPr lang="en-US"/>
          </a:p>
        </p:txBody>
      </p:sp>
      <p:sp>
        <p:nvSpPr>
          <p:cNvPr id="4" name="Slide Image Placeholder 3"/>
          <p:cNvSpPr>
            <a:spLocks noGrp="1" noRot="1" noChangeAspect="1"/>
          </p:cNvSpPr>
          <p:nvPr>
            <p:ph type="sldImg" idx="2"/>
          </p:nvPr>
        </p:nvSpPr>
        <p:spPr>
          <a:xfrm>
            <a:off x="25908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00179"/>
            <a:ext cx="7437120" cy="27005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695"/>
            <a:ext cx="4028440" cy="3443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13695"/>
            <a:ext cx="4028440" cy="344305"/>
          </a:xfrm>
          <a:prstGeom prst="rect">
            <a:avLst/>
          </a:prstGeom>
        </p:spPr>
        <p:txBody>
          <a:bodyPr vert="horz" lIns="91440" tIns="45720" rIns="91440" bIns="45720" rtlCol="0" anchor="b"/>
          <a:lstStyle>
            <a:lvl1pPr algn="r">
              <a:defRPr sz="1200"/>
            </a:lvl1pPr>
          </a:lstStyle>
          <a:p>
            <a:fld id="{6384A07D-BCB6-4C8D-BF36-20C1F007D9ED}" type="slidenum">
              <a:rPr lang="en-US" smtClean="0"/>
              <a:t>‹#›</a:t>
            </a:fld>
            <a:endParaRPr lang="en-US"/>
          </a:p>
        </p:txBody>
      </p:sp>
    </p:spTree>
    <p:extLst>
      <p:ext uri="{BB962C8B-B14F-4D97-AF65-F5344CB8AC3E}">
        <p14:creationId xmlns:p14="http://schemas.microsoft.com/office/powerpoint/2010/main" val="412685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84A07D-BCB6-4C8D-BF36-20C1F007D9ED}" type="slidenum">
              <a:rPr lang="en-US" smtClean="0"/>
              <a:t>1</a:t>
            </a:fld>
            <a:endParaRPr lang="en-US" dirty="0"/>
          </a:p>
        </p:txBody>
      </p:sp>
    </p:spTree>
    <p:extLst>
      <p:ext uri="{BB962C8B-B14F-4D97-AF65-F5344CB8AC3E}">
        <p14:creationId xmlns:p14="http://schemas.microsoft.com/office/powerpoint/2010/main" val="335949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16</a:t>
            </a:fld>
            <a:endParaRPr lang="en-US"/>
          </a:p>
        </p:txBody>
      </p:sp>
    </p:spTree>
    <p:extLst>
      <p:ext uri="{BB962C8B-B14F-4D97-AF65-F5344CB8AC3E}">
        <p14:creationId xmlns:p14="http://schemas.microsoft.com/office/powerpoint/2010/main" val="316080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17</a:t>
            </a:fld>
            <a:endParaRPr lang="en-US"/>
          </a:p>
        </p:txBody>
      </p:sp>
    </p:spTree>
    <p:extLst>
      <p:ext uri="{BB962C8B-B14F-4D97-AF65-F5344CB8AC3E}">
        <p14:creationId xmlns:p14="http://schemas.microsoft.com/office/powerpoint/2010/main" val="316080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18</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19</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20</a:t>
            </a:fld>
            <a:endParaRPr lang="en-US"/>
          </a:p>
        </p:txBody>
      </p:sp>
    </p:spTree>
    <p:extLst>
      <p:ext uri="{BB962C8B-B14F-4D97-AF65-F5344CB8AC3E}">
        <p14:creationId xmlns:p14="http://schemas.microsoft.com/office/powerpoint/2010/main" val="402769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21</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22</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23</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24</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25</a:t>
            </a:fld>
            <a:endParaRPr lang="en-US"/>
          </a:p>
        </p:txBody>
      </p:sp>
    </p:spTree>
    <p:extLst>
      <p:ext uri="{BB962C8B-B14F-4D97-AF65-F5344CB8AC3E}">
        <p14:creationId xmlns:p14="http://schemas.microsoft.com/office/powerpoint/2010/main" val="174146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26</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27</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28</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29</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30</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31</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3</a:t>
            </a:fld>
            <a:endParaRPr lang="en-US"/>
          </a:p>
        </p:txBody>
      </p:sp>
    </p:spTree>
    <p:extLst>
      <p:ext uri="{BB962C8B-B14F-4D97-AF65-F5344CB8AC3E}">
        <p14:creationId xmlns:p14="http://schemas.microsoft.com/office/powerpoint/2010/main" val="146959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4</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5</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10</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12</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13</a:t>
            </a:fld>
            <a:endParaRPr lang="en-US"/>
          </a:p>
        </p:txBody>
      </p:sp>
    </p:spTree>
    <p:extLst>
      <p:ext uri="{BB962C8B-B14F-4D97-AF65-F5344CB8AC3E}">
        <p14:creationId xmlns:p14="http://schemas.microsoft.com/office/powerpoint/2010/main" val="335949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4A07D-BCB6-4C8D-BF36-20C1F007D9ED}" type="slidenum">
              <a:rPr lang="en-US" smtClean="0"/>
              <a:t>15</a:t>
            </a:fld>
            <a:endParaRPr lang="en-US"/>
          </a:p>
        </p:txBody>
      </p:sp>
    </p:spTree>
    <p:extLst>
      <p:ext uri="{BB962C8B-B14F-4D97-AF65-F5344CB8AC3E}">
        <p14:creationId xmlns:p14="http://schemas.microsoft.com/office/powerpoint/2010/main" val="316080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751E66-3687-4198-A30A-687E070C57CD}" type="datetimeFigureOut">
              <a:rPr lang="en-US" smtClean="0"/>
              <a:t>7/30/17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155925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51E66-3687-4198-A30A-687E070C57CD}" type="datetimeFigureOut">
              <a:rPr lang="en-US" smtClean="0"/>
              <a:t>7/30/17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201929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51E66-3687-4198-A30A-687E070C57CD}" type="datetimeFigureOut">
              <a:rPr lang="en-US" smtClean="0"/>
              <a:t>7/30/17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404799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51E66-3687-4198-A30A-687E070C57CD}" type="datetimeFigureOut">
              <a:rPr lang="en-US" smtClean="0"/>
              <a:t>7/30/17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253996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751E66-3687-4198-A30A-687E070C57CD}" type="datetimeFigureOut">
              <a:rPr lang="en-US" smtClean="0"/>
              <a:t>7/30/17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60564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751E66-3687-4198-A30A-687E070C57CD}" type="datetimeFigureOut">
              <a:rPr lang="en-US" smtClean="0"/>
              <a:t>7/30/17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94237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51E66-3687-4198-A30A-687E070C57CD}" type="datetimeFigureOut">
              <a:rPr lang="en-US" smtClean="0"/>
              <a:t>7/30/17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139774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751E66-3687-4198-A30A-687E070C57CD}" type="datetimeFigureOut">
              <a:rPr lang="en-US" smtClean="0"/>
              <a:t>7/30/17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421179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51E66-3687-4198-A30A-687E070C57CD}" type="datetimeFigureOut">
              <a:rPr lang="en-US" smtClean="0"/>
              <a:t>7/30/17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397987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51E66-3687-4198-A30A-687E070C57CD}" type="datetimeFigureOut">
              <a:rPr lang="en-US" smtClean="0"/>
              <a:t>7/30/17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9744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51E66-3687-4198-A30A-687E070C57CD}" type="datetimeFigureOut">
              <a:rPr lang="en-US" smtClean="0"/>
              <a:t>7/30/17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3881274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51E66-3687-4198-A30A-687E070C57CD}" type="datetimeFigureOut">
              <a:rPr lang="en-US" smtClean="0"/>
              <a:t>7/30/17</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8A820-66B9-4F19-9C3C-B56D4A3A7EF2}" type="slidenum">
              <a:rPr lang="en-US" smtClean="0"/>
              <a:t>‹#›</a:t>
            </a:fld>
            <a:endParaRPr lang="en-US"/>
          </a:p>
        </p:txBody>
      </p:sp>
    </p:spTree>
    <p:extLst>
      <p:ext uri="{BB962C8B-B14F-4D97-AF65-F5344CB8AC3E}">
        <p14:creationId xmlns:p14="http://schemas.microsoft.com/office/powerpoint/2010/main" val="3207644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4689" y="1381679"/>
            <a:ext cx="12192000" cy="5632311"/>
          </a:xfrm>
          <a:prstGeom prst="rect">
            <a:avLst/>
          </a:prstGeom>
        </p:spPr>
        <p:txBody>
          <a:bodyPr wrap="square">
            <a:spAutoFit/>
          </a:bodyPr>
          <a:lstStyle/>
          <a:p>
            <a:r>
              <a:rPr lang="en-US" sz="4000" i="1" dirty="0">
                <a:solidFill>
                  <a:srgbClr val="FFFFFF"/>
                </a:solidFill>
              </a:rPr>
              <a:t>Blessed be the name of God forever and ever,</a:t>
            </a:r>
          </a:p>
          <a:p>
            <a:r>
              <a:rPr lang="en-US" sz="4000" i="1" dirty="0">
                <a:solidFill>
                  <a:srgbClr val="FFFFFF"/>
                </a:solidFill>
              </a:rPr>
              <a:t>    to whom belong wisdom and might.</a:t>
            </a:r>
          </a:p>
          <a:p>
            <a:r>
              <a:rPr lang="en-US" sz="4000" i="1" dirty="0">
                <a:solidFill>
                  <a:srgbClr val="FFFFFF"/>
                </a:solidFill>
              </a:rPr>
              <a:t>He changes times and seasons;</a:t>
            </a:r>
          </a:p>
          <a:p>
            <a:r>
              <a:rPr lang="en-US" sz="4000" i="1" dirty="0">
                <a:solidFill>
                  <a:srgbClr val="FFFFFF"/>
                </a:solidFill>
              </a:rPr>
              <a:t>    he removes kings and sets up kings;</a:t>
            </a:r>
          </a:p>
          <a:p>
            <a:r>
              <a:rPr lang="en-US" sz="4000" i="1" dirty="0">
                <a:solidFill>
                  <a:srgbClr val="FFFFFF"/>
                </a:solidFill>
              </a:rPr>
              <a:t>he gives wisdom to the wise</a:t>
            </a:r>
          </a:p>
          <a:p>
            <a:r>
              <a:rPr lang="en-US" sz="4000" i="1" dirty="0">
                <a:solidFill>
                  <a:srgbClr val="FFFFFF"/>
                </a:solidFill>
              </a:rPr>
              <a:t>    and knowledge to those who have understanding;</a:t>
            </a:r>
          </a:p>
          <a:p>
            <a:r>
              <a:rPr lang="en-US" sz="4000" i="1" dirty="0">
                <a:solidFill>
                  <a:srgbClr val="FFFFFF"/>
                </a:solidFill>
              </a:rPr>
              <a:t>he reveals deep and hidden things;</a:t>
            </a:r>
          </a:p>
          <a:p>
            <a:r>
              <a:rPr lang="en-US" sz="4000" i="1" dirty="0">
                <a:solidFill>
                  <a:srgbClr val="FFFFFF"/>
                </a:solidFill>
              </a:rPr>
              <a:t>    he knows what is in the darkness,</a:t>
            </a:r>
          </a:p>
          <a:p>
            <a:r>
              <a:rPr lang="en-US" sz="4000" i="1" dirty="0">
                <a:solidFill>
                  <a:srgbClr val="FFFFFF"/>
                </a:solidFill>
              </a:rPr>
              <a:t>    and the light dwells with him. </a:t>
            </a:r>
            <a:r>
              <a:rPr lang="en-US" sz="4000" b="1" i="1" dirty="0">
                <a:solidFill>
                  <a:srgbClr val="FFFFFF"/>
                </a:solidFill>
              </a:rPr>
              <a:t>Daniel 2:20b-22</a:t>
            </a:r>
          </a:p>
        </p:txBody>
      </p:sp>
      <p:sp>
        <p:nvSpPr>
          <p:cNvPr id="6" name="Title 1"/>
          <p:cNvSpPr>
            <a:spLocks noGrp="1"/>
          </p:cNvSpPr>
          <p:nvPr>
            <p:ph type="title"/>
          </p:nvPr>
        </p:nvSpPr>
        <p:spPr>
          <a:xfrm>
            <a:off x="499094" y="0"/>
            <a:ext cx="11049439" cy="1517162"/>
          </a:xfrm>
        </p:spPr>
        <p:txBody>
          <a:bodyPr>
            <a:noAutofit/>
          </a:bodyPr>
          <a:lstStyle/>
          <a:p>
            <a:pPr algn="ctr"/>
            <a:r>
              <a:rPr lang="en-US" sz="5400" b="1" dirty="0">
                <a:solidFill>
                  <a:srgbClr val="FFFFFF"/>
                </a:solidFill>
                <a:effectLst>
                  <a:outerShdw blurRad="38100" dist="38100" dir="2700000" algn="tl">
                    <a:srgbClr val="000000">
                      <a:alpha val="43137"/>
                    </a:srgbClr>
                  </a:outerShdw>
                </a:effectLst>
                <a:latin typeface="+mn-lt"/>
              </a:rPr>
              <a:t>God’s Word Is Truth!</a:t>
            </a:r>
            <a:br>
              <a:rPr lang="en-US" sz="5400" b="1" dirty="0">
                <a:solidFill>
                  <a:srgbClr val="FFFFFF"/>
                </a:solidFill>
                <a:effectLst>
                  <a:outerShdw blurRad="38100" dist="38100" dir="2700000" algn="tl">
                    <a:srgbClr val="000000">
                      <a:alpha val="43137"/>
                    </a:srgbClr>
                  </a:outerShdw>
                </a:effectLst>
                <a:latin typeface="+mn-lt"/>
              </a:rPr>
            </a:br>
            <a:r>
              <a:rPr lang="en-US" sz="5400" b="1" dirty="0">
                <a:solidFill>
                  <a:srgbClr val="FFFFFF"/>
                </a:solidFill>
                <a:effectLst>
                  <a:outerShdw blurRad="38100" dist="38100" dir="2700000" algn="tl">
                    <a:srgbClr val="000000">
                      <a:alpha val="43137"/>
                    </a:srgbClr>
                  </a:outerShdw>
                </a:effectLst>
                <a:latin typeface="+mn-lt"/>
              </a:rPr>
              <a:t>Evidence from the Book of Daniel</a:t>
            </a:r>
          </a:p>
        </p:txBody>
      </p:sp>
    </p:spTree>
    <p:extLst>
      <p:ext uri="{BB962C8B-B14F-4D97-AF65-F5344CB8AC3E}">
        <p14:creationId xmlns:p14="http://schemas.microsoft.com/office/powerpoint/2010/main" val="2588670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36" y="0"/>
            <a:ext cx="2247928" cy="909638"/>
          </a:xfrm>
        </p:spPr>
        <p:txBody>
          <a:bodyPr>
            <a:normAutofit/>
          </a:bodyPr>
          <a:lstStyle/>
          <a:p>
            <a:r>
              <a:rPr lang="en-US" b="1" dirty="0">
                <a:solidFill>
                  <a:schemeClr val="bg1"/>
                </a:solidFill>
                <a:effectLst>
                  <a:outerShdw blurRad="38100" dist="38100" dir="2700000" algn="tl">
                    <a:srgbClr val="000000">
                      <a:alpha val="43137"/>
                    </a:srgbClr>
                  </a:outerShdw>
                </a:effectLst>
                <a:latin typeface="+mn-lt"/>
              </a:rPr>
              <a:t>Daniel 8</a:t>
            </a:r>
          </a:p>
        </p:txBody>
      </p:sp>
      <p:sp>
        <p:nvSpPr>
          <p:cNvPr id="3" name="Content Placeholder 2"/>
          <p:cNvSpPr>
            <a:spLocks noGrp="1"/>
          </p:cNvSpPr>
          <p:nvPr>
            <p:ph idx="1"/>
          </p:nvPr>
        </p:nvSpPr>
        <p:spPr>
          <a:xfrm>
            <a:off x="98425" y="765175"/>
            <a:ext cx="11945080" cy="5853347"/>
          </a:xfrm>
        </p:spPr>
        <p:txBody>
          <a:bodyPr>
            <a:noAutofit/>
          </a:bodyPr>
          <a:lstStyle/>
          <a:p>
            <a:r>
              <a:rPr lang="en-US" sz="4400" dirty="0">
                <a:solidFill>
                  <a:schemeClr val="bg1"/>
                </a:solidFill>
              </a:rPr>
              <a:t>The earlier visions in Daniel 2 and 7 deal with four kingdoms, beginning with Babylon.  Daniel 8 deals with two of the four (</a:t>
            </a:r>
            <a:r>
              <a:rPr lang="en-US" sz="4400" dirty="0" err="1">
                <a:solidFill>
                  <a:schemeClr val="bg1"/>
                </a:solidFill>
              </a:rPr>
              <a:t>Medo</a:t>
            </a:r>
            <a:r>
              <a:rPr lang="en-US" sz="4400" dirty="0">
                <a:solidFill>
                  <a:schemeClr val="bg1"/>
                </a:solidFill>
              </a:rPr>
              <a:t>-Persia </a:t>
            </a:r>
            <a:r>
              <a:rPr lang="en-US" sz="4400" dirty="0" smtClean="0">
                <a:solidFill>
                  <a:schemeClr val="bg1"/>
                </a:solidFill>
              </a:rPr>
              <a:t>&amp; Greece</a:t>
            </a:r>
            <a:r>
              <a:rPr lang="en-US" sz="4400" dirty="0">
                <a:solidFill>
                  <a:schemeClr val="bg1"/>
                </a:solidFill>
              </a:rPr>
              <a:t>)</a:t>
            </a:r>
            <a:r>
              <a:rPr lang="en-US" sz="4400" dirty="0" smtClean="0">
                <a:solidFill>
                  <a:schemeClr val="bg1"/>
                </a:solidFill>
              </a:rPr>
              <a:t>.</a:t>
            </a:r>
            <a:endParaRPr lang="en-US" sz="4400" dirty="0">
              <a:solidFill>
                <a:schemeClr val="bg1"/>
              </a:solidFill>
            </a:endParaRPr>
          </a:p>
        </p:txBody>
      </p:sp>
      <p:pic>
        <p:nvPicPr>
          <p:cNvPr id="4" name="Picture 3"/>
          <p:cNvPicPr>
            <a:picLocks noChangeAspect="1"/>
          </p:cNvPicPr>
          <p:nvPr/>
        </p:nvPicPr>
        <p:blipFill>
          <a:blip r:embed="rId3"/>
          <a:stretch>
            <a:fillRect/>
          </a:stretch>
        </p:blipFill>
        <p:spPr>
          <a:xfrm>
            <a:off x="375916" y="3070764"/>
            <a:ext cx="2743097" cy="1831788"/>
          </a:xfrm>
          <a:prstGeom prst="rect">
            <a:avLst/>
          </a:prstGeom>
        </p:spPr>
      </p:pic>
      <p:pic>
        <p:nvPicPr>
          <p:cNvPr id="5" name="Picture 4"/>
          <p:cNvPicPr>
            <a:picLocks noChangeAspect="1"/>
          </p:cNvPicPr>
          <p:nvPr/>
        </p:nvPicPr>
        <p:blipFill>
          <a:blip r:embed="rId4"/>
          <a:stretch>
            <a:fillRect/>
          </a:stretch>
        </p:blipFill>
        <p:spPr>
          <a:xfrm>
            <a:off x="9176056" y="3066343"/>
            <a:ext cx="2748600" cy="1875917"/>
          </a:xfrm>
          <a:prstGeom prst="rect">
            <a:avLst/>
          </a:prstGeom>
        </p:spPr>
      </p:pic>
      <p:sp>
        <p:nvSpPr>
          <p:cNvPr id="6" name="Content Placeholder 2"/>
          <p:cNvSpPr txBox="1">
            <a:spLocks/>
          </p:cNvSpPr>
          <p:nvPr/>
        </p:nvSpPr>
        <p:spPr>
          <a:xfrm>
            <a:off x="3071091" y="3017245"/>
            <a:ext cx="6320559" cy="3556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i="1" dirty="0" smtClean="0">
                <a:solidFill>
                  <a:schemeClr val="accent4">
                    <a:lumMod val="20000"/>
                    <a:lumOff val="80000"/>
                  </a:schemeClr>
                </a:solidFill>
              </a:rPr>
              <a:t>In Chapter 8, Daniel sees a vision of a Ram &amp; a Goat (8:3-14).</a:t>
            </a:r>
          </a:p>
          <a:p>
            <a:pPr marL="685800" lvl="7">
              <a:spcBef>
                <a:spcPts val="1000"/>
              </a:spcBef>
            </a:pPr>
            <a:r>
              <a:rPr lang="en-US" sz="4400" dirty="0">
                <a:solidFill>
                  <a:schemeClr val="accent1">
                    <a:lumMod val="40000"/>
                    <a:lumOff val="60000"/>
                  </a:schemeClr>
                </a:solidFill>
              </a:rPr>
              <a:t>(8:</a:t>
            </a:r>
            <a:r>
              <a:rPr lang="en-US" sz="4400" dirty="0" smtClean="0">
                <a:solidFill>
                  <a:schemeClr val="accent1">
                    <a:lumMod val="40000"/>
                    <a:lumOff val="60000"/>
                  </a:schemeClr>
                </a:solidFill>
              </a:rPr>
              <a:t>20,21) </a:t>
            </a:r>
            <a:r>
              <a:rPr lang="en-US" sz="4400" dirty="0">
                <a:solidFill>
                  <a:schemeClr val="accent1">
                    <a:lumMod val="40000"/>
                    <a:lumOff val="60000"/>
                  </a:schemeClr>
                </a:solidFill>
              </a:rPr>
              <a:t>These represent </a:t>
            </a:r>
            <a:r>
              <a:rPr lang="en-US" sz="4400" dirty="0" err="1">
                <a:solidFill>
                  <a:schemeClr val="accent1">
                    <a:lumMod val="40000"/>
                    <a:lumOff val="60000"/>
                  </a:schemeClr>
                </a:solidFill>
              </a:rPr>
              <a:t>Medo</a:t>
            </a:r>
            <a:r>
              <a:rPr lang="en-US" sz="4400" dirty="0">
                <a:solidFill>
                  <a:schemeClr val="accent1">
                    <a:lumMod val="40000"/>
                    <a:lumOff val="60000"/>
                  </a:schemeClr>
                </a:solidFill>
              </a:rPr>
              <a:t>-Persia</a:t>
            </a:r>
            <a:r>
              <a:rPr lang="en-US" sz="4400" dirty="0" smtClean="0">
                <a:solidFill>
                  <a:schemeClr val="accent1">
                    <a:lumMod val="40000"/>
                    <a:lumOff val="60000"/>
                  </a:schemeClr>
                </a:solidFill>
              </a:rPr>
              <a:t> &amp; </a:t>
            </a:r>
            <a:r>
              <a:rPr lang="en-US" sz="4400" dirty="0">
                <a:solidFill>
                  <a:schemeClr val="accent1">
                    <a:lumMod val="40000"/>
                    <a:lumOff val="60000"/>
                  </a:schemeClr>
                </a:solidFill>
              </a:rPr>
              <a:t>Greece.</a:t>
            </a:r>
          </a:p>
          <a:p>
            <a:endParaRPr lang="en-US" sz="4400" dirty="0">
              <a:solidFill>
                <a:schemeClr val="accent1">
                  <a:lumMod val="40000"/>
                  <a:lumOff val="60000"/>
                </a:schemeClr>
              </a:solidFill>
            </a:endParaRPr>
          </a:p>
        </p:txBody>
      </p:sp>
      <p:sp>
        <p:nvSpPr>
          <p:cNvPr id="7" name="TextBox 6"/>
          <p:cNvSpPr txBox="1"/>
          <p:nvPr/>
        </p:nvSpPr>
        <p:spPr>
          <a:xfrm flipH="1">
            <a:off x="534688" y="4991689"/>
            <a:ext cx="2406096" cy="1446550"/>
          </a:xfrm>
          <a:prstGeom prst="rect">
            <a:avLst/>
          </a:prstGeom>
          <a:noFill/>
        </p:spPr>
        <p:txBody>
          <a:bodyPr wrap="square" rtlCol="0">
            <a:spAutoFit/>
          </a:bodyPr>
          <a:lstStyle/>
          <a:p>
            <a:r>
              <a:rPr lang="en-US" sz="4400" dirty="0" err="1">
                <a:solidFill>
                  <a:schemeClr val="accent1">
                    <a:lumMod val="40000"/>
                    <a:lumOff val="60000"/>
                  </a:schemeClr>
                </a:solidFill>
              </a:rPr>
              <a:t>Medo</a:t>
            </a:r>
            <a:r>
              <a:rPr lang="en-US" sz="4400" dirty="0">
                <a:solidFill>
                  <a:schemeClr val="accent1">
                    <a:lumMod val="40000"/>
                    <a:lumOff val="60000"/>
                  </a:schemeClr>
                </a:solidFill>
              </a:rPr>
              <a:t>-Persia</a:t>
            </a:r>
            <a:endParaRPr lang="en-US" sz="4400" dirty="0"/>
          </a:p>
        </p:txBody>
      </p:sp>
      <p:sp>
        <p:nvSpPr>
          <p:cNvPr id="8" name="TextBox 7"/>
          <p:cNvSpPr txBox="1"/>
          <p:nvPr/>
        </p:nvSpPr>
        <p:spPr>
          <a:xfrm flipH="1">
            <a:off x="9577388" y="5144089"/>
            <a:ext cx="2406096" cy="769441"/>
          </a:xfrm>
          <a:prstGeom prst="rect">
            <a:avLst/>
          </a:prstGeom>
          <a:noFill/>
        </p:spPr>
        <p:txBody>
          <a:bodyPr wrap="square" rtlCol="0">
            <a:spAutoFit/>
          </a:bodyPr>
          <a:lstStyle/>
          <a:p>
            <a:r>
              <a:rPr lang="en-US" sz="4400" dirty="0" smtClean="0">
                <a:solidFill>
                  <a:schemeClr val="accent1">
                    <a:lumMod val="40000"/>
                    <a:lumOff val="60000"/>
                  </a:schemeClr>
                </a:solidFill>
              </a:rPr>
              <a:t>Greece</a:t>
            </a:r>
            <a:endParaRPr lang="en-US" sz="4400" dirty="0"/>
          </a:p>
        </p:txBody>
      </p:sp>
    </p:spTree>
    <p:extLst>
      <p:ext uri="{BB962C8B-B14F-4D97-AF65-F5344CB8AC3E}">
        <p14:creationId xmlns:p14="http://schemas.microsoft.com/office/powerpoint/2010/main" val="610500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0"/>
            <a:ext cx="10515600" cy="1325563"/>
          </a:xfrm>
        </p:spPr>
        <p:txBody>
          <a:bodyPr>
            <a:normAutofit/>
          </a:bodyPr>
          <a:lstStyle/>
          <a:p>
            <a:r>
              <a:rPr lang="en-US" b="1" dirty="0">
                <a:solidFill>
                  <a:schemeClr val="bg1"/>
                </a:solidFill>
                <a:effectLst>
                  <a:outerShdw blurRad="38100" dist="38100" dir="2700000" algn="tl">
                    <a:srgbClr val="000000">
                      <a:alpha val="43137"/>
                    </a:srgbClr>
                  </a:outerShdw>
                </a:effectLst>
                <a:latin typeface="+mn-lt"/>
              </a:rPr>
              <a:t>Daniel 8:4</a:t>
            </a:r>
          </a:p>
        </p:txBody>
      </p:sp>
      <p:sp>
        <p:nvSpPr>
          <p:cNvPr id="5" name="Content Placeholder 2"/>
          <p:cNvSpPr txBox="1">
            <a:spLocks/>
          </p:cNvSpPr>
          <p:nvPr/>
        </p:nvSpPr>
        <p:spPr>
          <a:xfrm>
            <a:off x="658599" y="1004653"/>
            <a:ext cx="11036121" cy="2875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solidFill>
                <a:schemeClr val="accent4">
                  <a:lumMod val="20000"/>
                  <a:lumOff val="80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1960" y="1004653"/>
            <a:ext cx="9696449" cy="5381530"/>
          </a:xfrm>
          <a:prstGeom prst="rect">
            <a:avLst/>
          </a:prstGeom>
        </p:spPr>
      </p:pic>
      <p:sp>
        <p:nvSpPr>
          <p:cNvPr id="7" name="Down Arrow 6"/>
          <p:cNvSpPr/>
          <p:nvPr/>
        </p:nvSpPr>
        <p:spPr>
          <a:xfrm rot="10268204">
            <a:off x="5874751" y="2270841"/>
            <a:ext cx="485775" cy="1034374"/>
          </a:xfrm>
          <a:prstGeom prst="downArrow">
            <a:avLst/>
          </a:prstGeom>
          <a:gradFill>
            <a:gsLst>
              <a:gs pos="0">
                <a:schemeClr val="accent1">
                  <a:lumMod val="5000"/>
                  <a:lumOff val="95000"/>
                  <a:alpha val="1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Down Arrow 7"/>
          <p:cNvSpPr/>
          <p:nvPr/>
        </p:nvSpPr>
        <p:spPr>
          <a:xfrm rot="6503312">
            <a:off x="5756741" y="2735375"/>
            <a:ext cx="515486" cy="2488962"/>
          </a:xfrm>
          <a:prstGeom prst="downArrow">
            <a:avLst/>
          </a:prstGeom>
          <a:gradFill>
            <a:gsLst>
              <a:gs pos="0">
                <a:schemeClr val="accent1">
                  <a:alpha val="0"/>
                  <a:lumMod val="19000"/>
                  <a:lumOff val="81000"/>
                </a:schemeClr>
              </a:gs>
              <a:gs pos="23891">
                <a:srgbClr val="E2EDF8"/>
              </a:gs>
              <a:gs pos="62000">
                <a:srgbClr val="D3E4F4">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 name="Down Arrow 8"/>
          <p:cNvSpPr/>
          <p:nvPr/>
        </p:nvSpPr>
        <p:spPr>
          <a:xfrm rot="2524503">
            <a:off x="2884249" y="3605182"/>
            <a:ext cx="485775" cy="2558642"/>
          </a:xfrm>
          <a:prstGeom prst="downArrow">
            <a:avLst/>
          </a:prstGeom>
          <a:gradFill>
            <a:gsLst>
              <a:gs pos="0">
                <a:schemeClr val="accent1">
                  <a:lumMod val="5000"/>
                  <a:lumOff val="95000"/>
                  <a:alpha val="12000"/>
                </a:schemeClr>
              </a:gs>
              <a:gs pos="23891">
                <a:srgbClr val="E2EDF8"/>
              </a:gs>
              <a:gs pos="62000">
                <a:srgbClr val="D3E4F4">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82829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1"/>
            <a:ext cx="10515600" cy="909638"/>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mn-lt"/>
              </a:rPr>
              <a:t>Daniel 8</a:t>
            </a:r>
          </a:p>
        </p:txBody>
      </p:sp>
      <p:sp>
        <p:nvSpPr>
          <p:cNvPr id="3" name="Content Placeholder 2"/>
          <p:cNvSpPr>
            <a:spLocks noGrp="1"/>
          </p:cNvSpPr>
          <p:nvPr>
            <p:ph idx="1"/>
          </p:nvPr>
        </p:nvSpPr>
        <p:spPr>
          <a:xfrm>
            <a:off x="0" y="630698"/>
            <a:ext cx="12192000" cy="5853347"/>
          </a:xfrm>
        </p:spPr>
        <p:txBody>
          <a:bodyPr>
            <a:noAutofit/>
          </a:bodyPr>
          <a:lstStyle/>
          <a:p>
            <a:r>
              <a:rPr lang="en-US" sz="4400" i="1" dirty="0">
                <a:solidFill>
                  <a:schemeClr val="accent4">
                    <a:lumMod val="20000"/>
                    <a:lumOff val="80000"/>
                  </a:schemeClr>
                </a:solidFill>
              </a:rPr>
              <a:t>(8:5) Goat came from the west, not touching the ground</a:t>
            </a:r>
          </a:p>
          <a:p>
            <a:pPr lvl="1"/>
            <a:r>
              <a:rPr lang="en-US" sz="4400" dirty="0">
                <a:solidFill>
                  <a:srgbClr val="BDD7EE"/>
                </a:solidFill>
              </a:rPr>
              <a:t>Greece was to the west of Media/Persia;  Indicative of the speed at which the Greeks conquered.</a:t>
            </a:r>
          </a:p>
          <a:p>
            <a:r>
              <a:rPr lang="en-US" sz="4400" i="1" dirty="0">
                <a:solidFill>
                  <a:schemeClr val="accent4">
                    <a:lumMod val="20000"/>
                    <a:lumOff val="80000"/>
                  </a:schemeClr>
                </a:solidFill>
              </a:rPr>
              <a:t>(8:</a:t>
            </a:r>
            <a:r>
              <a:rPr lang="en-US" sz="4400" i="1" dirty="0" smtClean="0">
                <a:solidFill>
                  <a:schemeClr val="accent4">
                    <a:lumMod val="20000"/>
                    <a:lumOff val="80000"/>
                  </a:schemeClr>
                </a:solidFill>
              </a:rPr>
              <a:t>5,21</a:t>
            </a:r>
            <a:r>
              <a:rPr lang="en-US" sz="4400" i="1" dirty="0">
                <a:solidFill>
                  <a:schemeClr val="accent4">
                    <a:lumMod val="20000"/>
                    <a:lumOff val="80000"/>
                  </a:schemeClr>
                </a:solidFill>
              </a:rPr>
              <a:t>) Goat had a notable horn which represented Greece’s first king. </a:t>
            </a:r>
            <a:endParaRPr lang="en-US" sz="4400" i="1" dirty="0" smtClean="0">
              <a:solidFill>
                <a:schemeClr val="accent4">
                  <a:lumMod val="20000"/>
                  <a:lumOff val="80000"/>
                </a:schemeClr>
              </a:solidFill>
            </a:endParaRPr>
          </a:p>
          <a:p>
            <a:pPr lvl="1"/>
            <a:r>
              <a:rPr lang="en-US" sz="4000" dirty="0" smtClean="0">
                <a:solidFill>
                  <a:srgbClr val="BDD7EE"/>
                </a:solidFill>
              </a:rPr>
              <a:t>Alexander </a:t>
            </a:r>
            <a:r>
              <a:rPr lang="en-US" sz="4000" dirty="0">
                <a:solidFill>
                  <a:srgbClr val="BDD7EE"/>
                </a:solidFill>
              </a:rPr>
              <a:t>the Great was the king represented by the horn. He  launched an unprovoked attack against Persia in 334 B.C.   </a:t>
            </a:r>
            <a:endParaRPr lang="en-US" sz="4000" dirty="0">
              <a:solidFill>
                <a:schemeClr val="accent4">
                  <a:lumMod val="20000"/>
                  <a:lumOff val="80000"/>
                </a:schemeClr>
              </a:solidFill>
            </a:endParaRPr>
          </a:p>
        </p:txBody>
      </p:sp>
    </p:spTree>
    <p:extLst>
      <p:ext uri="{BB962C8B-B14F-4D97-AF65-F5344CB8AC3E}">
        <p14:creationId xmlns:p14="http://schemas.microsoft.com/office/powerpoint/2010/main" val="69318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1"/>
            <a:ext cx="10515600" cy="909638"/>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mn-lt"/>
              </a:rPr>
              <a:t>Daniel 8</a:t>
            </a:r>
          </a:p>
        </p:txBody>
      </p:sp>
      <p:sp>
        <p:nvSpPr>
          <p:cNvPr id="3" name="Content Placeholder 2"/>
          <p:cNvSpPr>
            <a:spLocks noGrp="1"/>
          </p:cNvSpPr>
          <p:nvPr>
            <p:ph idx="1"/>
          </p:nvPr>
        </p:nvSpPr>
        <p:spPr>
          <a:xfrm>
            <a:off x="0" y="765175"/>
            <a:ext cx="12192000" cy="5853347"/>
          </a:xfrm>
        </p:spPr>
        <p:txBody>
          <a:bodyPr>
            <a:noAutofit/>
          </a:bodyPr>
          <a:lstStyle/>
          <a:p>
            <a:r>
              <a:rPr lang="en-US" sz="4400" i="1" dirty="0">
                <a:solidFill>
                  <a:schemeClr val="accent4">
                    <a:lumMod val="20000"/>
                    <a:lumOff val="80000"/>
                  </a:schemeClr>
                </a:solidFill>
              </a:rPr>
              <a:t>(8:8,21) But when he became strong, the large horn was broken.</a:t>
            </a:r>
          </a:p>
          <a:p>
            <a:pPr lvl="1"/>
            <a:r>
              <a:rPr lang="en-US" sz="4400" dirty="0">
                <a:solidFill>
                  <a:srgbClr val="BDD7EE"/>
                </a:solidFill>
              </a:rPr>
              <a:t>In </a:t>
            </a:r>
            <a:r>
              <a:rPr lang="en-US" sz="4400" dirty="0" smtClean="0">
                <a:solidFill>
                  <a:srgbClr val="BDD7EE"/>
                </a:solidFill>
              </a:rPr>
              <a:t>323 </a:t>
            </a:r>
            <a:r>
              <a:rPr lang="en-US" sz="4400" dirty="0">
                <a:solidFill>
                  <a:srgbClr val="BDD7EE"/>
                </a:solidFill>
              </a:rPr>
              <a:t>BC, Alexander died at the height of his power at age 33.</a:t>
            </a:r>
          </a:p>
          <a:p>
            <a:r>
              <a:rPr lang="en-US" sz="4800" i="1" dirty="0">
                <a:solidFill>
                  <a:schemeClr val="accent4">
                    <a:lumMod val="20000"/>
                    <a:lumOff val="80000"/>
                  </a:schemeClr>
                </a:solidFill>
              </a:rPr>
              <a:t>(8:9,22) Four horns took the place of the large broken horn.</a:t>
            </a:r>
          </a:p>
          <a:p>
            <a:pPr marL="685800" lvl="2">
              <a:spcBef>
                <a:spcPts val="1000"/>
              </a:spcBef>
            </a:pPr>
            <a:r>
              <a:rPr lang="en-US" sz="4400" dirty="0">
                <a:solidFill>
                  <a:srgbClr val="BDD7EE"/>
                </a:solidFill>
              </a:rPr>
              <a:t>The 4 horns </a:t>
            </a:r>
            <a:r>
              <a:rPr lang="en-US" sz="4400" dirty="0" smtClean="0">
                <a:solidFill>
                  <a:srgbClr val="BDD7EE"/>
                </a:solidFill>
              </a:rPr>
              <a:t>represent </a:t>
            </a:r>
            <a:r>
              <a:rPr lang="en-US" sz="4400" dirty="0">
                <a:solidFill>
                  <a:srgbClr val="BDD7EE"/>
                </a:solidFill>
              </a:rPr>
              <a:t>the 4 four kingdoms that developed from Alexander’s Greek empire, each ruled by generals of Alexander</a:t>
            </a:r>
            <a:r>
              <a:rPr lang="en-US" sz="4400" dirty="0" smtClean="0">
                <a:solidFill>
                  <a:srgbClr val="BDD7EE"/>
                </a:solidFill>
              </a:rPr>
              <a:t>: </a:t>
            </a:r>
            <a:endParaRPr lang="en-US" sz="4400" dirty="0">
              <a:solidFill>
                <a:schemeClr val="accent4">
                  <a:lumMod val="20000"/>
                  <a:lumOff val="80000"/>
                </a:schemeClr>
              </a:solidFill>
            </a:endParaRPr>
          </a:p>
        </p:txBody>
      </p:sp>
    </p:spTree>
    <p:extLst>
      <p:ext uri="{BB962C8B-B14F-4D97-AF65-F5344CB8AC3E}">
        <p14:creationId xmlns:p14="http://schemas.microsoft.com/office/powerpoint/2010/main" val="2216726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6669" y="995141"/>
            <a:ext cx="8156869" cy="5451785"/>
          </a:xfrm>
          <a:prstGeom prst="rect">
            <a:avLst/>
          </a:prstGeom>
        </p:spPr>
      </p:pic>
      <p:sp>
        <p:nvSpPr>
          <p:cNvPr id="5" name="Rectangle 4"/>
          <p:cNvSpPr/>
          <p:nvPr/>
        </p:nvSpPr>
        <p:spPr>
          <a:xfrm>
            <a:off x="4816619" y="144463"/>
            <a:ext cx="2720366" cy="769441"/>
          </a:xfrm>
          <a:prstGeom prst="rect">
            <a:avLst/>
          </a:prstGeom>
        </p:spPr>
        <p:txBody>
          <a:bodyPr wrap="none">
            <a:spAutoFit/>
          </a:bodyPr>
          <a:lstStyle/>
          <a:p>
            <a:r>
              <a:rPr lang="en-US" sz="4400" b="1" dirty="0">
                <a:solidFill>
                  <a:schemeClr val="bg1"/>
                </a:solidFill>
                <a:effectLst>
                  <a:outerShdw blurRad="38100" dist="38100" dir="2700000" algn="tl">
                    <a:srgbClr val="000000">
                      <a:alpha val="43137"/>
                    </a:srgbClr>
                  </a:outerShdw>
                </a:effectLst>
              </a:rPr>
              <a:t>Daniel</a:t>
            </a:r>
            <a:r>
              <a:rPr lang="en-US" sz="4000" b="1" dirty="0">
                <a:solidFill>
                  <a:schemeClr val="bg1"/>
                </a:solidFill>
                <a:effectLst>
                  <a:outerShdw blurRad="38100" dist="38100" dir="2700000" algn="tl">
                    <a:srgbClr val="000000">
                      <a:alpha val="43137"/>
                    </a:srgbClr>
                  </a:outerShdw>
                </a:effectLst>
              </a:rPr>
              <a:t> 8:22</a:t>
            </a:r>
          </a:p>
        </p:txBody>
      </p:sp>
    </p:spTree>
    <p:extLst>
      <p:ext uri="{BB962C8B-B14F-4D97-AF65-F5344CB8AC3E}">
        <p14:creationId xmlns:p14="http://schemas.microsoft.com/office/powerpoint/2010/main" val="1211119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1"/>
            <a:ext cx="10515600" cy="1045986"/>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mn-lt"/>
              </a:rPr>
              <a:t>Daniel 8</a:t>
            </a:r>
          </a:p>
        </p:txBody>
      </p:sp>
      <p:sp>
        <p:nvSpPr>
          <p:cNvPr id="3" name="Content Placeholder 2"/>
          <p:cNvSpPr>
            <a:spLocks noGrp="1"/>
          </p:cNvSpPr>
          <p:nvPr>
            <p:ph idx="1"/>
          </p:nvPr>
        </p:nvSpPr>
        <p:spPr>
          <a:xfrm>
            <a:off x="266268" y="1004654"/>
            <a:ext cx="11925732" cy="4618806"/>
          </a:xfrm>
        </p:spPr>
        <p:txBody>
          <a:bodyPr>
            <a:noAutofit/>
          </a:bodyPr>
          <a:lstStyle/>
          <a:p>
            <a:r>
              <a:rPr lang="en-US" sz="4400" i="1" dirty="0">
                <a:solidFill>
                  <a:schemeClr val="accent4">
                    <a:lumMod val="20000"/>
                    <a:lumOff val="80000"/>
                  </a:schemeClr>
                </a:solidFill>
              </a:rPr>
              <a:t>(8:</a:t>
            </a:r>
            <a:r>
              <a:rPr lang="en-US" sz="4400" i="1" dirty="0" smtClean="0">
                <a:solidFill>
                  <a:schemeClr val="accent4">
                    <a:lumMod val="20000"/>
                    <a:lumOff val="80000"/>
                  </a:schemeClr>
                </a:solidFill>
              </a:rPr>
              <a:t>9) </a:t>
            </a:r>
            <a:r>
              <a:rPr lang="en-US" sz="4400" i="1" dirty="0">
                <a:solidFill>
                  <a:schemeClr val="accent4">
                    <a:lumMod val="20000"/>
                    <a:lumOff val="80000"/>
                  </a:schemeClr>
                </a:solidFill>
              </a:rPr>
              <a:t>One little horn </a:t>
            </a:r>
            <a:r>
              <a:rPr lang="en-US" sz="4400" i="1" dirty="0" smtClean="0">
                <a:solidFill>
                  <a:schemeClr val="accent4">
                    <a:lumMod val="20000"/>
                    <a:lumOff val="80000"/>
                  </a:schemeClr>
                </a:solidFill>
              </a:rPr>
              <a:t>came </a:t>
            </a:r>
            <a:r>
              <a:rPr lang="en-US" sz="4400" i="1" dirty="0">
                <a:solidFill>
                  <a:schemeClr val="accent4">
                    <a:lumMod val="20000"/>
                    <a:lumOff val="80000"/>
                  </a:schemeClr>
                </a:solidFill>
              </a:rPr>
              <a:t>out of the Goat’s 4 horns</a:t>
            </a:r>
          </a:p>
          <a:p>
            <a:pPr lvl="1"/>
            <a:r>
              <a:rPr lang="en-US" sz="4400" dirty="0" smtClean="0">
                <a:solidFill>
                  <a:srgbClr val="BDD7EE"/>
                </a:solidFill>
              </a:rPr>
              <a:t>Antiochus </a:t>
            </a:r>
            <a:r>
              <a:rPr lang="en-US" sz="4400" dirty="0">
                <a:solidFill>
                  <a:srgbClr val="BDD7EE"/>
                </a:solidFill>
              </a:rPr>
              <a:t>IV </a:t>
            </a:r>
            <a:r>
              <a:rPr lang="en-US" sz="4400" dirty="0" err="1" smtClean="0">
                <a:solidFill>
                  <a:srgbClr val="BDD7EE"/>
                </a:solidFill>
              </a:rPr>
              <a:t>Epiphanes</a:t>
            </a:r>
            <a:r>
              <a:rPr lang="en-US" sz="4400" dirty="0" smtClean="0">
                <a:solidFill>
                  <a:srgbClr val="BDD7EE"/>
                </a:solidFill>
              </a:rPr>
              <a:t> </a:t>
            </a:r>
            <a:r>
              <a:rPr lang="en-US" sz="4400" dirty="0">
                <a:solidFill>
                  <a:srgbClr val="BDD7EE"/>
                </a:solidFill>
              </a:rPr>
              <a:t>who gained control of the Seleucid region in 176 BC.  He persecuted Palestine and Jerusalem. </a:t>
            </a:r>
          </a:p>
          <a:p>
            <a:r>
              <a:rPr lang="en-US" sz="4400" i="1" dirty="0">
                <a:solidFill>
                  <a:schemeClr val="accent4">
                    <a:lumMod val="20000"/>
                    <a:lumOff val="80000"/>
                  </a:schemeClr>
                </a:solidFill>
              </a:rPr>
              <a:t>(8:9) From the 4 horns came one that grew great toward the south, east, &amp; the glorious land. </a:t>
            </a:r>
          </a:p>
          <a:p>
            <a:pPr marL="685800" lvl="2">
              <a:spcBef>
                <a:spcPts val="1000"/>
              </a:spcBef>
            </a:pPr>
            <a:r>
              <a:rPr lang="en-US" sz="4400" dirty="0">
                <a:solidFill>
                  <a:srgbClr val="BDD7EE"/>
                </a:solidFill>
              </a:rPr>
              <a:t>Antiochus IV </a:t>
            </a:r>
            <a:r>
              <a:rPr lang="en-US" sz="4400" dirty="0" smtClean="0">
                <a:solidFill>
                  <a:srgbClr val="BDD7EE"/>
                </a:solidFill>
              </a:rPr>
              <a:t>went against Egypt, Persia and Judah.</a:t>
            </a:r>
            <a:endParaRPr lang="en-US" sz="4400" dirty="0">
              <a:solidFill>
                <a:schemeClr val="accent4">
                  <a:lumMod val="20000"/>
                  <a:lumOff val="80000"/>
                </a:schemeClr>
              </a:solidFill>
            </a:endParaRPr>
          </a:p>
          <a:p>
            <a:endParaRPr lang="en-US" sz="4400" dirty="0">
              <a:solidFill>
                <a:schemeClr val="accent4">
                  <a:lumMod val="20000"/>
                  <a:lumOff val="80000"/>
                </a:schemeClr>
              </a:solidFill>
            </a:endParaRPr>
          </a:p>
        </p:txBody>
      </p:sp>
    </p:spTree>
    <p:extLst>
      <p:ext uri="{BB962C8B-B14F-4D97-AF65-F5344CB8AC3E}">
        <p14:creationId xmlns:p14="http://schemas.microsoft.com/office/powerpoint/2010/main" val="1010752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0"/>
            <a:ext cx="1051560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mn-lt"/>
              </a:rPr>
              <a:t>Daniel 8</a:t>
            </a:r>
          </a:p>
        </p:txBody>
      </p:sp>
      <p:sp>
        <p:nvSpPr>
          <p:cNvPr id="3" name="Content Placeholder 2"/>
          <p:cNvSpPr>
            <a:spLocks noGrp="1"/>
          </p:cNvSpPr>
          <p:nvPr>
            <p:ph idx="1"/>
          </p:nvPr>
        </p:nvSpPr>
        <p:spPr>
          <a:xfrm>
            <a:off x="0" y="1004653"/>
            <a:ext cx="12192000" cy="5853347"/>
          </a:xfrm>
        </p:spPr>
        <p:txBody>
          <a:bodyPr>
            <a:noAutofit/>
          </a:bodyPr>
          <a:lstStyle/>
          <a:p>
            <a:pPr marL="912813" lvl="1" indent="-461963"/>
            <a:r>
              <a:rPr lang="en-US" sz="4400" i="1" dirty="0">
                <a:solidFill>
                  <a:srgbClr val="FFF2CC"/>
                </a:solidFill>
              </a:rPr>
              <a:t>Vs. 9-10 Antiochus IV exalted himself </a:t>
            </a:r>
            <a:r>
              <a:rPr lang="en-US" sz="4400" i="1" dirty="0">
                <a:solidFill>
                  <a:schemeClr val="accent4">
                    <a:lumMod val="20000"/>
                    <a:lumOff val="80000"/>
                  </a:schemeClr>
                </a:solidFill>
              </a:rPr>
              <a:t>“To the host of heaven, cast down some of the host, and of the stars and stamped upon them. Magnified himself to the prince of the </a:t>
            </a:r>
            <a:r>
              <a:rPr lang="en-US" sz="4400" i="1" dirty="0" smtClean="0">
                <a:solidFill>
                  <a:schemeClr val="accent4">
                    <a:lumMod val="20000"/>
                    <a:lumOff val="80000"/>
                  </a:schemeClr>
                </a:solidFill>
              </a:rPr>
              <a:t>host. </a:t>
            </a:r>
            <a:r>
              <a:rPr lang="en-US" sz="4400" i="1" dirty="0">
                <a:solidFill>
                  <a:schemeClr val="accent4">
                    <a:lumMod val="20000"/>
                    <a:lumOff val="80000"/>
                  </a:schemeClr>
                </a:solidFill>
              </a:rPr>
              <a:t>Daily sacrifice was taken away.  Sanctuary cast down</a:t>
            </a:r>
            <a:r>
              <a:rPr lang="en-US" sz="4400" i="1" dirty="0" smtClean="0">
                <a:solidFill>
                  <a:schemeClr val="accent4">
                    <a:lumMod val="20000"/>
                    <a:lumOff val="80000"/>
                  </a:schemeClr>
                </a:solidFill>
              </a:rPr>
              <a:t>.</a:t>
            </a:r>
            <a:endParaRPr lang="en-US" sz="4400" dirty="0">
              <a:solidFill>
                <a:schemeClr val="accent4">
                  <a:lumMod val="20000"/>
                  <a:lumOff val="80000"/>
                </a:schemeClr>
              </a:solidFill>
            </a:endParaRPr>
          </a:p>
        </p:txBody>
      </p:sp>
    </p:spTree>
    <p:extLst>
      <p:ext uri="{BB962C8B-B14F-4D97-AF65-F5344CB8AC3E}">
        <p14:creationId xmlns:p14="http://schemas.microsoft.com/office/powerpoint/2010/main" val="1981912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0"/>
            <a:ext cx="1051560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mn-lt"/>
              </a:rPr>
              <a:t>Daniel 8</a:t>
            </a:r>
          </a:p>
        </p:txBody>
      </p:sp>
      <p:sp>
        <p:nvSpPr>
          <p:cNvPr id="3" name="Content Placeholder 2"/>
          <p:cNvSpPr>
            <a:spLocks noGrp="1"/>
          </p:cNvSpPr>
          <p:nvPr>
            <p:ph idx="1"/>
          </p:nvPr>
        </p:nvSpPr>
        <p:spPr>
          <a:xfrm>
            <a:off x="0" y="1004653"/>
            <a:ext cx="12192000" cy="5853347"/>
          </a:xfrm>
        </p:spPr>
        <p:txBody>
          <a:bodyPr>
            <a:noAutofit/>
          </a:bodyPr>
          <a:lstStyle/>
          <a:p>
            <a:pPr marL="1371600" lvl="2" indent="-457200">
              <a:buFont typeface="Arial"/>
              <a:buChar char="•"/>
            </a:pPr>
            <a:r>
              <a:rPr lang="en-US" sz="4400" dirty="0">
                <a:solidFill>
                  <a:srgbClr val="BDD7EE"/>
                </a:solidFill>
              </a:rPr>
              <a:t>Exalted Greek Gods above the </a:t>
            </a:r>
            <a:r>
              <a:rPr lang="en-US" sz="4400" dirty="0" smtClean="0">
                <a:solidFill>
                  <a:srgbClr val="BDD7EE"/>
                </a:solidFill>
              </a:rPr>
              <a:t>true God</a:t>
            </a:r>
            <a:endParaRPr lang="en-US" sz="4400" dirty="0">
              <a:solidFill>
                <a:srgbClr val="BDD7EE"/>
              </a:solidFill>
            </a:endParaRPr>
          </a:p>
          <a:p>
            <a:pPr marL="1371600" lvl="2" indent="-457200">
              <a:buFont typeface="Arial"/>
              <a:buChar char="•"/>
            </a:pPr>
            <a:r>
              <a:rPr lang="en-US" sz="4400" dirty="0">
                <a:solidFill>
                  <a:srgbClr val="BDD7EE"/>
                </a:solidFill>
              </a:rPr>
              <a:t>Desecrated the </a:t>
            </a:r>
            <a:r>
              <a:rPr lang="en-US" sz="4400" dirty="0" smtClean="0">
                <a:solidFill>
                  <a:srgbClr val="BDD7EE"/>
                </a:solidFill>
              </a:rPr>
              <a:t>temple. In 167 BC, he forbade </a:t>
            </a:r>
            <a:r>
              <a:rPr lang="en-US" sz="4400" dirty="0">
                <a:solidFill>
                  <a:srgbClr val="BDD7EE"/>
                </a:solidFill>
              </a:rPr>
              <a:t>Jews to observe OT laws of diet, circumcision, S</a:t>
            </a:r>
            <a:r>
              <a:rPr lang="en-US" sz="4400" dirty="0" smtClean="0">
                <a:solidFill>
                  <a:srgbClr val="BDD7EE"/>
                </a:solidFill>
              </a:rPr>
              <a:t>abbaths</a:t>
            </a:r>
            <a:endParaRPr lang="en-US" sz="4400" dirty="0">
              <a:solidFill>
                <a:srgbClr val="BDD7EE"/>
              </a:solidFill>
            </a:endParaRPr>
          </a:p>
          <a:p>
            <a:pPr marL="1371600" lvl="2" indent="-457200">
              <a:buFont typeface="Arial"/>
              <a:buChar char="•"/>
            </a:pPr>
            <a:r>
              <a:rPr lang="en-US" sz="4400" dirty="0">
                <a:solidFill>
                  <a:srgbClr val="BDD7EE"/>
                </a:solidFill>
              </a:rPr>
              <a:t>Persecuted Jews. Sought to impose Greek culture on Judah. </a:t>
            </a:r>
            <a:r>
              <a:rPr lang="en-US" sz="4400" dirty="0" smtClean="0">
                <a:solidFill>
                  <a:srgbClr val="BDD7EE"/>
                </a:solidFill>
              </a:rPr>
              <a:t> Had Gymnasiums built.</a:t>
            </a:r>
          </a:p>
          <a:p>
            <a:pPr marL="1371600" lvl="2" indent="-457200">
              <a:buFont typeface="Arial"/>
              <a:buChar char="•"/>
            </a:pPr>
            <a:r>
              <a:rPr lang="en-US" sz="4400" dirty="0" smtClean="0">
                <a:solidFill>
                  <a:srgbClr val="BDD7EE"/>
                </a:solidFill>
              </a:rPr>
              <a:t>Put </a:t>
            </a:r>
            <a:r>
              <a:rPr lang="en-US" sz="4400" dirty="0">
                <a:solidFill>
                  <a:srgbClr val="BDD7EE"/>
                </a:solidFill>
              </a:rPr>
              <a:t>an image to Zeus in the temple </a:t>
            </a:r>
            <a:r>
              <a:rPr lang="en-US" sz="4400" dirty="0" smtClean="0">
                <a:solidFill>
                  <a:srgbClr val="BDD7EE"/>
                </a:solidFill>
              </a:rPr>
              <a:t>&amp; </a:t>
            </a:r>
            <a:r>
              <a:rPr lang="en-US" sz="4400" dirty="0">
                <a:solidFill>
                  <a:srgbClr val="BDD7EE"/>
                </a:solidFill>
              </a:rPr>
              <a:t>offered swine on the altar</a:t>
            </a:r>
            <a:r>
              <a:rPr lang="en-US" sz="4400" dirty="0" smtClean="0">
                <a:solidFill>
                  <a:srgbClr val="BDD7EE"/>
                </a:solidFill>
              </a:rPr>
              <a:t>.</a:t>
            </a:r>
            <a:endParaRPr lang="en-US" sz="4400" dirty="0">
              <a:solidFill>
                <a:srgbClr val="BDD7EE"/>
              </a:solidFill>
            </a:endParaRPr>
          </a:p>
        </p:txBody>
      </p:sp>
    </p:spTree>
    <p:extLst>
      <p:ext uri="{BB962C8B-B14F-4D97-AF65-F5344CB8AC3E}">
        <p14:creationId xmlns:p14="http://schemas.microsoft.com/office/powerpoint/2010/main" val="607599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94" y="0"/>
            <a:ext cx="11066811" cy="620888"/>
          </a:xfrm>
        </p:spPr>
        <p:txBody>
          <a:bodyPr>
            <a:noAutofit/>
          </a:bodyPr>
          <a:lstStyle/>
          <a:p>
            <a:pPr algn="ctr"/>
            <a:r>
              <a:rPr lang="en-US" sz="4800" b="1" dirty="0" smtClean="0">
                <a:solidFill>
                  <a:srgbClr val="FFFFFF"/>
                </a:solidFill>
                <a:effectLst>
                  <a:outerShdw blurRad="38100" dist="38100" dir="2700000" algn="tl">
                    <a:srgbClr val="000000">
                      <a:alpha val="43137"/>
                    </a:srgbClr>
                  </a:outerShdw>
                </a:effectLst>
                <a:latin typeface="+mn-lt"/>
              </a:rPr>
              <a:t>Daniel </a:t>
            </a:r>
            <a:r>
              <a:rPr lang="en-US" sz="4800" b="1" dirty="0">
                <a:solidFill>
                  <a:srgbClr val="FFFFFF"/>
                </a:solidFill>
                <a:effectLst>
                  <a:outerShdw blurRad="38100" dist="38100" dir="2700000" algn="tl">
                    <a:srgbClr val="000000">
                      <a:alpha val="43137"/>
                    </a:srgbClr>
                  </a:outerShdw>
                </a:effectLst>
                <a:latin typeface="+mn-lt"/>
              </a:rPr>
              <a:t>11</a:t>
            </a:r>
          </a:p>
        </p:txBody>
      </p:sp>
      <p:sp>
        <p:nvSpPr>
          <p:cNvPr id="3" name="Content Placeholder 2"/>
          <p:cNvSpPr>
            <a:spLocks noGrp="1"/>
          </p:cNvSpPr>
          <p:nvPr>
            <p:ph idx="1"/>
          </p:nvPr>
        </p:nvSpPr>
        <p:spPr>
          <a:xfrm>
            <a:off x="342727" y="606777"/>
            <a:ext cx="11658572" cy="6152445"/>
          </a:xfrm>
        </p:spPr>
        <p:txBody>
          <a:bodyPr>
            <a:noAutofit/>
          </a:bodyPr>
          <a:lstStyle/>
          <a:p>
            <a:pPr>
              <a:lnSpc>
                <a:spcPct val="100000"/>
              </a:lnSpc>
              <a:spcBef>
                <a:spcPts val="0"/>
              </a:spcBef>
            </a:pPr>
            <a:r>
              <a:rPr lang="en-US" sz="4400" dirty="0">
                <a:solidFill>
                  <a:srgbClr val="FFFFFF"/>
                </a:solidFill>
              </a:rPr>
              <a:t>M</a:t>
            </a:r>
            <a:r>
              <a:rPr lang="en-US" sz="4400" dirty="0" smtClean="0">
                <a:solidFill>
                  <a:srgbClr val="FFFFFF"/>
                </a:solidFill>
              </a:rPr>
              <a:t>ost </a:t>
            </a:r>
            <a:r>
              <a:rPr lang="en-US" sz="4400" dirty="0">
                <a:solidFill>
                  <a:srgbClr val="FFFFFF"/>
                </a:solidFill>
              </a:rPr>
              <a:t>detailed </a:t>
            </a:r>
            <a:r>
              <a:rPr lang="en-US" sz="4400" dirty="0" smtClean="0">
                <a:solidFill>
                  <a:srgbClr val="FFFFFF"/>
                </a:solidFill>
              </a:rPr>
              <a:t>prophecies </a:t>
            </a:r>
            <a:r>
              <a:rPr lang="en-US" sz="4400" dirty="0">
                <a:solidFill>
                  <a:srgbClr val="FFFFFF"/>
                </a:solidFill>
              </a:rPr>
              <a:t>in the </a:t>
            </a:r>
            <a:r>
              <a:rPr lang="en-US" sz="4400" dirty="0" smtClean="0">
                <a:solidFill>
                  <a:srgbClr val="FFFFFF"/>
                </a:solidFill>
              </a:rPr>
              <a:t>Bible. </a:t>
            </a:r>
            <a:r>
              <a:rPr lang="en-US" sz="4400" dirty="0">
                <a:solidFill>
                  <a:srgbClr val="FFFFFF"/>
                </a:solidFill>
              </a:rPr>
              <a:t>A</a:t>
            </a:r>
            <a:r>
              <a:rPr lang="en-US" sz="4400" dirty="0" smtClean="0">
                <a:solidFill>
                  <a:srgbClr val="FFFFFF"/>
                </a:solidFill>
              </a:rPr>
              <a:t>dvanced </a:t>
            </a:r>
            <a:r>
              <a:rPr lang="en-US" sz="4400" dirty="0">
                <a:solidFill>
                  <a:srgbClr val="FFFFFF"/>
                </a:solidFill>
              </a:rPr>
              <a:t>survey of events from the Persian period </a:t>
            </a:r>
            <a:r>
              <a:rPr lang="en-US" sz="4400" dirty="0" smtClean="0">
                <a:solidFill>
                  <a:srgbClr val="FFFFFF"/>
                </a:solidFill>
              </a:rPr>
              <a:t>well into the Grecian period.</a:t>
            </a:r>
            <a:endParaRPr lang="en-US" sz="4400" dirty="0">
              <a:solidFill>
                <a:srgbClr val="FFFFFF"/>
              </a:solidFill>
            </a:endParaRPr>
          </a:p>
          <a:p>
            <a:pPr>
              <a:lnSpc>
                <a:spcPct val="100000"/>
              </a:lnSpc>
              <a:spcBef>
                <a:spcPts val="0"/>
              </a:spcBef>
            </a:pPr>
            <a:r>
              <a:rPr lang="en-US" sz="4400" dirty="0" smtClean="0">
                <a:solidFill>
                  <a:srgbClr val="FFFFFF"/>
                </a:solidFill>
              </a:rPr>
              <a:t>Unlike </a:t>
            </a:r>
            <a:r>
              <a:rPr lang="en-US" sz="4400" dirty="0">
                <a:solidFill>
                  <a:srgbClr val="FFFFFF"/>
                </a:solidFill>
              </a:rPr>
              <a:t>the preceding prophecies in Daniel, </a:t>
            </a:r>
            <a:r>
              <a:rPr lang="en-US" sz="4400" dirty="0" smtClean="0">
                <a:solidFill>
                  <a:srgbClr val="FFFFFF"/>
                </a:solidFill>
              </a:rPr>
              <a:t>this vision does not the same figurative</a:t>
            </a:r>
            <a:r>
              <a:rPr lang="en-US" sz="4400" dirty="0">
                <a:solidFill>
                  <a:srgbClr val="FFFFFF"/>
                </a:solidFill>
              </a:rPr>
              <a:t>, symbolic language, characters, and </a:t>
            </a:r>
            <a:r>
              <a:rPr lang="en-US" sz="4400" dirty="0" smtClean="0">
                <a:solidFill>
                  <a:srgbClr val="FFFFFF"/>
                </a:solidFill>
              </a:rPr>
              <a:t>beings.</a:t>
            </a:r>
          </a:p>
          <a:p>
            <a:pPr>
              <a:lnSpc>
                <a:spcPct val="100000"/>
              </a:lnSpc>
              <a:spcBef>
                <a:spcPts val="0"/>
              </a:spcBef>
            </a:pPr>
            <a:r>
              <a:rPr lang="en-US" sz="4400" dirty="0" smtClean="0">
                <a:solidFill>
                  <a:srgbClr val="FFFFFF"/>
                </a:solidFill>
              </a:rPr>
              <a:t>Details regarding the motives, events, tactics, agreements, activities, and interests of rulers and their kingdoms are given.</a:t>
            </a:r>
            <a:endParaRPr lang="en-US" sz="4400" dirty="0">
              <a:solidFill>
                <a:srgbClr val="FFFFFF"/>
              </a:solidFill>
            </a:endParaRPr>
          </a:p>
        </p:txBody>
      </p:sp>
    </p:spTree>
    <p:extLst>
      <p:ext uri="{BB962C8B-B14F-4D97-AF65-F5344CB8AC3E}">
        <p14:creationId xmlns:p14="http://schemas.microsoft.com/office/powerpoint/2010/main" val="1199652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94" y="0"/>
            <a:ext cx="11066811" cy="620888"/>
          </a:xfrm>
        </p:spPr>
        <p:txBody>
          <a:bodyPr>
            <a:noAutofit/>
          </a:bodyPr>
          <a:lstStyle/>
          <a:p>
            <a:pPr algn="ctr"/>
            <a:r>
              <a:rPr lang="en-US" b="1" dirty="0" smtClean="0">
                <a:solidFill>
                  <a:srgbClr val="FFFFFF"/>
                </a:solidFill>
                <a:effectLst>
                  <a:outerShdw blurRad="38100" dist="38100" dir="2700000" algn="tl">
                    <a:srgbClr val="000000">
                      <a:alpha val="43137"/>
                    </a:srgbClr>
                  </a:outerShdw>
                </a:effectLst>
                <a:latin typeface="+mn-lt"/>
              </a:rPr>
              <a:t>Daniel </a:t>
            </a:r>
            <a:r>
              <a:rPr lang="en-US" b="1" dirty="0">
                <a:solidFill>
                  <a:srgbClr val="FFFFFF"/>
                </a:solidFill>
                <a:effectLst>
                  <a:outerShdw blurRad="38100" dist="38100" dir="2700000" algn="tl">
                    <a:srgbClr val="000000">
                      <a:alpha val="43137"/>
                    </a:srgbClr>
                  </a:outerShdw>
                </a:effectLst>
                <a:latin typeface="+mn-lt"/>
              </a:rPr>
              <a:t>11</a:t>
            </a:r>
          </a:p>
        </p:txBody>
      </p:sp>
      <p:sp>
        <p:nvSpPr>
          <p:cNvPr id="3" name="Content Placeholder 2"/>
          <p:cNvSpPr>
            <a:spLocks noGrp="1"/>
          </p:cNvSpPr>
          <p:nvPr>
            <p:ph idx="1"/>
          </p:nvPr>
        </p:nvSpPr>
        <p:spPr>
          <a:xfrm>
            <a:off x="342727" y="606777"/>
            <a:ext cx="11658572" cy="6152445"/>
          </a:xfrm>
        </p:spPr>
        <p:txBody>
          <a:bodyPr>
            <a:noAutofit/>
          </a:bodyPr>
          <a:lstStyle/>
          <a:p>
            <a:pPr>
              <a:lnSpc>
                <a:spcPct val="100000"/>
              </a:lnSpc>
              <a:spcBef>
                <a:spcPts val="0"/>
              </a:spcBef>
            </a:pPr>
            <a:r>
              <a:rPr lang="en-US" sz="4400" dirty="0" smtClean="0">
                <a:solidFill>
                  <a:srgbClr val="FFFFFF"/>
                </a:solidFill>
              </a:rPr>
              <a:t>After </a:t>
            </a:r>
            <a:r>
              <a:rPr lang="en-US" sz="4400" dirty="0">
                <a:solidFill>
                  <a:srgbClr val="FFFFFF"/>
                </a:solidFill>
              </a:rPr>
              <a:t>Alexander died, and the four kingdoms developed, the Ptolemaic (of Egypt) and Seleucids (of Syria) fought for dominance.</a:t>
            </a:r>
          </a:p>
          <a:p>
            <a:pPr>
              <a:lnSpc>
                <a:spcPct val="100000"/>
              </a:lnSpc>
              <a:spcBef>
                <a:spcPts val="0"/>
              </a:spcBef>
            </a:pPr>
            <a:r>
              <a:rPr lang="en-US" sz="4400" dirty="0">
                <a:solidFill>
                  <a:srgbClr val="FFFFFF"/>
                </a:solidFill>
              </a:rPr>
              <a:t>King of the South used to represent Ptolemy’s.</a:t>
            </a:r>
          </a:p>
          <a:p>
            <a:pPr>
              <a:lnSpc>
                <a:spcPct val="100000"/>
              </a:lnSpc>
              <a:spcBef>
                <a:spcPts val="0"/>
              </a:spcBef>
            </a:pPr>
            <a:r>
              <a:rPr lang="en-US" sz="4400" dirty="0">
                <a:solidFill>
                  <a:srgbClr val="FFFFFF"/>
                </a:solidFill>
              </a:rPr>
              <a:t>King of the North used to represent </a:t>
            </a:r>
            <a:r>
              <a:rPr lang="en-US" sz="4400" dirty="0" err="1" smtClean="0">
                <a:solidFill>
                  <a:srgbClr val="FFFFFF"/>
                </a:solidFill>
              </a:rPr>
              <a:t>Seluecids</a:t>
            </a:r>
            <a:r>
              <a:rPr lang="en-US" sz="4400" dirty="0">
                <a:solidFill>
                  <a:srgbClr val="FFFFFF"/>
                </a:solidFill>
              </a:rPr>
              <a:t>.</a:t>
            </a:r>
          </a:p>
          <a:p>
            <a:pPr>
              <a:lnSpc>
                <a:spcPct val="100000"/>
              </a:lnSpc>
              <a:spcBef>
                <a:spcPts val="0"/>
              </a:spcBef>
            </a:pPr>
            <a:r>
              <a:rPr lang="en-US" sz="4400" dirty="0" smtClean="0">
                <a:solidFill>
                  <a:srgbClr val="FFFFFF"/>
                </a:solidFill>
              </a:rPr>
              <a:t>Despite </a:t>
            </a:r>
            <a:r>
              <a:rPr lang="en-US" sz="4400" dirty="0">
                <a:solidFill>
                  <a:srgbClr val="FFFFFF"/>
                </a:solidFill>
              </a:rPr>
              <a:t>the terrible things that happened to God’s people, they could still recognize that God’s was in control</a:t>
            </a:r>
            <a:r>
              <a:rPr lang="en-US" sz="4400" dirty="0" smtClean="0">
                <a:solidFill>
                  <a:srgbClr val="FFFFFF"/>
                </a:solidFill>
              </a:rPr>
              <a:t>.</a:t>
            </a:r>
          </a:p>
          <a:p>
            <a:pPr>
              <a:lnSpc>
                <a:spcPct val="100000"/>
              </a:lnSpc>
              <a:spcBef>
                <a:spcPts val="0"/>
              </a:spcBef>
            </a:pPr>
            <a:r>
              <a:rPr lang="en-US" sz="4400" dirty="0" smtClean="0">
                <a:solidFill>
                  <a:srgbClr val="FFFFFF"/>
                </a:solidFill>
              </a:rPr>
              <a:t>We will sample only a few of the prophecies.</a:t>
            </a:r>
            <a:endParaRPr lang="en-US" sz="4400" dirty="0">
              <a:solidFill>
                <a:srgbClr val="FFFFFF"/>
              </a:solidFill>
            </a:endParaRPr>
          </a:p>
          <a:p>
            <a:pPr>
              <a:lnSpc>
                <a:spcPct val="100000"/>
              </a:lnSpc>
              <a:spcBef>
                <a:spcPts val="0"/>
              </a:spcBef>
            </a:pPr>
            <a:endParaRPr lang="en-US" sz="3200" dirty="0">
              <a:solidFill>
                <a:srgbClr val="FFFFFF"/>
              </a:solidFill>
            </a:endParaRPr>
          </a:p>
        </p:txBody>
      </p:sp>
    </p:spTree>
    <p:extLst>
      <p:ext uri="{BB962C8B-B14F-4D97-AF65-F5344CB8AC3E}">
        <p14:creationId xmlns:p14="http://schemas.microsoft.com/office/powerpoint/2010/main" val="524329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7" y="144463"/>
            <a:ext cx="11057921" cy="620888"/>
          </a:xfrm>
        </p:spPr>
        <p:txBody>
          <a:bodyPr>
            <a:noAutofit/>
          </a:bodyPr>
          <a:lstStyle/>
          <a:p>
            <a:r>
              <a:rPr lang="en-US" b="1" dirty="0">
                <a:solidFill>
                  <a:srgbClr val="FFFFFF"/>
                </a:solidFill>
                <a:effectLst>
                  <a:outerShdw blurRad="38100" dist="38100" dir="2700000" algn="tl">
                    <a:srgbClr val="000000">
                      <a:alpha val="43137"/>
                    </a:srgbClr>
                  </a:outerShdw>
                </a:effectLst>
                <a:latin typeface="+mn-lt"/>
              </a:rPr>
              <a:t>The </a:t>
            </a:r>
            <a:r>
              <a:rPr lang="en-US" sz="4800" b="1" dirty="0">
                <a:solidFill>
                  <a:srgbClr val="FFFFFF"/>
                </a:solidFill>
                <a:effectLst>
                  <a:outerShdw blurRad="38100" dist="38100" dir="2700000" algn="tl">
                    <a:srgbClr val="000000">
                      <a:alpha val="43137"/>
                    </a:srgbClr>
                  </a:outerShdw>
                </a:effectLst>
                <a:latin typeface="+mn-lt"/>
              </a:rPr>
              <a:t>time</a:t>
            </a:r>
            <a:r>
              <a:rPr lang="en-US" b="1" dirty="0">
                <a:solidFill>
                  <a:srgbClr val="FFFFFF"/>
                </a:solidFill>
                <a:effectLst>
                  <a:outerShdw blurRad="38100" dist="38100" dir="2700000" algn="tl">
                    <a:srgbClr val="000000">
                      <a:alpha val="43137"/>
                    </a:srgbClr>
                  </a:outerShdw>
                </a:effectLst>
                <a:latin typeface="+mn-lt"/>
              </a:rPr>
              <a:t> and </a:t>
            </a:r>
            <a:r>
              <a:rPr lang="en-US" sz="4800" b="1" dirty="0">
                <a:solidFill>
                  <a:srgbClr val="FFFFFF"/>
                </a:solidFill>
                <a:effectLst>
                  <a:outerShdw blurRad="38100" dist="38100" dir="2700000" algn="tl">
                    <a:srgbClr val="000000">
                      <a:alpha val="43137"/>
                    </a:srgbClr>
                  </a:outerShdw>
                </a:effectLst>
                <a:latin typeface="+mn-lt"/>
              </a:rPr>
              <a:t>setting</a:t>
            </a:r>
            <a:r>
              <a:rPr lang="en-US" b="1" dirty="0">
                <a:solidFill>
                  <a:srgbClr val="FFFFFF"/>
                </a:solidFill>
                <a:effectLst>
                  <a:outerShdw blurRad="38100" dist="38100" dir="2700000" algn="tl">
                    <a:srgbClr val="000000">
                      <a:alpha val="43137"/>
                    </a:srgbClr>
                  </a:outerShdw>
                </a:effectLst>
                <a:latin typeface="+mn-lt"/>
              </a:rPr>
              <a:t> of the book of Daniel</a:t>
            </a:r>
          </a:p>
        </p:txBody>
      </p:sp>
      <p:sp>
        <p:nvSpPr>
          <p:cNvPr id="3" name="Content Placeholder 2"/>
          <p:cNvSpPr>
            <a:spLocks noGrp="1"/>
          </p:cNvSpPr>
          <p:nvPr>
            <p:ph idx="1"/>
          </p:nvPr>
        </p:nvSpPr>
        <p:spPr>
          <a:xfrm>
            <a:off x="322337" y="998748"/>
            <a:ext cx="11531451" cy="3911919"/>
          </a:xfrm>
        </p:spPr>
        <p:txBody>
          <a:bodyPr>
            <a:noAutofit/>
          </a:bodyPr>
          <a:lstStyle/>
          <a:p>
            <a:pPr>
              <a:lnSpc>
                <a:spcPts val="3540"/>
              </a:lnSpc>
              <a:spcBef>
                <a:spcPts val="600"/>
              </a:spcBef>
              <a:spcAft>
                <a:spcPts val="600"/>
              </a:spcAft>
            </a:pPr>
            <a:r>
              <a:rPr lang="en-US" sz="4000" dirty="0">
                <a:solidFill>
                  <a:srgbClr val="FFFFFF"/>
                </a:solidFill>
              </a:rPr>
              <a:t>Third year of Jehoiakim, King of Judah, Nebuchadnezzar of Babylon besieged Jerusalem.  God allowed Judah to fall to Babylon in 605 BC.</a:t>
            </a:r>
          </a:p>
          <a:p>
            <a:pPr>
              <a:lnSpc>
                <a:spcPts val="3540"/>
              </a:lnSpc>
              <a:spcBef>
                <a:spcPts val="600"/>
              </a:spcBef>
              <a:spcAft>
                <a:spcPts val="600"/>
              </a:spcAft>
            </a:pPr>
            <a:endParaRPr lang="en-US" sz="4000" dirty="0">
              <a:solidFill>
                <a:srgbClr val="FFFFFF"/>
              </a:solidFill>
            </a:endParaRPr>
          </a:p>
          <a:p>
            <a:pPr>
              <a:lnSpc>
                <a:spcPts val="3540"/>
              </a:lnSpc>
              <a:spcBef>
                <a:spcPts val="600"/>
              </a:spcBef>
              <a:spcAft>
                <a:spcPts val="600"/>
              </a:spcAft>
            </a:pPr>
            <a:r>
              <a:rPr lang="en-US" sz="4000" dirty="0">
                <a:solidFill>
                  <a:srgbClr val="FFFFFF"/>
                </a:solidFill>
              </a:rPr>
              <a:t>Nebuchadnezzar commanded that young talented people be brought Babylon and trained to serve him.  Daniel, Hananiah, </a:t>
            </a:r>
            <a:r>
              <a:rPr lang="en-US" sz="4000" dirty="0" err="1">
                <a:solidFill>
                  <a:srgbClr val="FFFFFF"/>
                </a:solidFill>
              </a:rPr>
              <a:t>Mishael</a:t>
            </a:r>
            <a:r>
              <a:rPr lang="en-US" sz="4000" dirty="0">
                <a:solidFill>
                  <a:srgbClr val="FFFFFF"/>
                </a:solidFill>
              </a:rPr>
              <a:t>, and </a:t>
            </a:r>
            <a:r>
              <a:rPr lang="en-US" sz="4000" dirty="0" err="1">
                <a:solidFill>
                  <a:srgbClr val="FFFFFF"/>
                </a:solidFill>
              </a:rPr>
              <a:t>Azariah</a:t>
            </a:r>
            <a:r>
              <a:rPr lang="en-US" sz="4000" dirty="0">
                <a:solidFill>
                  <a:srgbClr val="FFFFFF"/>
                </a:solidFill>
              </a:rPr>
              <a:t> were among these.  Daniel remained in Babylon for at least the next 6 to 7 decades.</a:t>
            </a:r>
          </a:p>
        </p:txBody>
      </p:sp>
    </p:spTree>
    <p:extLst>
      <p:ext uri="{BB962C8B-B14F-4D97-AF65-F5344CB8AC3E}">
        <p14:creationId xmlns:p14="http://schemas.microsoft.com/office/powerpoint/2010/main" val="3755416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124" y="317325"/>
            <a:ext cx="7681111" cy="747889"/>
          </a:xfrm>
        </p:spPr>
        <p:txBody>
          <a:bodyPr>
            <a:noAutofit/>
          </a:bodyPr>
          <a:lstStyle/>
          <a:p>
            <a:r>
              <a:rPr lang="en-US" b="1" dirty="0">
                <a:solidFill>
                  <a:srgbClr val="FFFFFF"/>
                </a:solidFill>
                <a:effectLst>
                  <a:outerShdw blurRad="38100" dist="38100" dir="2700000" algn="tl">
                    <a:srgbClr val="000000">
                      <a:alpha val="43137"/>
                    </a:srgbClr>
                  </a:outerShdw>
                </a:effectLst>
                <a:latin typeface="+mn-lt"/>
              </a:rPr>
              <a:t>Seleucid and Ptolemaic Empires</a:t>
            </a:r>
          </a:p>
        </p:txBody>
      </p:sp>
      <p:pic>
        <p:nvPicPr>
          <p:cNvPr id="5" name="Picture 4"/>
          <p:cNvPicPr>
            <a:picLocks noChangeAspect="1"/>
          </p:cNvPicPr>
          <p:nvPr/>
        </p:nvPicPr>
        <p:blipFill>
          <a:blip r:embed="rId3"/>
          <a:stretch>
            <a:fillRect/>
          </a:stretch>
        </p:blipFill>
        <p:spPr>
          <a:xfrm>
            <a:off x="2301384" y="1267121"/>
            <a:ext cx="7614631" cy="5238197"/>
          </a:xfrm>
          <a:prstGeom prst="rect">
            <a:avLst/>
          </a:prstGeom>
        </p:spPr>
      </p:pic>
    </p:spTree>
    <p:extLst>
      <p:ext uri="{BB962C8B-B14F-4D97-AF65-F5344CB8AC3E}">
        <p14:creationId xmlns:p14="http://schemas.microsoft.com/office/powerpoint/2010/main" val="24820409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8944" y="0"/>
            <a:ext cx="11066811" cy="898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FFFF"/>
                </a:solidFill>
                <a:effectLst>
                  <a:outerShdw blurRad="38100" dist="38100" dir="2700000" algn="tl">
                    <a:srgbClr val="000000">
                      <a:alpha val="43137"/>
                    </a:srgbClr>
                  </a:outerShdw>
                </a:effectLst>
                <a:latin typeface="+mn-lt"/>
              </a:rPr>
              <a:t>Daniel</a:t>
            </a:r>
            <a:r>
              <a:rPr lang="en-US" b="1" dirty="0">
                <a:solidFill>
                  <a:srgbClr val="FFFFFF"/>
                </a:solidFill>
                <a:effectLst>
                  <a:outerShdw blurRad="38100" dist="38100" dir="2700000" algn="tl">
                    <a:srgbClr val="000000">
                      <a:alpha val="43137"/>
                    </a:srgbClr>
                  </a:outerShdw>
                </a:effectLst>
                <a:latin typeface="+mn-lt"/>
              </a:rPr>
              <a:t> 11:2</a:t>
            </a:r>
          </a:p>
        </p:txBody>
      </p:sp>
      <p:sp>
        <p:nvSpPr>
          <p:cNvPr id="5" name="Content Placeholder 2"/>
          <p:cNvSpPr txBox="1">
            <a:spLocks/>
          </p:cNvSpPr>
          <p:nvPr/>
        </p:nvSpPr>
        <p:spPr>
          <a:xfrm>
            <a:off x="221764" y="780147"/>
            <a:ext cx="11970236" cy="5048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i="1" dirty="0">
                <a:solidFill>
                  <a:srgbClr val="FFFFFF"/>
                </a:solidFill>
              </a:rPr>
              <a:t>“</a:t>
            </a:r>
            <a:r>
              <a:rPr lang="en-US" sz="4400" i="1" dirty="0">
                <a:solidFill>
                  <a:schemeClr val="accent4">
                    <a:lumMod val="20000"/>
                    <a:lumOff val="80000"/>
                  </a:schemeClr>
                </a:solidFill>
              </a:rPr>
              <a:t>Three more kings will arise in Persia</a:t>
            </a:r>
            <a:r>
              <a:rPr lang="en-US" sz="4400" b="1" i="1" dirty="0">
                <a:solidFill>
                  <a:srgbClr val="FFFFFF"/>
                </a:solidFill>
              </a:rPr>
              <a:t>” </a:t>
            </a:r>
          </a:p>
          <a:p>
            <a:pPr lvl="1"/>
            <a:r>
              <a:rPr lang="en-US" sz="4400" dirty="0" smtClean="0">
                <a:solidFill>
                  <a:srgbClr val="BDD7EE"/>
                </a:solidFill>
              </a:rPr>
              <a:t>Cambyses </a:t>
            </a:r>
            <a:r>
              <a:rPr lang="en-US" sz="4400" dirty="0">
                <a:solidFill>
                  <a:srgbClr val="BDD7EE"/>
                </a:solidFill>
              </a:rPr>
              <a:t>II (529-523 B.C.)</a:t>
            </a:r>
          </a:p>
          <a:p>
            <a:pPr lvl="1"/>
            <a:r>
              <a:rPr lang="en-US" sz="4400" dirty="0" err="1">
                <a:solidFill>
                  <a:srgbClr val="BDD7EE"/>
                </a:solidFill>
              </a:rPr>
              <a:t>Gaumata</a:t>
            </a:r>
            <a:r>
              <a:rPr lang="en-US" sz="4400" dirty="0">
                <a:solidFill>
                  <a:srgbClr val="BDD7EE"/>
                </a:solidFill>
              </a:rPr>
              <a:t> (also referred to as Pseudo-</a:t>
            </a:r>
            <a:r>
              <a:rPr lang="en-US" sz="4400" dirty="0" err="1">
                <a:solidFill>
                  <a:srgbClr val="BDD7EE"/>
                </a:solidFill>
              </a:rPr>
              <a:t>Smerdis</a:t>
            </a:r>
            <a:r>
              <a:rPr lang="en-US" sz="4400" dirty="0">
                <a:solidFill>
                  <a:srgbClr val="BDD7EE"/>
                </a:solidFill>
              </a:rPr>
              <a:t> 523-522 B.C.)</a:t>
            </a:r>
          </a:p>
          <a:p>
            <a:pPr lvl="1"/>
            <a:r>
              <a:rPr lang="en-US" sz="4400" dirty="0">
                <a:solidFill>
                  <a:srgbClr val="BDD7EE"/>
                </a:solidFill>
              </a:rPr>
              <a:t>Darius III (522-485 B.C.).</a:t>
            </a:r>
          </a:p>
          <a:p>
            <a:pPr marL="3175" indent="166688"/>
            <a:r>
              <a:rPr lang="en-US" sz="4400" i="1" dirty="0">
                <a:solidFill>
                  <a:schemeClr val="accent4">
                    <a:lumMod val="20000"/>
                    <a:lumOff val="80000"/>
                  </a:schemeClr>
                </a:solidFill>
              </a:rPr>
              <a:t> “and a fourth shall be far richer than all of them”:</a:t>
            </a:r>
          </a:p>
          <a:p>
            <a:pPr marL="460375" lvl="2" indent="166688"/>
            <a:r>
              <a:rPr lang="en-US" sz="4400" dirty="0">
                <a:solidFill>
                  <a:srgbClr val="BDD7EE"/>
                </a:solidFill>
              </a:rPr>
              <a:t>Fulfilled by Xerxes I, whose incredible wealth was renowned (substantiated by ancient several writers including Herodotus</a:t>
            </a:r>
            <a:r>
              <a:rPr lang="en-US" sz="4400" dirty="0" smtClean="0">
                <a:solidFill>
                  <a:srgbClr val="BDD7EE"/>
                </a:solidFill>
              </a:rPr>
              <a:t>)</a:t>
            </a:r>
            <a:endParaRPr lang="en-US" sz="4400" dirty="0">
              <a:solidFill>
                <a:srgbClr val="BDD7EE"/>
              </a:solidFill>
            </a:endParaRPr>
          </a:p>
        </p:txBody>
      </p:sp>
    </p:spTree>
    <p:extLst>
      <p:ext uri="{BB962C8B-B14F-4D97-AF65-F5344CB8AC3E}">
        <p14:creationId xmlns:p14="http://schemas.microsoft.com/office/powerpoint/2010/main" val="1538844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4" y="1"/>
            <a:ext cx="10391834" cy="846804"/>
          </a:xfrm>
        </p:spPr>
        <p:txBody>
          <a:bodyPr>
            <a:normAutofit/>
          </a:bodyPr>
          <a:lstStyle/>
          <a:p>
            <a:pPr algn="ctr"/>
            <a:r>
              <a:rPr lang="en-US" sz="4800" b="1" dirty="0">
                <a:solidFill>
                  <a:srgbClr val="FFFFFF"/>
                </a:solidFill>
                <a:effectLst>
                  <a:outerShdw blurRad="38100" dist="38100" dir="2700000" algn="tl">
                    <a:srgbClr val="000000">
                      <a:alpha val="43137"/>
                    </a:srgbClr>
                  </a:outerShdw>
                </a:effectLst>
                <a:latin typeface="+mn-lt"/>
              </a:rPr>
              <a:t>Daniel 11:3</a:t>
            </a:r>
          </a:p>
        </p:txBody>
      </p:sp>
      <p:sp>
        <p:nvSpPr>
          <p:cNvPr id="3" name="Content Placeholder 2"/>
          <p:cNvSpPr>
            <a:spLocks noGrp="1"/>
          </p:cNvSpPr>
          <p:nvPr>
            <p:ph idx="1"/>
          </p:nvPr>
        </p:nvSpPr>
        <p:spPr>
          <a:xfrm>
            <a:off x="98426" y="759526"/>
            <a:ext cx="11932054" cy="5440109"/>
          </a:xfrm>
        </p:spPr>
        <p:txBody>
          <a:bodyPr>
            <a:noAutofit/>
          </a:bodyPr>
          <a:lstStyle/>
          <a:p>
            <a:r>
              <a:rPr lang="en-US" sz="4400" b="1" i="1" dirty="0">
                <a:solidFill>
                  <a:srgbClr val="FFFFFF"/>
                </a:solidFill>
              </a:rPr>
              <a:t>“</a:t>
            </a:r>
            <a:r>
              <a:rPr lang="en-US" sz="4400" i="1" dirty="0">
                <a:solidFill>
                  <a:schemeClr val="accent4">
                    <a:lumMod val="20000"/>
                    <a:lumOff val="80000"/>
                  </a:schemeClr>
                </a:solidFill>
              </a:rPr>
              <a:t>and a mighty king shall arise”:</a:t>
            </a:r>
          </a:p>
          <a:p>
            <a:pPr lvl="1"/>
            <a:r>
              <a:rPr lang="en-US" sz="4400" dirty="0">
                <a:solidFill>
                  <a:srgbClr val="BDD7EE"/>
                </a:solidFill>
              </a:rPr>
              <a:t>Fulfilled by Alexander the Great. </a:t>
            </a:r>
            <a:r>
              <a:rPr lang="en-US" sz="4400" dirty="0" smtClean="0">
                <a:solidFill>
                  <a:srgbClr val="BDD7EE"/>
                </a:solidFill>
              </a:rPr>
              <a:t>He </a:t>
            </a:r>
            <a:r>
              <a:rPr lang="en-US" sz="4400" dirty="0">
                <a:solidFill>
                  <a:srgbClr val="BDD7EE"/>
                </a:solidFill>
              </a:rPr>
              <a:t>utilized an experienced military to break the power of Persia and built one of the largest and most diverse empires in history</a:t>
            </a:r>
            <a:r>
              <a:rPr lang="en-US" sz="4400" dirty="0" smtClean="0">
                <a:solidFill>
                  <a:srgbClr val="BDD7EE"/>
                </a:solidFill>
              </a:rPr>
              <a:t>.</a:t>
            </a:r>
          </a:p>
          <a:p>
            <a:r>
              <a:rPr lang="en-US" sz="4800" i="1" dirty="0" smtClean="0">
                <a:solidFill>
                  <a:schemeClr val="accent4">
                    <a:lumMod val="20000"/>
                    <a:lumOff val="80000"/>
                  </a:schemeClr>
                </a:solidFill>
              </a:rPr>
              <a:t>“</a:t>
            </a:r>
            <a:r>
              <a:rPr lang="en-US" sz="4800" i="1" dirty="0">
                <a:solidFill>
                  <a:schemeClr val="accent4">
                    <a:lumMod val="20000"/>
                    <a:lumOff val="80000"/>
                  </a:schemeClr>
                </a:solidFill>
              </a:rPr>
              <a:t>shall rule with great dominion and do according to his will”:</a:t>
            </a:r>
          </a:p>
          <a:p>
            <a:pPr lvl="1"/>
            <a:r>
              <a:rPr lang="en-US" sz="4400" dirty="0">
                <a:solidFill>
                  <a:srgbClr val="BDD7EE"/>
                </a:solidFill>
              </a:rPr>
              <a:t>Alexander’s forces conquered </a:t>
            </a:r>
            <a:r>
              <a:rPr lang="en-US" sz="4400" dirty="0" smtClean="0">
                <a:solidFill>
                  <a:srgbClr val="BDD7EE"/>
                </a:solidFill>
              </a:rPr>
              <a:t>amazing </a:t>
            </a:r>
            <a:r>
              <a:rPr lang="en-US" sz="4400" dirty="0">
                <a:solidFill>
                  <a:srgbClr val="BDD7EE"/>
                </a:solidFill>
              </a:rPr>
              <a:t>speed.</a:t>
            </a:r>
          </a:p>
          <a:p>
            <a:pPr lvl="1"/>
            <a:r>
              <a:rPr lang="en-US" sz="4400" dirty="0" smtClean="0">
                <a:solidFill>
                  <a:srgbClr val="BDD7EE"/>
                </a:solidFill>
              </a:rPr>
              <a:t>Attributed to </a:t>
            </a:r>
            <a:r>
              <a:rPr lang="en-US" sz="4400" dirty="0">
                <a:solidFill>
                  <a:srgbClr val="BDD7EE"/>
                </a:solidFill>
              </a:rPr>
              <a:t>his intellect and skills</a:t>
            </a:r>
            <a:r>
              <a:rPr lang="en-US" sz="4400" dirty="0" smtClean="0">
                <a:solidFill>
                  <a:srgbClr val="BDD7EE"/>
                </a:solidFill>
              </a:rPr>
              <a:t>.</a:t>
            </a:r>
            <a:endParaRPr lang="en-US" sz="4400" dirty="0">
              <a:solidFill>
                <a:srgbClr val="FFFFFF"/>
              </a:solidFill>
            </a:endParaRPr>
          </a:p>
          <a:p>
            <a:pPr lvl="1"/>
            <a:endParaRPr lang="en-US" sz="4400" dirty="0">
              <a:solidFill>
                <a:srgbClr val="FFFFFF"/>
              </a:solidFill>
            </a:endParaRPr>
          </a:p>
        </p:txBody>
      </p:sp>
    </p:spTree>
    <p:extLst>
      <p:ext uri="{BB962C8B-B14F-4D97-AF65-F5344CB8AC3E}">
        <p14:creationId xmlns:p14="http://schemas.microsoft.com/office/powerpoint/2010/main" val="4269348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84" y="144463"/>
            <a:ext cx="10515600" cy="719667"/>
          </a:xfrm>
        </p:spPr>
        <p:txBody>
          <a:bodyPr>
            <a:noAutofit/>
          </a:bodyPr>
          <a:lstStyle/>
          <a:p>
            <a:pPr algn="ctr"/>
            <a:r>
              <a:rPr lang="en-US" sz="4800" b="1" dirty="0">
                <a:solidFill>
                  <a:srgbClr val="FFFFFF"/>
                </a:solidFill>
                <a:effectLst>
                  <a:outerShdw blurRad="38100" dist="38100" dir="2700000" algn="tl">
                    <a:srgbClr val="000000">
                      <a:alpha val="43137"/>
                    </a:srgbClr>
                  </a:outerShdw>
                </a:effectLst>
                <a:latin typeface="+mn-lt"/>
              </a:rPr>
              <a:t>Daniel 11:4</a:t>
            </a:r>
          </a:p>
        </p:txBody>
      </p:sp>
      <p:sp>
        <p:nvSpPr>
          <p:cNvPr id="3" name="Content Placeholder 2"/>
          <p:cNvSpPr>
            <a:spLocks noGrp="1"/>
          </p:cNvSpPr>
          <p:nvPr>
            <p:ph idx="1"/>
          </p:nvPr>
        </p:nvSpPr>
        <p:spPr>
          <a:xfrm>
            <a:off x="410594" y="1021067"/>
            <a:ext cx="11383512" cy="3346659"/>
          </a:xfrm>
        </p:spPr>
        <p:txBody>
          <a:bodyPr>
            <a:noAutofit/>
          </a:bodyPr>
          <a:lstStyle/>
          <a:p>
            <a:pPr marL="57150" lvl="1" indent="6350">
              <a:spcBef>
                <a:spcPts val="0"/>
              </a:spcBef>
            </a:pPr>
            <a:r>
              <a:rPr lang="en-US" sz="4400" i="1" dirty="0">
                <a:solidFill>
                  <a:schemeClr val="accent4">
                    <a:lumMod val="20000"/>
                    <a:lumOff val="80000"/>
                  </a:schemeClr>
                </a:solidFill>
              </a:rPr>
              <a:t>“And as soon as he has arisen” </a:t>
            </a:r>
          </a:p>
          <a:p>
            <a:pPr marL="514350" lvl="2" indent="6350">
              <a:spcBef>
                <a:spcPts val="0"/>
              </a:spcBef>
            </a:pPr>
            <a:r>
              <a:rPr lang="en-US" sz="4400" dirty="0">
                <a:solidFill>
                  <a:srgbClr val="BDD7EE"/>
                </a:solidFill>
              </a:rPr>
              <a:t>At the height of his power</a:t>
            </a:r>
            <a:r>
              <a:rPr lang="en-US" sz="4400" dirty="0" smtClean="0">
                <a:solidFill>
                  <a:srgbClr val="BDD7EE"/>
                </a:solidFill>
              </a:rPr>
              <a:t>.</a:t>
            </a:r>
          </a:p>
          <a:p>
            <a:pPr marL="57150" lvl="1" indent="6350">
              <a:spcBef>
                <a:spcPts val="0"/>
              </a:spcBef>
            </a:pPr>
            <a:r>
              <a:rPr lang="en-US" sz="4800" i="1" dirty="0" smtClean="0">
                <a:solidFill>
                  <a:srgbClr val="FFF2CC"/>
                </a:solidFill>
              </a:rPr>
              <a:t>“</a:t>
            </a:r>
            <a:r>
              <a:rPr lang="en-US" sz="4400" i="1" dirty="0">
                <a:solidFill>
                  <a:srgbClr val="FFF2CC"/>
                </a:solidFill>
              </a:rPr>
              <a:t>His kingdom shall be broken and shall be divided</a:t>
            </a:r>
            <a:r>
              <a:rPr lang="en-US" sz="4800" i="1" dirty="0">
                <a:solidFill>
                  <a:srgbClr val="FFF2CC"/>
                </a:solidFill>
              </a:rPr>
              <a:t>”</a:t>
            </a:r>
          </a:p>
          <a:p>
            <a:pPr marL="514350" lvl="2" indent="6350">
              <a:spcBef>
                <a:spcPts val="0"/>
              </a:spcBef>
            </a:pPr>
            <a:r>
              <a:rPr lang="en-US" sz="4400" dirty="0">
                <a:solidFill>
                  <a:srgbClr val="BDD7EE"/>
                </a:solidFill>
              </a:rPr>
              <a:t>Alexander died at age 33, at the height of his military power.</a:t>
            </a:r>
          </a:p>
          <a:p>
            <a:pPr marL="514350" lvl="2" indent="6350">
              <a:spcBef>
                <a:spcPts val="0"/>
              </a:spcBef>
            </a:pPr>
            <a:r>
              <a:rPr lang="en-US" sz="4400" dirty="0">
                <a:solidFill>
                  <a:srgbClr val="BDD7EE"/>
                </a:solidFill>
              </a:rPr>
              <a:t>After his death, a series of civil wars erupted that resulted in division.</a:t>
            </a:r>
          </a:p>
          <a:p>
            <a:pPr marL="457200" lvl="1" indent="0">
              <a:spcBef>
                <a:spcPts val="0"/>
              </a:spcBef>
              <a:buNone/>
            </a:pPr>
            <a:endParaRPr lang="en-US" sz="4400" dirty="0">
              <a:solidFill>
                <a:srgbClr val="FFFFFF"/>
              </a:solidFill>
            </a:endParaRPr>
          </a:p>
        </p:txBody>
      </p:sp>
    </p:spTree>
    <p:extLst>
      <p:ext uri="{BB962C8B-B14F-4D97-AF65-F5344CB8AC3E}">
        <p14:creationId xmlns:p14="http://schemas.microsoft.com/office/powerpoint/2010/main" val="1467692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263" y="1"/>
            <a:ext cx="10515600" cy="719667"/>
          </a:xfrm>
        </p:spPr>
        <p:txBody>
          <a:bodyPr>
            <a:noAutofit/>
          </a:bodyPr>
          <a:lstStyle/>
          <a:p>
            <a:pPr algn="ctr"/>
            <a:r>
              <a:rPr lang="en-US" sz="4800" b="1" dirty="0">
                <a:solidFill>
                  <a:srgbClr val="FFFFFF"/>
                </a:solidFill>
                <a:effectLst>
                  <a:outerShdw blurRad="38100" dist="38100" dir="2700000" algn="tl">
                    <a:srgbClr val="000000">
                      <a:alpha val="43137"/>
                    </a:srgbClr>
                  </a:outerShdw>
                </a:effectLst>
                <a:latin typeface="+mn-lt"/>
              </a:rPr>
              <a:t>Daniel 11:4</a:t>
            </a:r>
          </a:p>
        </p:txBody>
      </p:sp>
      <p:sp>
        <p:nvSpPr>
          <p:cNvPr id="3" name="Content Placeholder 2"/>
          <p:cNvSpPr>
            <a:spLocks noGrp="1"/>
          </p:cNvSpPr>
          <p:nvPr>
            <p:ph idx="1"/>
          </p:nvPr>
        </p:nvSpPr>
        <p:spPr>
          <a:xfrm>
            <a:off x="410594" y="553097"/>
            <a:ext cx="11383512" cy="6121458"/>
          </a:xfrm>
        </p:spPr>
        <p:txBody>
          <a:bodyPr>
            <a:noAutofit/>
          </a:bodyPr>
          <a:lstStyle/>
          <a:p>
            <a:pPr>
              <a:spcBef>
                <a:spcPts val="0"/>
              </a:spcBef>
            </a:pPr>
            <a:r>
              <a:rPr lang="en-US" sz="4400" i="1" dirty="0" smtClean="0">
                <a:solidFill>
                  <a:srgbClr val="FFF2CC"/>
                </a:solidFill>
              </a:rPr>
              <a:t>“</a:t>
            </a:r>
            <a:r>
              <a:rPr lang="en-US" sz="4400" i="1" dirty="0">
                <a:solidFill>
                  <a:srgbClr val="FFF2CC"/>
                </a:solidFill>
              </a:rPr>
              <a:t>Toward the four winds of heaven, but not to his posterity, nor according to the authority with which he ruled, for his kingdom shall be plucked up and go to others besides these”</a:t>
            </a:r>
          </a:p>
          <a:p>
            <a:pPr marL="514350" lvl="2" indent="6350">
              <a:spcBef>
                <a:spcPts val="0"/>
              </a:spcBef>
            </a:pPr>
            <a:r>
              <a:rPr lang="en-US" sz="4400" dirty="0">
                <a:solidFill>
                  <a:srgbClr val="BDD7EE"/>
                </a:solidFill>
              </a:rPr>
              <a:t>A fourfold division emerged, with</a:t>
            </a:r>
          </a:p>
          <a:p>
            <a:pPr marL="514350" lvl="2" indent="6350">
              <a:spcBef>
                <a:spcPts val="0"/>
              </a:spcBef>
            </a:pPr>
            <a:r>
              <a:rPr lang="en-US" sz="4400" dirty="0">
                <a:solidFill>
                  <a:srgbClr val="BDD7EE"/>
                </a:solidFill>
              </a:rPr>
              <a:t>Ptolemy over Egypt</a:t>
            </a:r>
          </a:p>
          <a:p>
            <a:pPr marL="514350" lvl="2" indent="6350">
              <a:spcBef>
                <a:spcPts val="0"/>
              </a:spcBef>
            </a:pPr>
            <a:r>
              <a:rPr lang="en-US" sz="4400" dirty="0" err="1">
                <a:solidFill>
                  <a:srgbClr val="BDD7EE"/>
                </a:solidFill>
              </a:rPr>
              <a:t>Seleucas</a:t>
            </a:r>
            <a:r>
              <a:rPr lang="en-US" sz="4400" dirty="0">
                <a:solidFill>
                  <a:srgbClr val="BDD7EE"/>
                </a:solidFill>
              </a:rPr>
              <a:t> over Syria, Asia Minor, and the East.</a:t>
            </a:r>
          </a:p>
          <a:p>
            <a:pPr marL="514350" lvl="2" indent="6350">
              <a:spcBef>
                <a:spcPts val="0"/>
              </a:spcBef>
            </a:pPr>
            <a:r>
              <a:rPr lang="en-US" sz="4400" dirty="0">
                <a:solidFill>
                  <a:srgbClr val="BDD7EE"/>
                </a:solidFill>
              </a:rPr>
              <a:t>Lysimachus over Thrace</a:t>
            </a:r>
          </a:p>
          <a:p>
            <a:pPr marL="514350" lvl="2" indent="6350">
              <a:spcBef>
                <a:spcPts val="0"/>
              </a:spcBef>
            </a:pPr>
            <a:r>
              <a:rPr lang="en-US" sz="4400" dirty="0" err="1">
                <a:solidFill>
                  <a:srgbClr val="BDD7EE"/>
                </a:solidFill>
              </a:rPr>
              <a:t>Cassander</a:t>
            </a:r>
            <a:r>
              <a:rPr lang="en-US" sz="4400" dirty="0">
                <a:solidFill>
                  <a:srgbClr val="BDD7EE"/>
                </a:solidFill>
              </a:rPr>
              <a:t> over Macedonia and Greece.</a:t>
            </a:r>
          </a:p>
          <a:p>
            <a:pPr marL="514350" lvl="2" indent="6350">
              <a:spcBef>
                <a:spcPts val="0"/>
              </a:spcBef>
            </a:pPr>
            <a:r>
              <a:rPr lang="en-US" sz="4400" dirty="0">
                <a:solidFill>
                  <a:srgbClr val="BDD7EE"/>
                </a:solidFill>
              </a:rPr>
              <a:t>Neither of his two sons succeeded him.</a:t>
            </a:r>
            <a:endParaRPr lang="en-US" sz="4400" dirty="0">
              <a:solidFill>
                <a:srgbClr val="FFFFFF"/>
              </a:solidFill>
            </a:endParaRPr>
          </a:p>
          <a:p>
            <a:pPr lvl="1">
              <a:spcBef>
                <a:spcPts val="0"/>
              </a:spcBef>
            </a:pPr>
            <a:endParaRPr lang="en-US" sz="4400" dirty="0">
              <a:solidFill>
                <a:srgbClr val="FFFFFF"/>
              </a:solidFill>
            </a:endParaRPr>
          </a:p>
        </p:txBody>
      </p:sp>
    </p:spTree>
    <p:extLst>
      <p:ext uri="{BB962C8B-B14F-4D97-AF65-F5344CB8AC3E}">
        <p14:creationId xmlns:p14="http://schemas.microsoft.com/office/powerpoint/2010/main" val="2536520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464" y="144463"/>
            <a:ext cx="9704804" cy="1225636"/>
          </a:xfrm>
        </p:spPr>
        <p:txBody>
          <a:bodyPr>
            <a:noAutofit/>
          </a:bodyPr>
          <a:lstStyle/>
          <a:p>
            <a:pPr algn="ctr"/>
            <a:r>
              <a:rPr lang="en-US" sz="4800" dirty="0" smtClean="0">
                <a:solidFill>
                  <a:srgbClr val="FFFFFF"/>
                </a:solidFill>
                <a:latin typeface="+mn-lt"/>
                <a:ea typeface="+mn-ea"/>
                <a:cs typeface="+mn-cs"/>
              </a:rPr>
              <a:t>Remainder of Chapter 11</a:t>
            </a:r>
            <a:endParaRPr lang="en-US" sz="4800" dirty="0">
              <a:solidFill>
                <a:srgbClr val="FFFFFF"/>
              </a:solidFill>
              <a:latin typeface="+mn-lt"/>
              <a:ea typeface="+mn-ea"/>
              <a:cs typeface="+mn-cs"/>
            </a:endParaRPr>
          </a:p>
        </p:txBody>
      </p:sp>
      <p:sp>
        <p:nvSpPr>
          <p:cNvPr id="5" name="TextBox 4"/>
          <p:cNvSpPr txBox="1"/>
          <p:nvPr/>
        </p:nvSpPr>
        <p:spPr>
          <a:xfrm>
            <a:off x="1849129" y="1381629"/>
            <a:ext cx="9446155" cy="4832092"/>
          </a:xfrm>
          <a:prstGeom prst="rect">
            <a:avLst/>
          </a:prstGeom>
          <a:noFill/>
        </p:spPr>
        <p:txBody>
          <a:bodyPr wrap="square" rtlCol="0">
            <a:spAutoFit/>
          </a:bodyPr>
          <a:lstStyle/>
          <a:p>
            <a:pPr marL="571500" indent="-571500">
              <a:buFont typeface="Arial"/>
              <a:buChar char="•"/>
            </a:pPr>
            <a:r>
              <a:rPr lang="en-US" sz="4400" dirty="0" smtClean="0">
                <a:solidFill>
                  <a:srgbClr val="FFFFFF"/>
                </a:solidFill>
              </a:rPr>
              <a:t>Ptolemy’s and </a:t>
            </a:r>
            <a:r>
              <a:rPr lang="en-US" sz="4400" dirty="0" err="1" smtClean="0">
                <a:solidFill>
                  <a:srgbClr val="FFFFFF"/>
                </a:solidFill>
              </a:rPr>
              <a:t>Selucids</a:t>
            </a:r>
            <a:r>
              <a:rPr lang="en-US" sz="4400" dirty="0" smtClean="0">
                <a:solidFill>
                  <a:srgbClr val="FFFFFF"/>
                </a:solidFill>
              </a:rPr>
              <a:t> (vs. 5-20)</a:t>
            </a:r>
          </a:p>
          <a:p>
            <a:pPr marL="571500" indent="-571500">
              <a:buFont typeface="Arial"/>
              <a:buChar char="•"/>
            </a:pPr>
            <a:r>
              <a:rPr lang="en-US" sz="4400" dirty="0" smtClean="0">
                <a:solidFill>
                  <a:srgbClr val="FFFFFF"/>
                </a:solidFill>
              </a:rPr>
              <a:t>Reign of Antiochus IV </a:t>
            </a:r>
            <a:r>
              <a:rPr lang="en-US" sz="4400" dirty="0" err="1" smtClean="0">
                <a:solidFill>
                  <a:srgbClr val="FFFFFF"/>
                </a:solidFill>
              </a:rPr>
              <a:t>Epiphanes</a:t>
            </a:r>
            <a:endParaRPr lang="en-US" sz="4400" dirty="0" smtClean="0">
              <a:solidFill>
                <a:srgbClr val="FFFFFF"/>
              </a:solidFill>
            </a:endParaRPr>
          </a:p>
          <a:p>
            <a:pPr marL="571500" indent="-571500">
              <a:buFont typeface="Arial"/>
              <a:buChar char="•"/>
            </a:pPr>
            <a:r>
              <a:rPr lang="en-US" sz="4400" dirty="0" smtClean="0">
                <a:solidFill>
                  <a:srgbClr val="FFFFFF"/>
                </a:solidFill>
              </a:rPr>
              <a:t>Maccabean Revolt</a:t>
            </a:r>
          </a:p>
          <a:p>
            <a:pPr marL="571500" indent="-571500">
              <a:buFont typeface="Arial"/>
              <a:buChar char="•"/>
            </a:pPr>
            <a:endParaRPr lang="en-US" sz="4400" dirty="0">
              <a:solidFill>
                <a:srgbClr val="FFFFFF"/>
              </a:solidFill>
            </a:endParaRPr>
          </a:p>
          <a:p>
            <a:pPr marL="571500" indent="-571500">
              <a:buFont typeface="Arial"/>
              <a:buChar char="•"/>
            </a:pPr>
            <a:r>
              <a:rPr lang="en-US" sz="4400" dirty="0" smtClean="0">
                <a:solidFill>
                  <a:srgbClr val="FFFFFF"/>
                </a:solidFill>
              </a:rPr>
              <a:t>Note that each of the specific things mentioned were fulfilled by specific events and people.</a:t>
            </a:r>
          </a:p>
        </p:txBody>
      </p:sp>
    </p:spTree>
    <p:extLst>
      <p:ext uri="{BB962C8B-B14F-4D97-AF65-F5344CB8AC3E}">
        <p14:creationId xmlns:p14="http://schemas.microsoft.com/office/powerpoint/2010/main" val="39642407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44463"/>
            <a:ext cx="11066811" cy="620888"/>
          </a:xfrm>
        </p:spPr>
        <p:txBody>
          <a:bodyPr>
            <a:noAutofit/>
          </a:bodyPr>
          <a:lstStyle/>
          <a:p>
            <a:pPr algn="ctr"/>
            <a:r>
              <a:rPr lang="en-US" sz="4800" b="1" dirty="0" smtClean="0">
                <a:solidFill>
                  <a:srgbClr val="FFFFFF"/>
                </a:solidFill>
                <a:effectLst>
                  <a:outerShdw blurRad="38100" dist="38100" dir="2700000" algn="tl">
                    <a:srgbClr val="000000">
                      <a:alpha val="43137"/>
                    </a:srgbClr>
                  </a:outerShdw>
                </a:effectLst>
                <a:latin typeface="+mn-lt"/>
              </a:rPr>
              <a:t>What do Skeptics Say About Daniel?</a:t>
            </a:r>
            <a:endParaRPr lang="en-US" sz="4800" b="1" dirty="0">
              <a:solidFill>
                <a:srgbClr val="FF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77837" y="941043"/>
            <a:ext cx="11285299" cy="5916958"/>
          </a:xfrm>
        </p:spPr>
        <p:txBody>
          <a:bodyPr>
            <a:noAutofit/>
          </a:bodyPr>
          <a:lstStyle/>
          <a:p>
            <a:pPr>
              <a:lnSpc>
                <a:spcPts val="3600"/>
              </a:lnSpc>
              <a:spcBef>
                <a:spcPts val="600"/>
              </a:spcBef>
              <a:spcAft>
                <a:spcPts val="600"/>
              </a:spcAft>
            </a:pPr>
            <a:r>
              <a:rPr lang="en-US" sz="4400" dirty="0">
                <a:solidFill>
                  <a:srgbClr val="FFFFFF"/>
                </a:solidFill>
              </a:rPr>
              <a:t>Skeptics cannot deny the remarkable accuracy of the predictions in the book of Daniel, but they do not accept the possibility of prophecy ever </a:t>
            </a:r>
            <a:r>
              <a:rPr lang="en-US" sz="4400" dirty="0" smtClean="0">
                <a:solidFill>
                  <a:srgbClr val="FFFFFF"/>
                </a:solidFill>
              </a:rPr>
              <a:t>existing.</a:t>
            </a:r>
          </a:p>
          <a:p>
            <a:pPr>
              <a:lnSpc>
                <a:spcPts val="3600"/>
              </a:lnSpc>
              <a:spcBef>
                <a:spcPts val="600"/>
              </a:spcBef>
              <a:spcAft>
                <a:spcPts val="600"/>
              </a:spcAft>
            </a:pPr>
            <a:r>
              <a:rPr lang="en-US" sz="4400" dirty="0" smtClean="0">
                <a:solidFill>
                  <a:srgbClr val="FFFFFF"/>
                </a:solidFill>
              </a:rPr>
              <a:t>Some modern scholars assign a 2</a:t>
            </a:r>
            <a:r>
              <a:rPr lang="en-US" sz="4400" baseline="30000" dirty="0" smtClean="0">
                <a:solidFill>
                  <a:srgbClr val="FFFFFF"/>
                </a:solidFill>
              </a:rPr>
              <a:t>nd</a:t>
            </a:r>
            <a:r>
              <a:rPr lang="en-US" sz="4400" dirty="0" smtClean="0">
                <a:solidFill>
                  <a:srgbClr val="FFFFFF"/>
                </a:solidFill>
              </a:rPr>
              <a:t> century date to Daniel, claiming that the author simply wrote history. However </a:t>
            </a:r>
            <a:r>
              <a:rPr lang="en-US" sz="4400" dirty="0">
                <a:solidFill>
                  <a:srgbClr val="FFFFFF"/>
                </a:solidFill>
              </a:rPr>
              <a:t>this claim defies overwhelming evidence and </a:t>
            </a:r>
            <a:r>
              <a:rPr lang="en-US" sz="4400" dirty="0" smtClean="0">
                <a:solidFill>
                  <a:srgbClr val="FFFFFF"/>
                </a:solidFill>
              </a:rPr>
              <a:t>logic.</a:t>
            </a:r>
          </a:p>
          <a:p>
            <a:pPr>
              <a:lnSpc>
                <a:spcPts val="3600"/>
              </a:lnSpc>
              <a:spcBef>
                <a:spcPts val="600"/>
              </a:spcBef>
              <a:spcAft>
                <a:spcPts val="600"/>
              </a:spcAft>
            </a:pPr>
            <a:r>
              <a:rPr lang="en-US" sz="4400" dirty="0" smtClean="0">
                <a:solidFill>
                  <a:srgbClr val="FFFFFF"/>
                </a:solidFill>
              </a:rPr>
              <a:t>The </a:t>
            </a:r>
            <a:r>
              <a:rPr lang="en-US" sz="4400" dirty="0">
                <a:solidFill>
                  <a:srgbClr val="FFFFFF"/>
                </a:solidFill>
              </a:rPr>
              <a:t>book of Ezekiel (written in the 6th century BC) contains references to Daniel.  The context makes it obvious that it is the Daniel of the OT. </a:t>
            </a:r>
          </a:p>
        </p:txBody>
      </p:sp>
    </p:spTree>
    <p:extLst>
      <p:ext uri="{BB962C8B-B14F-4D97-AF65-F5344CB8AC3E}">
        <p14:creationId xmlns:p14="http://schemas.microsoft.com/office/powerpoint/2010/main" val="27489080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7" y="0"/>
            <a:ext cx="11066811" cy="620888"/>
          </a:xfrm>
        </p:spPr>
        <p:txBody>
          <a:bodyPr>
            <a:noAutofit/>
          </a:bodyPr>
          <a:lstStyle/>
          <a:p>
            <a:pPr algn="ctr"/>
            <a:r>
              <a:rPr lang="en-US" sz="4800" b="1" dirty="0" smtClean="0">
                <a:solidFill>
                  <a:srgbClr val="FFFFFF"/>
                </a:solidFill>
                <a:effectLst>
                  <a:outerShdw blurRad="38100" dist="38100" dir="2700000" algn="tl">
                    <a:srgbClr val="000000">
                      <a:alpha val="43137"/>
                    </a:srgbClr>
                  </a:outerShdw>
                </a:effectLst>
                <a:latin typeface="+mn-lt"/>
              </a:rPr>
              <a:t>What do Skeptics Say About Daniel?</a:t>
            </a:r>
            <a:endParaRPr lang="en-US" sz="4800" b="1" dirty="0">
              <a:solidFill>
                <a:srgbClr val="FF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705555"/>
            <a:ext cx="12001296" cy="6152445"/>
          </a:xfrm>
        </p:spPr>
        <p:txBody>
          <a:bodyPr>
            <a:noAutofit/>
          </a:bodyPr>
          <a:lstStyle/>
          <a:p>
            <a:pPr marL="685800" lvl="2">
              <a:lnSpc>
                <a:spcPts val="4200"/>
              </a:lnSpc>
              <a:spcBef>
                <a:spcPts val="600"/>
              </a:spcBef>
              <a:spcAft>
                <a:spcPts val="600"/>
              </a:spcAft>
            </a:pPr>
            <a:r>
              <a:rPr lang="en-US" sz="4400" dirty="0" smtClean="0">
                <a:solidFill>
                  <a:srgbClr val="FFFFFF"/>
                </a:solidFill>
              </a:rPr>
              <a:t>Copies </a:t>
            </a:r>
            <a:r>
              <a:rPr lang="en-US" sz="4400" dirty="0">
                <a:solidFill>
                  <a:srgbClr val="FFFFFF"/>
                </a:solidFill>
              </a:rPr>
              <a:t>of the book of Daniel were found in the Dead Sea Scrolls among other OT books. This means that Essenes considered the Book of Daniel to be </a:t>
            </a:r>
            <a:r>
              <a:rPr lang="en-US" sz="4400" dirty="0" smtClean="0">
                <a:solidFill>
                  <a:srgbClr val="FFFFFF"/>
                </a:solidFill>
              </a:rPr>
              <a:t>scripture.</a:t>
            </a:r>
          </a:p>
          <a:p>
            <a:pPr marL="685800" lvl="2">
              <a:lnSpc>
                <a:spcPts val="4200"/>
              </a:lnSpc>
              <a:spcBef>
                <a:spcPts val="600"/>
              </a:spcBef>
              <a:spcAft>
                <a:spcPts val="600"/>
              </a:spcAft>
            </a:pPr>
            <a:r>
              <a:rPr lang="en-US" sz="4400" dirty="0">
                <a:solidFill>
                  <a:srgbClr val="FFFFFF"/>
                </a:solidFill>
              </a:rPr>
              <a:t>T</a:t>
            </a:r>
            <a:r>
              <a:rPr lang="en-US" sz="4400" dirty="0" smtClean="0">
                <a:solidFill>
                  <a:srgbClr val="FFFFFF"/>
                </a:solidFill>
              </a:rPr>
              <a:t>he </a:t>
            </a:r>
            <a:r>
              <a:rPr lang="en-US" sz="4400" dirty="0">
                <a:solidFill>
                  <a:srgbClr val="FFFFFF"/>
                </a:solidFill>
              </a:rPr>
              <a:t>Dead Sea Scroll copies date to </a:t>
            </a:r>
            <a:r>
              <a:rPr lang="en-US" sz="4400" dirty="0" smtClean="0">
                <a:solidFill>
                  <a:srgbClr val="FFFFFF"/>
                </a:solidFill>
              </a:rPr>
              <a:t>the late 2</a:t>
            </a:r>
            <a:r>
              <a:rPr lang="en-US" sz="4400" baseline="30000" dirty="0" smtClean="0">
                <a:solidFill>
                  <a:srgbClr val="FFFFFF"/>
                </a:solidFill>
              </a:rPr>
              <a:t>nd</a:t>
            </a:r>
            <a:r>
              <a:rPr lang="en-US" sz="4400" dirty="0" smtClean="0">
                <a:solidFill>
                  <a:srgbClr val="FFFFFF"/>
                </a:solidFill>
              </a:rPr>
              <a:t> </a:t>
            </a:r>
            <a:r>
              <a:rPr lang="en-US" sz="4400" dirty="0">
                <a:solidFill>
                  <a:srgbClr val="FFFFFF"/>
                </a:solidFill>
              </a:rPr>
              <a:t>Century </a:t>
            </a:r>
            <a:r>
              <a:rPr lang="en-US" sz="4400" dirty="0" smtClean="0">
                <a:solidFill>
                  <a:srgbClr val="FFFFFF"/>
                </a:solidFill>
              </a:rPr>
              <a:t>BC, (within the same general time frame as the Maccabean revolt).</a:t>
            </a:r>
          </a:p>
          <a:p>
            <a:pPr marL="685800" lvl="2">
              <a:lnSpc>
                <a:spcPts val="4200"/>
              </a:lnSpc>
              <a:spcBef>
                <a:spcPts val="600"/>
              </a:spcBef>
              <a:spcAft>
                <a:spcPts val="600"/>
              </a:spcAft>
            </a:pPr>
            <a:r>
              <a:rPr lang="en-US" sz="4400" dirty="0" smtClean="0">
                <a:solidFill>
                  <a:srgbClr val="FFFFFF"/>
                </a:solidFill>
              </a:rPr>
              <a:t>A 2</a:t>
            </a:r>
            <a:r>
              <a:rPr lang="en-US" sz="4400" baseline="30000" dirty="0" smtClean="0">
                <a:solidFill>
                  <a:srgbClr val="FFFFFF"/>
                </a:solidFill>
              </a:rPr>
              <a:t>nd</a:t>
            </a:r>
            <a:r>
              <a:rPr lang="en-US" sz="4400" dirty="0" smtClean="0">
                <a:solidFill>
                  <a:srgbClr val="FFFFFF"/>
                </a:solidFill>
              </a:rPr>
              <a:t> century date for the book does not leave enough time for it to have reached canonical status by the late 2</a:t>
            </a:r>
            <a:r>
              <a:rPr lang="en-US" sz="4400" baseline="30000" dirty="0" smtClean="0">
                <a:solidFill>
                  <a:srgbClr val="FFFFFF"/>
                </a:solidFill>
              </a:rPr>
              <a:t>nd</a:t>
            </a:r>
            <a:r>
              <a:rPr lang="en-US" sz="4400" dirty="0" smtClean="0">
                <a:solidFill>
                  <a:srgbClr val="FFFFFF"/>
                </a:solidFill>
              </a:rPr>
              <a:t> century.</a:t>
            </a:r>
            <a:endParaRPr lang="en-US" sz="4400" dirty="0">
              <a:solidFill>
                <a:srgbClr val="FFFFFF"/>
              </a:solidFill>
            </a:endParaRPr>
          </a:p>
          <a:p>
            <a:pPr marL="228600" lvl="1">
              <a:lnSpc>
                <a:spcPts val="4200"/>
              </a:lnSpc>
              <a:spcBef>
                <a:spcPts val="600"/>
              </a:spcBef>
              <a:spcAft>
                <a:spcPts val="600"/>
              </a:spcAft>
            </a:pPr>
            <a:endParaRPr lang="en-US" sz="3200" dirty="0">
              <a:solidFill>
                <a:srgbClr val="FFFFFF"/>
              </a:solidFill>
            </a:endParaRPr>
          </a:p>
        </p:txBody>
      </p:sp>
    </p:spTree>
    <p:extLst>
      <p:ext uri="{BB962C8B-B14F-4D97-AF65-F5344CB8AC3E}">
        <p14:creationId xmlns:p14="http://schemas.microsoft.com/office/powerpoint/2010/main" val="10189987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38" y="378834"/>
            <a:ext cx="11066811" cy="620888"/>
          </a:xfrm>
        </p:spPr>
        <p:txBody>
          <a:bodyPr>
            <a:noAutofit/>
          </a:bodyPr>
          <a:lstStyle/>
          <a:p>
            <a:pPr algn="ctr"/>
            <a:r>
              <a:rPr lang="en-US" sz="4800" b="1" dirty="0">
                <a:solidFill>
                  <a:srgbClr val="FFFFFF"/>
                </a:solidFill>
                <a:effectLst>
                  <a:outerShdw blurRad="38100" dist="38100" dir="2700000" algn="tl">
                    <a:srgbClr val="000000">
                      <a:alpha val="43137"/>
                    </a:srgbClr>
                  </a:outerShdw>
                </a:effectLst>
                <a:latin typeface="+mn-lt"/>
              </a:rPr>
              <a:t>Critics’ Views of the Book of Daniel</a:t>
            </a:r>
          </a:p>
        </p:txBody>
      </p:sp>
      <p:sp>
        <p:nvSpPr>
          <p:cNvPr id="3" name="Content Placeholder 2"/>
          <p:cNvSpPr>
            <a:spLocks noGrp="1"/>
          </p:cNvSpPr>
          <p:nvPr>
            <p:ph idx="1"/>
          </p:nvPr>
        </p:nvSpPr>
        <p:spPr>
          <a:xfrm>
            <a:off x="477838" y="1253022"/>
            <a:ext cx="11129347" cy="6152445"/>
          </a:xfrm>
        </p:spPr>
        <p:txBody>
          <a:bodyPr>
            <a:noAutofit/>
          </a:bodyPr>
          <a:lstStyle/>
          <a:p>
            <a:pPr marL="228600" lvl="1">
              <a:lnSpc>
                <a:spcPts val="4200"/>
              </a:lnSpc>
              <a:spcBef>
                <a:spcPts val="600"/>
              </a:spcBef>
              <a:spcAft>
                <a:spcPts val="600"/>
              </a:spcAft>
            </a:pPr>
            <a:r>
              <a:rPr lang="en-US" sz="4400" dirty="0">
                <a:solidFill>
                  <a:srgbClr val="FFFFFF"/>
                </a:solidFill>
              </a:rPr>
              <a:t>For the 2</a:t>
            </a:r>
            <a:r>
              <a:rPr lang="en-US" sz="4400" baseline="30000" dirty="0">
                <a:solidFill>
                  <a:srgbClr val="FFFFFF"/>
                </a:solidFill>
              </a:rPr>
              <a:t>nd</a:t>
            </a:r>
            <a:r>
              <a:rPr lang="en-US" sz="4400" dirty="0">
                <a:solidFill>
                  <a:srgbClr val="FFFFFF"/>
                </a:solidFill>
              </a:rPr>
              <a:t> century date to be true, this requires that someone to have written a forgery in which he inserted a fictional character who supposedly served and interacted with political figures 4 centuries prior</a:t>
            </a:r>
            <a:r>
              <a:rPr lang="en-US" sz="4400" dirty="0" smtClean="0">
                <a:solidFill>
                  <a:srgbClr val="FFFFFF"/>
                </a:solidFill>
              </a:rPr>
              <a:t>.  And the writer had a great knowledge of Babylonian and </a:t>
            </a:r>
            <a:r>
              <a:rPr lang="en-US" sz="4400" dirty="0" err="1" smtClean="0">
                <a:solidFill>
                  <a:srgbClr val="FFFFFF"/>
                </a:solidFill>
              </a:rPr>
              <a:t>Medo</a:t>
            </a:r>
            <a:r>
              <a:rPr lang="en-US" sz="4400" dirty="0" smtClean="0">
                <a:solidFill>
                  <a:srgbClr val="FFFFFF"/>
                </a:solidFill>
              </a:rPr>
              <a:t>-Persian empires.</a:t>
            </a:r>
            <a:endParaRPr lang="en-US" sz="4400" dirty="0">
              <a:solidFill>
                <a:srgbClr val="FFFFFF"/>
              </a:solidFill>
            </a:endParaRPr>
          </a:p>
          <a:p>
            <a:pPr marL="228600" lvl="1">
              <a:lnSpc>
                <a:spcPts val="4200"/>
              </a:lnSpc>
              <a:spcBef>
                <a:spcPts val="600"/>
              </a:spcBef>
              <a:spcAft>
                <a:spcPts val="600"/>
              </a:spcAft>
            </a:pPr>
            <a:r>
              <a:rPr lang="en-US" sz="4400" dirty="0">
                <a:solidFill>
                  <a:srgbClr val="FFFFFF"/>
                </a:solidFill>
              </a:rPr>
              <a:t>And it means that 2</a:t>
            </a:r>
            <a:r>
              <a:rPr lang="en-US" sz="4400" baseline="30000" dirty="0">
                <a:solidFill>
                  <a:srgbClr val="FFFFFF"/>
                </a:solidFill>
              </a:rPr>
              <a:t>nd</a:t>
            </a:r>
            <a:r>
              <a:rPr lang="en-US" sz="4400" dirty="0">
                <a:solidFill>
                  <a:srgbClr val="FFFFFF"/>
                </a:solidFill>
              </a:rPr>
              <a:t> century Jews would have accepted the forgery as scripture practically as soon as (or not long after) it was written.  </a:t>
            </a:r>
          </a:p>
        </p:txBody>
      </p:sp>
    </p:spTree>
    <p:extLst>
      <p:ext uri="{BB962C8B-B14F-4D97-AF65-F5344CB8AC3E}">
        <p14:creationId xmlns:p14="http://schemas.microsoft.com/office/powerpoint/2010/main" val="7850193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7" y="0"/>
            <a:ext cx="11066811" cy="620888"/>
          </a:xfrm>
        </p:spPr>
        <p:txBody>
          <a:bodyPr>
            <a:noAutofit/>
          </a:bodyPr>
          <a:lstStyle/>
          <a:p>
            <a:pPr algn="ctr"/>
            <a:r>
              <a:rPr lang="en-US" sz="4800" b="1" dirty="0">
                <a:solidFill>
                  <a:srgbClr val="FFFFFF"/>
                </a:solidFill>
                <a:effectLst>
                  <a:outerShdw blurRad="38100" dist="38100" dir="2700000" algn="tl">
                    <a:srgbClr val="000000">
                      <a:alpha val="43137"/>
                    </a:srgbClr>
                  </a:outerShdw>
                </a:effectLst>
                <a:latin typeface="+mn-lt"/>
              </a:rPr>
              <a:t>Critics’ Views of the Book of Daniel</a:t>
            </a:r>
          </a:p>
        </p:txBody>
      </p:sp>
      <p:sp>
        <p:nvSpPr>
          <p:cNvPr id="3" name="Content Placeholder 2"/>
          <p:cNvSpPr>
            <a:spLocks noGrp="1"/>
          </p:cNvSpPr>
          <p:nvPr>
            <p:ph idx="1"/>
          </p:nvPr>
        </p:nvSpPr>
        <p:spPr>
          <a:xfrm>
            <a:off x="0" y="705555"/>
            <a:ext cx="12001296" cy="6152445"/>
          </a:xfrm>
        </p:spPr>
        <p:txBody>
          <a:bodyPr>
            <a:noAutofit/>
          </a:bodyPr>
          <a:lstStyle/>
          <a:p>
            <a:pPr marL="228600" lvl="1">
              <a:lnSpc>
                <a:spcPts val="3900"/>
              </a:lnSpc>
              <a:spcBef>
                <a:spcPts val="600"/>
              </a:spcBef>
              <a:spcAft>
                <a:spcPts val="600"/>
              </a:spcAft>
            </a:pPr>
            <a:r>
              <a:rPr lang="en-US" sz="4400" dirty="0" smtClean="0">
                <a:solidFill>
                  <a:srgbClr val="FFFFFF"/>
                </a:solidFill>
              </a:rPr>
              <a:t>Language </a:t>
            </a:r>
            <a:r>
              <a:rPr lang="en-US" sz="4400" dirty="0">
                <a:solidFill>
                  <a:srgbClr val="FFFFFF"/>
                </a:solidFill>
              </a:rPr>
              <a:t>used in the book of Daniel is more indicative of that from the 6</a:t>
            </a:r>
            <a:r>
              <a:rPr lang="en-US" sz="4400" baseline="30000" dirty="0">
                <a:solidFill>
                  <a:srgbClr val="FFFFFF"/>
                </a:solidFill>
              </a:rPr>
              <a:t>th</a:t>
            </a:r>
            <a:r>
              <a:rPr lang="en-US" sz="4400" dirty="0">
                <a:solidFill>
                  <a:srgbClr val="FFFFFF"/>
                </a:solidFill>
              </a:rPr>
              <a:t> century.  Certain Persian words were used in the 6</a:t>
            </a:r>
            <a:r>
              <a:rPr lang="en-US" sz="4400" baseline="30000" dirty="0">
                <a:solidFill>
                  <a:srgbClr val="FFFFFF"/>
                </a:solidFill>
              </a:rPr>
              <a:t>th</a:t>
            </a:r>
            <a:r>
              <a:rPr lang="en-US" sz="4400" dirty="0">
                <a:solidFill>
                  <a:srgbClr val="FFFFFF"/>
                </a:solidFill>
              </a:rPr>
              <a:t> century but had fell out of usage by the 2</a:t>
            </a:r>
            <a:r>
              <a:rPr lang="en-US" sz="4400" baseline="30000" dirty="0">
                <a:solidFill>
                  <a:srgbClr val="FFFFFF"/>
                </a:solidFill>
              </a:rPr>
              <a:t>nd</a:t>
            </a:r>
            <a:r>
              <a:rPr lang="en-US" sz="4400" dirty="0">
                <a:solidFill>
                  <a:srgbClr val="FFFFFF"/>
                </a:solidFill>
              </a:rPr>
              <a:t> Century.</a:t>
            </a:r>
          </a:p>
          <a:p>
            <a:pPr marL="228600" lvl="1">
              <a:lnSpc>
                <a:spcPts val="3900"/>
              </a:lnSpc>
              <a:spcBef>
                <a:spcPts val="600"/>
              </a:spcBef>
              <a:spcAft>
                <a:spcPts val="600"/>
              </a:spcAft>
            </a:pPr>
            <a:endParaRPr lang="en-US" sz="4400" dirty="0">
              <a:solidFill>
                <a:srgbClr val="FFFFFF"/>
              </a:solidFill>
            </a:endParaRPr>
          </a:p>
          <a:p>
            <a:pPr marL="228600" lvl="1">
              <a:lnSpc>
                <a:spcPts val="3900"/>
              </a:lnSpc>
              <a:spcBef>
                <a:spcPts val="600"/>
              </a:spcBef>
              <a:spcAft>
                <a:spcPts val="600"/>
              </a:spcAft>
            </a:pPr>
            <a:r>
              <a:rPr lang="en-US" sz="4400" dirty="0">
                <a:solidFill>
                  <a:srgbClr val="FFFFFF"/>
                </a:solidFill>
              </a:rPr>
              <a:t>The Jewish historian Josephus records that when Alexander the Great entered Jerusalem, he was shown the prophecy in Daniel concerning the Greeks, and he realized that it was about him.</a:t>
            </a:r>
          </a:p>
          <a:p>
            <a:pPr>
              <a:lnSpc>
                <a:spcPts val="3900"/>
              </a:lnSpc>
              <a:spcBef>
                <a:spcPts val="600"/>
              </a:spcBef>
              <a:spcAft>
                <a:spcPts val="600"/>
              </a:spcAft>
            </a:pPr>
            <a:endParaRPr lang="en-US" sz="4400" dirty="0">
              <a:solidFill>
                <a:srgbClr val="FFFFFF"/>
              </a:solidFill>
            </a:endParaRPr>
          </a:p>
        </p:txBody>
      </p:sp>
    </p:spTree>
    <p:extLst>
      <p:ext uri="{BB962C8B-B14F-4D97-AF65-F5344CB8AC3E}">
        <p14:creationId xmlns:p14="http://schemas.microsoft.com/office/powerpoint/2010/main" val="9102444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26" y="144463"/>
            <a:ext cx="10089548" cy="620888"/>
          </a:xfrm>
        </p:spPr>
        <p:txBody>
          <a:bodyPr>
            <a:noAutofit/>
          </a:bodyPr>
          <a:lstStyle/>
          <a:p>
            <a:r>
              <a:rPr lang="en-US" b="1" dirty="0">
                <a:solidFill>
                  <a:srgbClr val="FFFFFF"/>
                </a:solidFill>
                <a:effectLst>
                  <a:outerShdw blurRad="38100" dist="38100" dir="2700000" algn="tl">
                    <a:srgbClr val="000000">
                      <a:alpha val="43137"/>
                    </a:srgbClr>
                  </a:outerShdw>
                </a:effectLst>
                <a:latin typeface="+mn-lt"/>
              </a:rPr>
              <a:t>The time </a:t>
            </a:r>
            <a:r>
              <a:rPr lang="en-US" sz="4800" b="1" dirty="0">
                <a:solidFill>
                  <a:srgbClr val="FFFFFF"/>
                </a:solidFill>
                <a:effectLst>
                  <a:outerShdw blurRad="38100" dist="38100" dir="2700000" algn="tl">
                    <a:srgbClr val="000000">
                      <a:alpha val="43137"/>
                    </a:srgbClr>
                  </a:outerShdw>
                </a:effectLst>
                <a:latin typeface="+mn-lt"/>
              </a:rPr>
              <a:t>and</a:t>
            </a:r>
            <a:r>
              <a:rPr lang="en-US" b="1" dirty="0">
                <a:solidFill>
                  <a:srgbClr val="FFFFFF"/>
                </a:solidFill>
                <a:effectLst>
                  <a:outerShdw blurRad="38100" dist="38100" dir="2700000" algn="tl">
                    <a:srgbClr val="000000">
                      <a:alpha val="43137"/>
                    </a:srgbClr>
                  </a:outerShdw>
                </a:effectLst>
                <a:latin typeface="+mn-lt"/>
              </a:rPr>
              <a:t> setting of the book of Daniel</a:t>
            </a:r>
          </a:p>
        </p:txBody>
      </p:sp>
      <p:sp>
        <p:nvSpPr>
          <p:cNvPr id="3" name="Content Placeholder 2"/>
          <p:cNvSpPr>
            <a:spLocks noGrp="1"/>
          </p:cNvSpPr>
          <p:nvPr>
            <p:ph idx="1"/>
          </p:nvPr>
        </p:nvSpPr>
        <p:spPr>
          <a:xfrm>
            <a:off x="322337" y="914081"/>
            <a:ext cx="11531451" cy="3149919"/>
          </a:xfrm>
        </p:spPr>
        <p:txBody>
          <a:bodyPr>
            <a:noAutofit/>
          </a:bodyPr>
          <a:lstStyle/>
          <a:p>
            <a:pPr>
              <a:lnSpc>
                <a:spcPts val="3540"/>
              </a:lnSpc>
              <a:spcBef>
                <a:spcPts val="600"/>
              </a:spcBef>
              <a:spcAft>
                <a:spcPts val="600"/>
              </a:spcAft>
            </a:pPr>
            <a:r>
              <a:rPr lang="en-US" sz="4000" dirty="0">
                <a:solidFill>
                  <a:srgbClr val="FFFFFF"/>
                </a:solidFill>
              </a:rPr>
              <a:t>Daniel is the prominent character of the book.  There is nothing to suggest that he is anything but a real character.</a:t>
            </a:r>
          </a:p>
          <a:p>
            <a:pPr>
              <a:lnSpc>
                <a:spcPts val="3540"/>
              </a:lnSpc>
              <a:spcBef>
                <a:spcPts val="600"/>
              </a:spcBef>
              <a:spcAft>
                <a:spcPts val="600"/>
              </a:spcAft>
            </a:pPr>
            <a:r>
              <a:rPr lang="en-US" sz="4000" dirty="0">
                <a:solidFill>
                  <a:srgbClr val="FFFFFF"/>
                </a:solidFill>
              </a:rPr>
              <a:t>Understanding when the book was written and when the events in it occurred allows us to see powerful prophecies contained in it.</a:t>
            </a:r>
          </a:p>
          <a:p>
            <a:pPr marL="0" indent="0">
              <a:lnSpc>
                <a:spcPts val="3540"/>
              </a:lnSpc>
              <a:spcBef>
                <a:spcPts val="600"/>
              </a:spcBef>
              <a:spcAft>
                <a:spcPts val="600"/>
              </a:spcAft>
              <a:buNone/>
            </a:pPr>
            <a:endParaRPr lang="en-US" sz="4000" dirty="0">
              <a:solidFill>
                <a:srgbClr val="FFFFFF"/>
              </a:solidFill>
            </a:endParaRPr>
          </a:p>
          <a:p>
            <a:pPr>
              <a:lnSpc>
                <a:spcPts val="3540"/>
              </a:lnSpc>
              <a:spcBef>
                <a:spcPts val="600"/>
              </a:spcBef>
              <a:spcAft>
                <a:spcPts val="600"/>
              </a:spcAft>
            </a:pPr>
            <a:endParaRPr lang="en-US" sz="4000" dirty="0">
              <a:solidFill>
                <a:srgbClr val="FFFFFF"/>
              </a:solidFill>
            </a:endParaRPr>
          </a:p>
        </p:txBody>
      </p:sp>
    </p:spTree>
    <p:extLst>
      <p:ext uri="{BB962C8B-B14F-4D97-AF65-F5344CB8AC3E}">
        <p14:creationId xmlns:p14="http://schemas.microsoft.com/office/powerpoint/2010/main" val="2131690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7" y="0"/>
            <a:ext cx="11066811" cy="620888"/>
          </a:xfrm>
        </p:spPr>
        <p:txBody>
          <a:bodyPr>
            <a:noAutofit/>
          </a:bodyPr>
          <a:lstStyle/>
          <a:p>
            <a:pPr algn="ctr"/>
            <a:r>
              <a:rPr lang="en-US" sz="4800" b="1" dirty="0">
                <a:solidFill>
                  <a:srgbClr val="FFFFFF"/>
                </a:solidFill>
                <a:effectLst>
                  <a:outerShdw blurRad="38100" dist="38100" dir="2700000" algn="tl">
                    <a:srgbClr val="000000">
                      <a:alpha val="43137"/>
                    </a:srgbClr>
                  </a:outerShdw>
                </a:effectLst>
                <a:latin typeface="+mn-lt"/>
              </a:rPr>
              <a:t>Answers to the Critics’ Arguments</a:t>
            </a:r>
          </a:p>
        </p:txBody>
      </p:sp>
      <p:sp>
        <p:nvSpPr>
          <p:cNvPr id="3" name="Content Placeholder 2"/>
          <p:cNvSpPr>
            <a:spLocks noGrp="1"/>
          </p:cNvSpPr>
          <p:nvPr>
            <p:ph idx="1"/>
          </p:nvPr>
        </p:nvSpPr>
        <p:spPr>
          <a:xfrm>
            <a:off x="477838" y="606777"/>
            <a:ext cx="11196184" cy="6152445"/>
          </a:xfrm>
        </p:spPr>
        <p:txBody>
          <a:bodyPr>
            <a:noAutofit/>
          </a:bodyPr>
          <a:lstStyle/>
          <a:p>
            <a:pPr>
              <a:lnSpc>
                <a:spcPct val="100000"/>
              </a:lnSpc>
              <a:spcBef>
                <a:spcPts val="0"/>
              </a:spcBef>
            </a:pPr>
            <a:r>
              <a:rPr lang="en-US" sz="4400" dirty="0">
                <a:solidFill>
                  <a:srgbClr val="FFFFFF"/>
                </a:solidFill>
              </a:rPr>
              <a:t>The language of Daniel begins with Hebrew, changes to </a:t>
            </a:r>
            <a:r>
              <a:rPr lang="en-US" sz="4400" dirty="0" smtClean="0">
                <a:solidFill>
                  <a:srgbClr val="FFFFFF"/>
                </a:solidFill>
              </a:rPr>
              <a:t>Aramaic </a:t>
            </a:r>
            <a:r>
              <a:rPr lang="en-US" sz="4400" dirty="0">
                <a:solidFill>
                  <a:srgbClr val="FFFFFF"/>
                </a:solidFill>
              </a:rPr>
              <a:t>from chapter 2:4 through 7:28, returns to Hebrew in 8:1 for the remainder of the book</a:t>
            </a:r>
            <a:r>
              <a:rPr lang="en-US" sz="4400" dirty="0" smtClean="0">
                <a:solidFill>
                  <a:srgbClr val="FFFFFF"/>
                </a:solidFill>
              </a:rPr>
              <a:t>.</a:t>
            </a:r>
          </a:p>
          <a:p>
            <a:pPr>
              <a:lnSpc>
                <a:spcPct val="100000"/>
              </a:lnSpc>
              <a:spcBef>
                <a:spcPts val="0"/>
              </a:spcBef>
            </a:pPr>
            <a:r>
              <a:rPr lang="en-US" sz="4400" dirty="0">
                <a:solidFill>
                  <a:srgbClr val="FFFFFF"/>
                </a:solidFill>
              </a:rPr>
              <a:t>The latter section of Hebrew is not as </a:t>
            </a:r>
            <a:r>
              <a:rPr lang="en-US" sz="4400" dirty="0" smtClean="0">
                <a:solidFill>
                  <a:srgbClr val="FFFFFF"/>
                </a:solidFill>
              </a:rPr>
              <a:t>elegant as </a:t>
            </a:r>
            <a:r>
              <a:rPr lang="en-US" sz="4400" dirty="0">
                <a:solidFill>
                  <a:srgbClr val="FFFFFF"/>
                </a:solidFill>
              </a:rPr>
              <a:t>that of other books of the </a:t>
            </a:r>
            <a:r>
              <a:rPr lang="en-US" sz="4400" dirty="0" smtClean="0">
                <a:solidFill>
                  <a:srgbClr val="FFFFFF"/>
                </a:solidFill>
              </a:rPr>
              <a:t>OT</a:t>
            </a:r>
          </a:p>
          <a:p>
            <a:pPr>
              <a:lnSpc>
                <a:spcPct val="100000"/>
              </a:lnSpc>
              <a:spcBef>
                <a:spcPts val="0"/>
              </a:spcBef>
            </a:pPr>
            <a:r>
              <a:rPr lang="en-US" sz="4400" dirty="0" smtClean="0">
                <a:solidFill>
                  <a:srgbClr val="FFFFFF"/>
                </a:solidFill>
              </a:rPr>
              <a:t>Critics use this to claim the book was not written in the 6</a:t>
            </a:r>
            <a:r>
              <a:rPr lang="en-US" sz="4400" baseline="30000" dirty="0" smtClean="0">
                <a:solidFill>
                  <a:srgbClr val="FFFFFF"/>
                </a:solidFill>
              </a:rPr>
              <a:t>th</a:t>
            </a:r>
            <a:r>
              <a:rPr lang="en-US" sz="4400" dirty="0" smtClean="0">
                <a:solidFill>
                  <a:srgbClr val="FFFFFF"/>
                </a:solidFill>
              </a:rPr>
              <a:t> century.</a:t>
            </a:r>
          </a:p>
          <a:p>
            <a:pPr lvl="1">
              <a:lnSpc>
                <a:spcPct val="100000"/>
              </a:lnSpc>
              <a:spcBef>
                <a:spcPts val="0"/>
              </a:spcBef>
            </a:pPr>
            <a:endParaRPr lang="en-US" dirty="0">
              <a:solidFill>
                <a:srgbClr val="FFFFFF"/>
              </a:solidFill>
            </a:endParaRPr>
          </a:p>
        </p:txBody>
      </p:sp>
    </p:spTree>
    <p:extLst>
      <p:ext uri="{BB962C8B-B14F-4D97-AF65-F5344CB8AC3E}">
        <p14:creationId xmlns:p14="http://schemas.microsoft.com/office/powerpoint/2010/main" val="41082594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38" y="352281"/>
            <a:ext cx="11066811" cy="620888"/>
          </a:xfrm>
        </p:spPr>
        <p:txBody>
          <a:bodyPr>
            <a:noAutofit/>
          </a:bodyPr>
          <a:lstStyle/>
          <a:p>
            <a:pPr algn="ctr"/>
            <a:r>
              <a:rPr lang="en-US" sz="4800" b="1" dirty="0">
                <a:solidFill>
                  <a:srgbClr val="FFFFFF"/>
                </a:solidFill>
                <a:effectLst>
                  <a:outerShdw blurRad="38100" dist="38100" dir="2700000" algn="tl">
                    <a:srgbClr val="000000">
                      <a:alpha val="43137"/>
                    </a:srgbClr>
                  </a:outerShdw>
                </a:effectLst>
                <a:latin typeface="+mn-lt"/>
              </a:rPr>
              <a:t>Answers to the Critics’ Arguments</a:t>
            </a:r>
          </a:p>
        </p:txBody>
      </p:sp>
      <p:sp>
        <p:nvSpPr>
          <p:cNvPr id="3" name="Content Placeholder 2"/>
          <p:cNvSpPr>
            <a:spLocks noGrp="1"/>
          </p:cNvSpPr>
          <p:nvPr>
            <p:ph idx="1"/>
          </p:nvPr>
        </p:nvSpPr>
        <p:spPr>
          <a:xfrm>
            <a:off x="0" y="976233"/>
            <a:ext cx="12001296" cy="5627768"/>
          </a:xfrm>
        </p:spPr>
        <p:txBody>
          <a:bodyPr>
            <a:noAutofit/>
          </a:bodyPr>
          <a:lstStyle/>
          <a:p>
            <a:pPr lvl="1">
              <a:lnSpc>
                <a:spcPct val="100000"/>
              </a:lnSpc>
              <a:spcBef>
                <a:spcPts val="0"/>
              </a:spcBef>
            </a:pPr>
            <a:r>
              <a:rPr lang="en-US" sz="4400" dirty="0" smtClean="0">
                <a:solidFill>
                  <a:srgbClr val="FFFFFF"/>
                </a:solidFill>
              </a:rPr>
              <a:t>Daniel </a:t>
            </a:r>
            <a:r>
              <a:rPr lang="en-US" sz="4400" dirty="0">
                <a:solidFill>
                  <a:srgbClr val="FFFFFF"/>
                </a:solidFill>
              </a:rPr>
              <a:t>had spent most of his life in Babylon where Aramaic was the common language used</a:t>
            </a:r>
            <a:r>
              <a:rPr lang="en-US" sz="4400" dirty="0" smtClean="0">
                <a:solidFill>
                  <a:srgbClr val="FFFFFF"/>
                </a:solidFill>
              </a:rPr>
              <a:t>.  It seems reasonable that he would have used the Aramaic for at least some of the book.</a:t>
            </a:r>
          </a:p>
          <a:p>
            <a:pPr lvl="1">
              <a:lnSpc>
                <a:spcPct val="100000"/>
              </a:lnSpc>
              <a:spcBef>
                <a:spcPts val="0"/>
              </a:spcBef>
            </a:pPr>
            <a:r>
              <a:rPr lang="en-US" sz="4400" dirty="0" smtClean="0">
                <a:solidFill>
                  <a:srgbClr val="FFFFFF"/>
                </a:solidFill>
              </a:rPr>
              <a:t> </a:t>
            </a:r>
            <a:r>
              <a:rPr lang="en-US" sz="4400" dirty="0">
                <a:solidFill>
                  <a:srgbClr val="FFFFFF"/>
                </a:solidFill>
              </a:rPr>
              <a:t>After decades in Babylon, his fluency in Hebrew would have no doubt diminished.</a:t>
            </a:r>
          </a:p>
          <a:p>
            <a:pPr lvl="1">
              <a:lnSpc>
                <a:spcPct val="100000"/>
              </a:lnSpc>
              <a:spcBef>
                <a:spcPts val="0"/>
              </a:spcBef>
            </a:pPr>
            <a:r>
              <a:rPr lang="en-US" sz="4400" dirty="0">
                <a:solidFill>
                  <a:srgbClr val="FFFFFF"/>
                </a:solidFill>
              </a:rPr>
              <a:t>Therefore, the criticism actually becomes an argument in favor of the book’s historicity</a:t>
            </a:r>
            <a:r>
              <a:rPr lang="en-US" sz="4400"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2626490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906961"/>
            <a:ext cx="12001296" cy="5627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r>
              <a:rPr lang="en-US" sz="4400" dirty="0" smtClean="0">
                <a:solidFill>
                  <a:srgbClr val="FFFFFF"/>
                </a:solidFill>
              </a:rPr>
              <a:t>Some are gambling their eternal destiny on the belief/hope that the Bible isn’t true.</a:t>
            </a:r>
          </a:p>
          <a:p>
            <a:pPr lvl="1">
              <a:lnSpc>
                <a:spcPct val="100000"/>
              </a:lnSpc>
              <a:spcBef>
                <a:spcPts val="0"/>
              </a:spcBef>
            </a:pPr>
            <a:r>
              <a:rPr lang="en-US" sz="4400" dirty="0" smtClean="0">
                <a:solidFill>
                  <a:srgbClr val="FFFFFF"/>
                </a:solidFill>
              </a:rPr>
              <a:t>That what it says about sin isn’t true.</a:t>
            </a:r>
          </a:p>
          <a:p>
            <a:pPr lvl="1">
              <a:lnSpc>
                <a:spcPct val="100000"/>
              </a:lnSpc>
              <a:spcBef>
                <a:spcPts val="0"/>
              </a:spcBef>
            </a:pPr>
            <a:r>
              <a:rPr lang="en-US" sz="4400" dirty="0" smtClean="0">
                <a:solidFill>
                  <a:srgbClr val="FFFFFF"/>
                </a:solidFill>
              </a:rPr>
              <a:t>That its promise of eternal life isn’t real.</a:t>
            </a:r>
          </a:p>
          <a:p>
            <a:pPr lvl="1">
              <a:lnSpc>
                <a:spcPct val="100000"/>
              </a:lnSpc>
              <a:spcBef>
                <a:spcPts val="0"/>
              </a:spcBef>
            </a:pPr>
            <a:endParaRPr lang="en-US" sz="4400" dirty="0">
              <a:solidFill>
                <a:srgbClr val="FFFFFF"/>
              </a:solidFill>
            </a:endParaRPr>
          </a:p>
          <a:p>
            <a:pPr lvl="1">
              <a:lnSpc>
                <a:spcPct val="100000"/>
              </a:lnSpc>
              <a:spcBef>
                <a:spcPts val="0"/>
              </a:spcBef>
            </a:pPr>
            <a:r>
              <a:rPr lang="en-US" sz="4400" dirty="0" smtClean="0">
                <a:solidFill>
                  <a:srgbClr val="FFFFFF"/>
                </a:solidFill>
              </a:rPr>
              <a:t>In what do you place your hope?</a:t>
            </a:r>
          </a:p>
        </p:txBody>
      </p:sp>
    </p:spTree>
    <p:extLst>
      <p:ext uri="{BB962C8B-B14F-4D97-AF65-F5344CB8AC3E}">
        <p14:creationId xmlns:p14="http://schemas.microsoft.com/office/powerpoint/2010/main" val="23770656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45" y="262114"/>
            <a:ext cx="11066811" cy="930123"/>
          </a:xfrm>
        </p:spPr>
        <p:txBody>
          <a:bodyPr>
            <a:noAutofit/>
          </a:bodyPr>
          <a:lstStyle/>
          <a:p>
            <a:pPr algn="ctr"/>
            <a:r>
              <a:rPr lang="en-US" sz="4800" b="1" dirty="0">
                <a:solidFill>
                  <a:srgbClr val="FFFFFF"/>
                </a:solidFill>
                <a:effectLst>
                  <a:outerShdw blurRad="38100" dist="38100" dir="2700000" algn="tl">
                    <a:srgbClr val="000000">
                      <a:alpha val="43137"/>
                    </a:srgbClr>
                  </a:outerShdw>
                </a:effectLst>
                <a:latin typeface="+mn-lt"/>
              </a:rPr>
              <a:t>The Book of Daniel</a:t>
            </a:r>
            <a:br>
              <a:rPr lang="en-US" sz="4800" b="1" dirty="0">
                <a:solidFill>
                  <a:srgbClr val="FFFFFF"/>
                </a:solidFill>
                <a:effectLst>
                  <a:outerShdw blurRad="38100" dist="38100" dir="2700000" algn="tl">
                    <a:srgbClr val="000000">
                      <a:alpha val="43137"/>
                    </a:srgbClr>
                  </a:outerShdw>
                </a:effectLst>
                <a:latin typeface="+mn-lt"/>
              </a:rPr>
            </a:br>
            <a:r>
              <a:rPr lang="en-US" sz="4800" b="1" dirty="0">
                <a:solidFill>
                  <a:srgbClr val="FFFFFF"/>
                </a:solidFill>
                <a:effectLst>
                  <a:outerShdw blurRad="38100" dist="38100" dir="2700000" algn="tl">
                    <a:srgbClr val="000000">
                      <a:alpha val="43137"/>
                    </a:srgbClr>
                  </a:outerShdw>
                </a:effectLst>
                <a:latin typeface="+mn-lt"/>
              </a:rPr>
              <a:t>What makes it hard to understand?</a:t>
            </a:r>
          </a:p>
        </p:txBody>
      </p:sp>
      <p:sp>
        <p:nvSpPr>
          <p:cNvPr id="3" name="Content Placeholder 2"/>
          <p:cNvSpPr>
            <a:spLocks noGrp="1"/>
          </p:cNvSpPr>
          <p:nvPr>
            <p:ph idx="1"/>
          </p:nvPr>
        </p:nvSpPr>
        <p:spPr>
          <a:xfrm>
            <a:off x="0" y="1530903"/>
            <a:ext cx="12192000" cy="5327097"/>
          </a:xfrm>
        </p:spPr>
        <p:txBody>
          <a:bodyPr>
            <a:noAutofit/>
          </a:bodyPr>
          <a:lstStyle/>
          <a:p>
            <a:pPr>
              <a:lnSpc>
                <a:spcPct val="100000"/>
              </a:lnSpc>
              <a:spcBef>
                <a:spcPts val="0"/>
              </a:spcBef>
            </a:pPr>
            <a:r>
              <a:rPr lang="en-US" sz="4000" dirty="0">
                <a:solidFill>
                  <a:srgbClr val="FFFFFF"/>
                </a:solidFill>
              </a:rPr>
              <a:t>God used visions and dreams to reveal  the future.  This included figurative language, and unnatural beings that represent forthcoming powers, leaders, and events.</a:t>
            </a:r>
          </a:p>
          <a:p>
            <a:pPr>
              <a:lnSpc>
                <a:spcPct val="100000"/>
              </a:lnSpc>
              <a:spcBef>
                <a:spcPts val="0"/>
              </a:spcBef>
            </a:pPr>
            <a:r>
              <a:rPr lang="en-US" sz="4000" dirty="0">
                <a:solidFill>
                  <a:srgbClr val="FFFFFF"/>
                </a:solidFill>
              </a:rPr>
              <a:t>Some involve warring parts of the ancient Grecian empire with which we may have little familiarity.</a:t>
            </a:r>
          </a:p>
          <a:p>
            <a:pPr>
              <a:lnSpc>
                <a:spcPct val="100000"/>
              </a:lnSpc>
              <a:spcBef>
                <a:spcPts val="0"/>
              </a:spcBef>
            </a:pPr>
            <a:r>
              <a:rPr lang="en-US" sz="4000" dirty="0">
                <a:solidFill>
                  <a:srgbClr val="FFFFFF"/>
                </a:solidFill>
              </a:rPr>
              <a:t>Understanding requires non-Biblical sources.</a:t>
            </a:r>
          </a:p>
          <a:p>
            <a:pPr>
              <a:lnSpc>
                <a:spcPct val="100000"/>
              </a:lnSpc>
              <a:spcBef>
                <a:spcPts val="0"/>
              </a:spcBef>
            </a:pPr>
            <a:r>
              <a:rPr lang="en-US" sz="4000" dirty="0">
                <a:solidFill>
                  <a:srgbClr val="FFFFFF"/>
                </a:solidFill>
              </a:rPr>
              <a:t>Some prophecies will occasionally skip ahead in time.</a:t>
            </a:r>
          </a:p>
          <a:p>
            <a:pPr>
              <a:lnSpc>
                <a:spcPct val="100000"/>
              </a:lnSpc>
              <a:spcBef>
                <a:spcPts val="0"/>
              </a:spcBef>
            </a:pPr>
            <a:r>
              <a:rPr lang="en-US" sz="4000" dirty="0">
                <a:solidFill>
                  <a:srgbClr val="FFFFFF"/>
                </a:solidFill>
              </a:rPr>
              <a:t>Some prophecies are repeated with different visions.</a:t>
            </a:r>
          </a:p>
        </p:txBody>
      </p:sp>
    </p:spTree>
    <p:extLst>
      <p:ext uri="{BB962C8B-B14F-4D97-AF65-F5344CB8AC3E}">
        <p14:creationId xmlns:p14="http://schemas.microsoft.com/office/powerpoint/2010/main" val="36213467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25" y="144463"/>
            <a:ext cx="11472549" cy="620888"/>
          </a:xfrm>
        </p:spPr>
        <p:txBody>
          <a:bodyPr>
            <a:normAutofit fontScale="90000"/>
          </a:bodyPr>
          <a:lstStyle/>
          <a:p>
            <a:r>
              <a:rPr lang="en-US" sz="4900" b="1" dirty="0">
                <a:solidFill>
                  <a:schemeClr val="bg1"/>
                </a:solidFill>
                <a:effectLst>
                  <a:outerShdw blurRad="38100" dist="38100" dir="2700000" algn="tl">
                    <a:srgbClr val="000000">
                      <a:alpha val="43137"/>
                    </a:srgbClr>
                  </a:outerShdw>
                </a:effectLst>
                <a:latin typeface="+mn-lt"/>
              </a:rPr>
              <a:t>What</a:t>
            </a:r>
            <a:r>
              <a:rPr lang="en-US" b="1" dirty="0">
                <a:solidFill>
                  <a:schemeClr val="bg1"/>
                </a:solidFill>
                <a:effectLst>
                  <a:outerShdw blurRad="38100" dist="38100" dir="2700000" algn="tl">
                    <a:srgbClr val="000000">
                      <a:alpha val="43137"/>
                    </a:srgbClr>
                  </a:outerShdw>
                </a:effectLst>
                <a:latin typeface="+mn-lt"/>
              </a:rPr>
              <a:t> can we learn from studying these Prophecies?</a:t>
            </a:r>
          </a:p>
        </p:txBody>
      </p:sp>
      <p:sp>
        <p:nvSpPr>
          <p:cNvPr id="3" name="Content Placeholder 2"/>
          <p:cNvSpPr>
            <a:spLocks noGrp="1"/>
          </p:cNvSpPr>
          <p:nvPr>
            <p:ph idx="1"/>
          </p:nvPr>
        </p:nvSpPr>
        <p:spPr>
          <a:xfrm>
            <a:off x="12699" y="985484"/>
            <a:ext cx="12192000" cy="5129564"/>
          </a:xfrm>
        </p:spPr>
        <p:txBody>
          <a:bodyPr>
            <a:noAutofit/>
          </a:bodyPr>
          <a:lstStyle/>
          <a:p>
            <a:pPr>
              <a:lnSpc>
                <a:spcPct val="100000"/>
              </a:lnSpc>
              <a:spcBef>
                <a:spcPts val="0"/>
              </a:spcBef>
            </a:pPr>
            <a:r>
              <a:rPr lang="en-US" sz="4000" dirty="0">
                <a:solidFill>
                  <a:schemeClr val="bg1"/>
                </a:solidFill>
              </a:rPr>
              <a:t>Stunningly accurate predictions that prove the Bible is of Divine inspiration.</a:t>
            </a:r>
          </a:p>
          <a:p>
            <a:pPr>
              <a:lnSpc>
                <a:spcPct val="100000"/>
              </a:lnSpc>
              <a:spcBef>
                <a:spcPts val="0"/>
              </a:spcBef>
            </a:pPr>
            <a:r>
              <a:rPr lang="en-US" sz="4000" dirty="0">
                <a:solidFill>
                  <a:schemeClr val="bg1"/>
                </a:solidFill>
              </a:rPr>
              <a:t>Impacts to the Jewish people who lived during this time.</a:t>
            </a:r>
          </a:p>
          <a:p>
            <a:pPr>
              <a:lnSpc>
                <a:spcPct val="100000"/>
              </a:lnSpc>
              <a:spcBef>
                <a:spcPts val="0"/>
              </a:spcBef>
            </a:pPr>
            <a:r>
              <a:rPr lang="en-US" sz="4000" dirty="0">
                <a:solidFill>
                  <a:schemeClr val="bg1"/>
                </a:solidFill>
              </a:rPr>
              <a:t>Events that shaped the political situation that existed when Christ came into the world.</a:t>
            </a:r>
          </a:p>
          <a:p>
            <a:pPr>
              <a:lnSpc>
                <a:spcPct val="100000"/>
              </a:lnSpc>
              <a:spcBef>
                <a:spcPts val="0"/>
              </a:spcBef>
            </a:pPr>
            <a:r>
              <a:rPr lang="en-US" sz="4000" dirty="0">
                <a:solidFill>
                  <a:schemeClr val="bg1"/>
                </a:solidFill>
              </a:rPr>
              <a:t>No matter how bad things may get, God is still in control.</a:t>
            </a:r>
          </a:p>
          <a:p>
            <a:pPr>
              <a:lnSpc>
                <a:spcPct val="100000"/>
              </a:lnSpc>
              <a:spcBef>
                <a:spcPts val="0"/>
              </a:spcBef>
            </a:pPr>
            <a:r>
              <a:rPr lang="en-US" sz="4000" dirty="0">
                <a:solidFill>
                  <a:schemeClr val="bg1"/>
                </a:solidFill>
              </a:rPr>
              <a:t>Some themes similar to those used in The Revelation.</a:t>
            </a:r>
          </a:p>
          <a:p>
            <a:pPr>
              <a:lnSpc>
                <a:spcPct val="100000"/>
              </a:lnSpc>
              <a:spcBef>
                <a:spcPts val="0"/>
              </a:spcBef>
            </a:pPr>
            <a:endParaRPr lang="en-US" sz="4000" dirty="0">
              <a:solidFill>
                <a:schemeClr val="bg1"/>
              </a:solidFill>
            </a:endParaRPr>
          </a:p>
        </p:txBody>
      </p:sp>
    </p:spTree>
    <p:extLst>
      <p:ext uri="{BB962C8B-B14F-4D97-AF65-F5344CB8AC3E}">
        <p14:creationId xmlns:p14="http://schemas.microsoft.com/office/powerpoint/2010/main" val="41743324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2767" y="0"/>
            <a:ext cx="6479233" cy="6858000"/>
          </a:xfrm>
          <a:solidFill>
            <a:schemeClr val="tx1"/>
          </a:solidFill>
        </p:spPr>
        <p:txBody>
          <a:bodyPr>
            <a:normAutofit fontScale="85000" lnSpcReduction="10000"/>
          </a:bodyPr>
          <a:lstStyle/>
          <a:p>
            <a:pPr marL="0" indent="0">
              <a:buNone/>
            </a:pPr>
            <a:endParaRPr lang="en-US" sz="4700" dirty="0">
              <a:solidFill>
                <a:srgbClr val="FFDA3F"/>
              </a:solidFill>
            </a:endParaRPr>
          </a:p>
          <a:p>
            <a:pPr marL="0" indent="0">
              <a:buNone/>
            </a:pPr>
            <a:r>
              <a:rPr lang="en-US" sz="4700" dirty="0">
                <a:solidFill>
                  <a:srgbClr val="FFDA3F"/>
                </a:solidFill>
              </a:rPr>
              <a:t>Gold: Babylon (605-539 BC)</a:t>
            </a:r>
          </a:p>
          <a:p>
            <a:pPr marL="0" indent="0">
              <a:buNone/>
            </a:pPr>
            <a:r>
              <a:rPr lang="en-US" sz="4700" dirty="0">
                <a:solidFill>
                  <a:schemeClr val="tx2">
                    <a:lumMod val="40000"/>
                    <a:lumOff val="60000"/>
                  </a:schemeClr>
                </a:solidFill>
              </a:rPr>
              <a:t>Silver: </a:t>
            </a:r>
            <a:r>
              <a:rPr lang="en-US" sz="4700" dirty="0" err="1">
                <a:solidFill>
                  <a:schemeClr val="tx2">
                    <a:lumMod val="40000"/>
                    <a:lumOff val="60000"/>
                  </a:schemeClr>
                </a:solidFill>
              </a:rPr>
              <a:t>Medo</a:t>
            </a:r>
            <a:r>
              <a:rPr lang="en-US" sz="4700" dirty="0">
                <a:solidFill>
                  <a:schemeClr val="tx2">
                    <a:lumMod val="40000"/>
                    <a:lumOff val="60000"/>
                  </a:schemeClr>
                </a:solidFill>
              </a:rPr>
              <a:t>-Persia (539-331 BC</a:t>
            </a:r>
            <a:r>
              <a:rPr lang="en-US" sz="4700" dirty="0">
                <a:solidFill>
                  <a:schemeClr val="bg1">
                    <a:lumMod val="95000"/>
                  </a:schemeClr>
                </a:solidFill>
              </a:rPr>
              <a:t>)</a:t>
            </a:r>
          </a:p>
          <a:p>
            <a:pPr marL="0" indent="0">
              <a:buNone/>
            </a:pPr>
            <a:r>
              <a:rPr lang="en-US" sz="4700" dirty="0">
                <a:solidFill>
                  <a:schemeClr val="accent4">
                    <a:lumMod val="75000"/>
                  </a:schemeClr>
                </a:solidFill>
              </a:rPr>
              <a:t>Bronze: Greece (331-168 BC)</a:t>
            </a:r>
          </a:p>
          <a:p>
            <a:pPr marL="0" indent="0">
              <a:buNone/>
            </a:pPr>
            <a:r>
              <a:rPr lang="en-US" sz="4700" dirty="0">
                <a:solidFill>
                  <a:schemeClr val="bg2">
                    <a:lumMod val="50000"/>
                  </a:schemeClr>
                </a:solidFill>
              </a:rPr>
              <a:t>Legs of Iron/Feet mixed</a:t>
            </a:r>
          </a:p>
          <a:p>
            <a:pPr marL="0" indent="0">
              <a:buNone/>
            </a:pPr>
            <a:r>
              <a:rPr lang="en-US" sz="4700" dirty="0">
                <a:solidFill>
                  <a:schemeClr val="bg2">
                    <a:lumMod val="50000"/>
                  </a:schemeClr>
                </a:solidFill>
              </a:rPr>
              <a:t>Rome (168 BC-476 AD)</a:t>
            </a:r>
          </a:p>
          <a:p>
            <a:pPr marL="0" indent="0">
              <a:buNone/>
            </a:pPr>
            <a:r>
              <a:rPr lang="en-US" sz="4700" dirty="0">
                <a:solidFill>
                  <a:schemeClr val="accent2">
                    <a:lumMod val="60000"/>
                    <a:lumOff val="40000"/>
                  </a:schemeClr>
                </a:solidFill>
              </a:rPr>
              <a:t>Stone strikes the feet of the image and destroys it: </a:t>
            </a:r>
          </a:p>
          <a:p>
            <a:pPr marL="0" indent="0">
              <a:buNone/>
            </a:pPr>
            <a:r>
              <a:rPr lang="en-US" sz="4700" dirty="0">
                <a:solidFill>
                  <a:schemeClr val="accent2">
                    <a:lumMod val="60000"/>
                    <a:lumOff val="40000"/>
                  </a:schemeClr>
                </a:solidFill>
              </a:rPr>
              <a:t>IN THE DAYS OF THESE KINGS (i.e. Romans), God’s eternal kingdom would be established</a:t>
            </a:r>
          </a:p>
          <a:p>
            <a:endParaRPr lang="en-US" sz="3200" dirty="0">
              <a:solidFill>
                <a:schemeClr val="accent4">
                  <a:lumMod val="20000"/>
                  <a:lumOff val="80000"/>
                </a:schemeClr>
              </a:solidFill>
            </a:endParaRPr>
          </a:p>
        </p:txBody>
      </p:sp>
      <p:pic>
        <p:nvPicPr>
          <p:cNvPr id="2050" name="Picture 2" descr="Image result for daniel 2 d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2767" cy="6858000"/>
          </a:xfrm>
          <a:prstGeom prst="rect">
            <a:avLst/>
          </a:prstGeom>
          <a:solidFill>
            <a:schemeClr val="bg2">
              <a:alpha val="29000"/>
            </a:schemeClr>
          </a:solidFill>
          <a:extLst/>
        </p:spPr>
      </p:pic>
      <p:sp>
        <p:nvSpPr>
          <p:cNvPr id="6" name="Title 1"/>
          <p:cNvSpPr>
            <a:spLocks noGrp="1"/>
          </p:cNvSpPr>
          <p:nvPr>
            <p:ph type="title"/>
          </p:nvPr>
        </p:nvSpPr>
        <p:spPr>
          <a:xfrm>
            <a:off x="1862286" y="266477"/>
            <a:ext cx="2210114" cy="644160"/>
          </a:xfrm>
        </p:spPr>
        <p:txBody>
          <a:bodyPr>
            <a:noAutofit/>
          </a:bodyPr>
          <a:lstStyle/>
          <a:p>
            <a:r>
              <a:rPr lang="en-US" b="1" dirty="0">
                <a:effectLst>
                  <a:outerShdw blurRad="38100" dist="38100" dir="2700000" algn="tl">
                    <a:srgbClr val="000000">
                      <a:alpha val="43137"/>
                    </a:srgbClr>
                  </a:outerShdw>
                </a:effectLst>
                <a:latin typeface="+mn-lt"/>
              </a:rPr>
              <a:t>Daniel 2</a:t>
            </a:r>
          </a:p>
        </p:txBody>
      </p:sp>
      <p:sp>
        <p:nvSpPr>
          <p:cNvPr id="2" name="Rectangle 1">
            <a:extLst>
              <a:ext uri="{FF2B5EF4-FFF2-40B4-BE49-F238E27FC236}">
                <a16:creationId xmlns:a16="http://schemas.microsoft.com/office/drawing/2014/main" xmlns="" id="{2E0C8218-A427-4A25-B683-3BE38D50009B}"/>
              </a:ext>
            </a:extLst>
          </p:cNvPr>
          <p:cNvSpPr/>
          <p:nvPr/>
        </p:nvSpPr>
        <p:spPr>
          <a:xfrm>
            <a:off x="221919" y="775460"/>
            <a:ext cx="2311907" cy="1446550"/>
          </a:xfrm>
          <a:prstGeom prst="rect">
            <a:avLst/>
          </a:prstGeom>
        </p:spPr>
        <p:txBody>
          <a:bodyPr wrap="square">
            <a:spAutoFit/>
          </a:bodyPr>
          <a:lstStyle/>
          <a:p>
            <a:r>
              <a:rPr lang="en-US" sz="4400" b="1" dirty="0"/>
              <a:t>Head of </a:t>
            </a:r>
          </a:p>
          <a:p>
            <a:r>
              <a:rPr lang="en-US" sz="4400" b="1" dirty="0"/>
              <a:t>Gold</a:t>
            </a:r>
          </a:p>
        </p:txBody>
      </p:sp>
      <p:sp>
        <p:nvSpPr>
          <p:cNvPr id="8" name="Rectangle 7">
            <a:extLst>
              <a:ext uri="{FF2B5EF4-FFF2-40B4-BE49-F238E27FC236}">
                <a16:creationId xmlns:a16="http://schemas.microsoft.com/office/drawing/2014/main" xmlns="" id="{BC514665-7A98-49FA-A47E-45241DDEF8FA}"/>
              </a:ext>
            </a:extLst>
          </p:cNvPr>
          <p:cNvSpPr/>
          <p:nvPr/>
        </p:nvSpPr>
        <p:spPr>
          <a:xfrm>
            <a:off x="103858" y="2897883"/>
            <a:ext cx="3118161" cy="1446550"/>
          </a:xfrm>
          <a:prstGeom prst="rect">
            <a:avLst/>
          </a:prstGeom>
          <a:solidFill>
            <a:schemeClr val="bg2">
              <a:alpha val="29000"/>
            </a:schemeClr>
          </a:solidFill>
        </p:spPr>
        <p:txBody>
          <a:bodyPr wrap="none">
            <a:spAutoFit/>
          </a:bodyPr>
          <a:lstStyle/>
          <a:p>
            <a:r>
              <a:rPr lang="en-US" sz="4400" b="1" dirty="0"/>
              <a:t>Belly/Thighs </a:t>
            </a:r>
          </a:p>
          <a:p>
            <a:r>
              <a:rPr lang="en-US" sz="4400" b="1" dirty="0"/>
              <a:t>of Bronze</a:t>
            </a:r>
          </a:p>
        </p:txBody>
      </p:sp>
      <p:sp>
        <p:nvSpPr>
          <p:cNvPr id="9" name="Rectangle 8">
            <a:extLst>
              <a:ext uri="{FF2B5EF4-FFF2-40B4-BE49-F238E27FC236}">
                <a16:creationId xmlns:a16="http://schemas.microsoft.com/office/drawing/2014/main" xmlns="" id="{881087E7-7191-49AD-A055-25ED37EF2092}"/>
              </a:ext>
            </a:extLst>
          </p:cNvPr>
          <p:cNvSpPr/>
          <p:nvPr/>
        </p:nvSpPr>
        <p:spPr>
          <a:xfrm>
            <a:off x="81280" y="4539387"/>
            <a:ext cx="2954533" cy="2123658"/>
          </a:xfrm>
          <a:prstGeom prst="rect">
            <a:avLst/>
          </a:prstGeom>
          <a:solidFill>
            <a:schemeClr val="bg2">
              <a:alpha val="29000"/>
            </a:schemeClr>
          </a:solidFill>
        </p:spPr>
        <p:txBody>
          <a:bodyPr wrap="square">
            <a:spAutoFit/>
          </a:bodyPr>
          <a:lstStyle/>
          <a:p>
            <a:r>
              <a:rPr lang="en-US" sz="4400" b="1" dirty="0"/>
              <a:t>Legs of Iron</a:t>
            </a:r>
          </a:p>
          <a:p>
            <a:r>
              <a:rPr lang="en-US" sz="4400" b="1" dirty="0"/>
              <a:t>Feet of Iron</a:t>
            </a:r>
          </a:p>
          <a:p>
            <a:r>
              <a:rPr lang="en-US" sz="4400" b="1" dirty="0"/>
              <a:t>&amp; Clay</a:t>
            </a:r>
          </a:p>
        </p:txBody>
      </p:sp>
      <p:sp>
        <p:nvSpPr>
          <p:cNvPr id="10" name="Rectangle 9">
            <a:extLst>
              <a:ext uri="{FF2B5EF4-FFF2-40B4-BE49-F238E27FC236}">
                <a16:creationId xmlns:a16="http://schemas.microsoft.com/office/drawing/2014/main" xmlns="" id="{EAF4FE1C-4DFD-43F5-8B09-9F5D53731357}"/>
              </a:ext>
            </a:extLst>
          </p:cNvPr>
          <p:cNvSpPr/>
          <p:nvPr/>
        </p:nvSpPr>
        <p:spPr>
          <a:xfrm>
            <a:off x="3578102" y="3947692"/>
            <a:ext cx="1798218" cy="2123658"/>
          </a:xfrm>
          <a:prstGeom prst="rect">
            <a:avLst/>
          </a:prstGeom>
          <a:solidFill>
            <a:schemeClr val="bg2">
              <a:alpha val="29000"/>
            </a:schemeClr>
          </a:solidFill>
        </p:spPr>
        <p:txBody>
          <a:bodyPr wrap="square">
            <a:spAutoFit/>
          </a:bodyPr>
          <a:lstStyle/>
          <a:p>
            <a:r>
              <a:rPr lang="en-US" sz="4400" b="1" dirty="0"/>
              <a:t>Stone strikes</a:t>
            </a:r>
          </a:p>
          <a:p>
            <a:r>
              <a:rPr lang="en-US" sz="4400" b="1" dirty="0"/>
              <a:t>Image</a:t>
            </a:r>
          </a:p>
        </p:txBody>
      </p:sp>
      <p:sp>
        <p:nvSpPr>
          <p:cNvPr id="11" name="Rectangle 10">
            <a:extLst>
              <a:ext uri="{FF2B5EF4-FFF2-40B4-BE49-F238E27FC236}">
                <a16:creationId xmlns:a16="http://schemas.microsoft.com/office/drawing/2014/main" xmlns="" id="{DB3B1592-FF1D-4083-9B80-1765A334ABEF}"/>
              </a:ext>
            </a:extLst>
          </p:cNvPr>
          <p:cNvSpPr/>
          <p:nvPr/>
        </p:nvSpPr>
        <p:spPr>
          <a:xfrm>
            <a:off x="3313391" y="1889477"/>
            <a:ext cx="2220544" cy="1446550"/>
          </a:xfrm>
          <a:prstGeom prst="rect">
            <a:avLst/>
          </a:prstGeom>
          <a:solidFill>
            <a:schemeClr val="bg2">
              <a:alpha val="29000"/>
            </a:schemeClr>
          </a:solidFill>
        </p:spPr>
        <p:txBody>
          <a:bodyPr wrap="none">
            <a:spAutoFit/>
          </a:bodyPr>
          <a:lstStyle/>
          <a:p>
            <a:r>
              <a:rPr lang="en-US" sz="4400" b="1" dirty="0"/>
              <a:t>Chest of </a:t>
            </a:r>
          </a:p>
          <a:p>
            <a:r>
              <a:rPr lang="en-US" sz="4400" b="1" dirty="0"/>
              <a:t>Silver</a:t>
            </a:r>
          </a:p>
        </p:txBody>
      </p:sp>
    </p:spTree>
    <p:extLst>
      <p:ext uri="{BB962C8B-B14F-4D97-AF65-F5344CB8AC3E}">
        <p14:creationId xmlns:p14="http://schemas.microsoft.com/office/powerpoint/2010/main" val="978977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elshazzar's feast writing on the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808" y="890065"/>
            <a:ext cx="5382826" cy="455199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951128" y="144463"/>
            <a:ext cx="8315144" cy="705383"/>
          </a:xfrm>
        </p:spPr>
        <p:txBody>
          <a:bodyPr>
            <a:normAutofit/>
          </a:bodyPr>
          <a:lstStyle/>
          <a:p>
            <a:r>
              <a:rPr lang="en-US" b="1" dirty="0">
                <a:solidFill>
                  <a:schemeClr val="bg1"/>
                </a:solidFill>
                <a:effectLst>
                  <a:outerShdw blurRad="38100" dist="38100" dir="2700000" algn="tl">
                    <a:srgbClr val="000000">
                      <a:alpha val="43137"/>
                    </a:srgbClr>
                  </a:outerShdw>
                </a:effectLst>
                <a:latin typeface="+mn-lt"/>
              </a:rPr>
              <a:t>Daniel 5 – Handwriting on the Wall</a:t>
            </a:r>
          </a:p>
        </p:txBody>
      </p:sp>
      <p:sp>
        <p:nvSpPr>
          <p:cNvPr id="6" name="Content Placeholder 2"/>
          <p:cNvSpPr>
            <a:spLocks noGrp="1"/>
          </p:cNvSpPr>
          <p:nvPr>
            <p:ph idx="1"/>
          </p:nvPr>
        </p:nvSpPr>
        <p:spPr>
          <a:xfrm>
            <a:off x="0" y="852483"/>
            <a:ext cx="6094502" cy="5503603"/>
          </a:xfrm>
        </p:spPr>
        <p:txBody>
          <a:bodyPr>
            <a:noAutofit/>
          </a:bodyPr>
          <a:lstStyle/>
          <a:p>
            <a:pPr>
              <a:lnSpc>
                <a:spcPts val="3500"/>
              </a:lnSpc>
              <a:spcBef>
                <a:spcPts val="600"/>
              </a:spcBef>
              <a:spcAft>
                <a:spcPts val="600"/>
              </a:spcAft>
            </a:pPr>
            <a:r>
              <a:rPr lang="en-US" sz="4000" dirty="0">
                <a:solidFill>
                  <a:srgbClr val="FFFFFF"/>
                </a:solidFill>
              </a:rPr>
              <a:t>Belshazzar is holding a feast, when handwriting appears on the wall.</a:t>
            </a:r>
          </a:p>
          <a:p>
            <a:pPr>
              <a:lnSpc>
                <a:spcPts val="3500"/>
              </a:lnSpc>
              <a:spcBef>
                <a:spcPts val="600"/>
              </a:spcBef>
              <a:spcAft>
                <a:spcPts val="600"/>
              </a:spcAft>
            </a:pPr>
            <a:r>
              <a:rPr lang="en-US" sz="4000" dirty="0">
                <a:solidFill>
                  <a:srgbClr val="FFFFFF"/>
                </a:solidFill>
              </a:rPr>
              <a:t>Daniel is brought in to interpret.</a:t>
            </a:r>
          </a:p>
          <a:p>
            <a:pPr>
              <a:lnSpc>
                <a:spcPts val="3500"/>
              </a:lnSpc>
              <a:spcBef>
                <a:spcPts val="600"/>
              </a:spcBef>
              <a:spcAft>
                <a:spcPts val="600"/>
              </a:spcAft>
            </a:pPr>
            <a:r>
              <a:rPr lang="en-US" sz="4000" dirty="0">
                <a:solidFill>
                  <a:srgbClr val="FFFFFF"/>
                </a:solidFill>
              </a:rPr>
              <a:t>God reveals that Babylon would fall to </a:t>
            </a:r>
            <a:r>
              <a:rPr lang="en-US" sz="4000" dirty="0" err="1">
                <a:solidFill>
                  <a:srgbClr val="FFFFFF"/>
                </a:solidFill>
              </a:rPr>
              <a:t>Medo</a:t>
            </a:r>
            <a:r>
              <a:rPr lang="en-US" sz="4000" dirty="0">
                <a:solidFill>
                  <a:srgbClr val="FFFFFF"/>
                </a:solidFill>
              </a:rPr>
              <a:t>-Persia. This happened that same </a:t>
            </a:r>
            <a:r>
              <a:rPr lang="en-US" sz="4000" dirty="0" smtClean="0">
                <a:solidFill>
                  <a:srgbClr val="FFFFFF"/>
                </a:solidFill>
              </a:rPr>
              <a:t>night</a:t>
            </a:r>
            <a:r>
              <a:rPr lang="en-US" sz="4000" dirty="0">
                <a:solidFill>
                  <a:srgbClr val="FFFFFF"/>
                </a:solidFill>
              </a:rPr>
              <a:t> </a:t>
            </a:r>
            <a:r>
              <a:rPr lang="en-US" sz="4000" dirty="0" smtClean="0">
                <a:solidFill>
                  <a:srgbClr val="FFFFFF"/>
                </a:solidFill>
              </a:rPr>
              <a:t>in 539 </a:t>
            </a:r>
            <a:r>
              <a:rPr lang="en-US" sz="4000" dirty="0">
                <a:solidFill>
                  <a:srgbClr val="FFFFFF"/>
                </a:solidFill>
              </a:rPr>
              <a:t>BC.</a:t>
            </a:r>
          </a:p>
          <a:p>
            <a:pPr>
              <a:lnSpc>
                <a:spcPts val="3500"/>
              </a:lnSpc>
              <a:spcBef>
                <a:spcPts val="600"/>
              </a:spcBef>
              <a:spcAft>
                <a:spcPts val="600"/>
              </a:spcAft>
            </a:pPr>
            <a:r>
              <a:rPr lang="en-US" sz="4000" dirty="0">
                <a:solidFill>
                  <a:srgbClr val="FFFFFF"/>
                </a:solidFill>
              </a:rPr>
              <a:t>A few sources mention that a feast was being held when Babylon fell</a:t>
            </a:r>
            <a:r>
              <a:rPr lang="en-US" sz="4000" dirty="0" smtClean="0">
                <a:solidFill>
                  <a:srgbClr val="FFFFFF"/>
                </a:solidFill>
              </a:rPr>
              <a:t>.</a:t>
            </a:r>
            <a:endParaRPr lang="en-US" sz="4000" dirty="0">
              <a:solidFill>
                <a:srgbClr val="FFFFFF"/>
              </a:solidFill>
            </a:endParaRPr>
          </a:p>
        </p:txBody>
      </p:sp>
    </p:spTree>
    <p:extLst>
      <p:ext uri="{BB962C8B-B14F-4D97-AF65-F5344CB8AC3E}">
        <p14:creationId xmlns:p14="http://schemas.microsoft.com/office/powerpoint/2010/main" val="2534716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51128" y="144463"/>
            <a:ext cx="8315144" cy="705383"/>
          </a:xfrm>
        </p:spPr>
        <p:txBody>
          <a:bodyPr>
            <a:normAutofit/>
          </a:bodyPr>
          <a:lstStyle/>
          <a:p>
            <a:r>
              <a:rPr lang="en-US" b="1" dirty="0">
                <a:solidFill>
                  <a:schemeClr val="bg1"/>
                </a:solidFill>
                <a:effectLst>
                  <a:outerShdw blurRad="38100" dist="38100" dir="2700000" algn="tl">
                    <a:srgbClr val="000000">
                      <a:alpha val="43137"/>
                    </a:srgbClr>
                  </a:outerShdw>
                </a:effectLst>
                <a:latin typeface="+mn-lt"/>
              </a:rPr>
              <a:t>Daniel 5 – Handwriting on the Wall</a:t>
            </a:r>
          </a:p>
        </p:txBody>
      </p:sp>
      <p:sp>
        <p:nvSpPr>
          <p:cNvPr id="6" name="Content Placeholder 2"/>
          <p:cNvSpPr>
            <a:spLocks noGrp="1"/>
          </p:cNvSpPr>
          <p:nvPr>
            <p:ph idx="1"/>
          </p:nvPr>
        </p:nvSpPr>
        <p:spPr>
          <a:xfrm>
            <a:off x="98425" y="888010"/>
            <a:ext cx="6986191" cy="3845626"/>
          </a:xfrm>
        </p:spPr>
        <p:txBody>
          <a:bodyPr>
            <a:noAutofit/>
          </a:bodyPr>
          <a:lstStyle/>
          <a:p>
            <a:pPr>
              <a:lnSpc>
                <a:spcPts val="3600"/>
              </a:lnSpc>
              <a:spcBef>
                <a:spcPts val="0"/>
              </a:spcBef>
            </a:pPr>
            <a:r>
              <a:rPr lang="en-US" sz="4000" dirty="0" smtClean="0">
                <a:solidFill>
                  <a:srgbClr val="FFFFFF"/>
                </a:solidFill>
              </a:rPr>
              <a:t>For </a:t>
            </a:r>
            <a:r>
              <a:rPr lang="en-US" sz="4000" dirty="0">
                <a:solidFill>
                  <a:srgbClr val="FFFFFF"/>
                </a:solidFill>
              </a:rPr>
              <a:t>centuries, skeptics </a:t>
            </a:r>
            <a:r>
              <a:rPr lang="en-US" sz="4000" dirty="0" smtClean="0">
                <a:solidFill>
                  <a:srgbClr val="FFFFFF"/>
                </a:solidFill>
              </a:rPr>
              <a:t>doubted the existence of Belshazzar, because </a:t>
            </a:r>
            <a:r>
              <a:rPr lang="en-US" sz="4000" dirty="0">
                <a:solidFill>
                  <a:srgbClr val="FFFFFF"/>
                </a:solidFill>
              </a:rPr>
              <a:t>no other known </a:t>
            </a:r>
            <a:r>
              <a:rPr lang="en-US" sz="4000" dirty="0" smtClean="0">
                <a:solidFill>
                  <a:srgbClr val="FFFFFF"/>
                </a:solidFill>
              </a:rPr>
              <a:t>source mentioned him.</a:t>
            </a:r>
          </a:p>
          <a:p>
            <a:pPr>
              <a:lnSpc>
                <a:spcPts val="3400"/>
              </a:lnSpc>
              <a:spcBef>
                <a:spcPts val="0"/>
              </a:spcBef>
            </a:pPr>
            <a:endParaRPr lang="en-US" sz="4000" dirty="0">
              <a:solidFill>
                <a:srgbClr val="FFFFFF"/>
              </a:solidFill>
            </a:endParaRPr>
          </a:p>
          <a:p>
            <a:pPr>
              <a:lnSpc>
                <a:spcPts val="3400"/>
              </a:lnSpc>
              <a:spcBef>
                <a:spcPts val="0"/>
              </a:spcBef>
            </a:pPr>
            <a:r>
              <a:rPr lang="en-US" sz="4000" dirty="0">
                <a:solidFill>
                  <a:srgbClr val="FFFFFF"/>
                </a:solidFill>
              </a:rPr>
              <a:t>In 1854, cylinders were </a:t>
            </a:r>
            <a:r>
              <a:rPr lang="en-US" sz="4000" dirty="0" smtClean="0">
                <a:solidFill>
                  <a:srgbClr val="FFFFFF"/>
                </a:solidFill>
              </a:rPr>
              <a:t>un-earthed </a:t>
            </a:r>
            <a:r>
              <a:rPr lang="en-US" sz="4000" dirty="0">
                <a:solidFill>
                  <a:srgbClr val="FFFFFF"/>
                </a:solidFill>
              </a:rPr>
              <a:t>in Iraq that contained cuneiform writing </a:t>
            </a:r>
            <a:r>
              <a:rPr lang="en-US" sz="4000" dirty="0" smtClean="0">
                <a:solidFill>
                  <a:srgbClr val="FFFFFF"/>
                </a:solidFill>
              </a:rPr>
              <a:t>that mention Belshazzar.</a:t>
            </a:r>
            <a:endParaRPr lang="en-US" sz="4000" dirty="0">
              <a:solidFill>
                <a:srgbClr val="FFFFFF"/>
              </a:solidFill>
            </a:endParaRPr>
          </a:p>
        </p:txBody>
      </p:sp>
      <p:sp>
        <p:nvSpPr>
          <p:cNvPr id="7" name="Content Placeholder 2"/>
          <p:cNvSpPr txBox="1">
            <a:spLocks/>
          </p:cNvSpPr>
          <p:nvPr/>
        </p:nvSpPr>
        <p:spPr>
          <a:xfrm>
            <a:off x="206062" y="5531005"/>
            <a:ext cx="11668411" cy="1059932"/>
          </a:xfrm>
          <a:prstGeom prst="rect">
            <a:avLst/>
          </a:prstGeom>
        </p:spPr>
        <p:txBody>
          <a:bodyPr vert="horz" lIns="91440" tIns="45720" rIns="91440" bIns="45720" rtlCol="0">
            <a:noAutofit/>
          </a:bodyPr>
          <a:lstStyle>
            <a:lvl1pPr marL="228600" indent="-228600">
              <a:lnSpc>
                <a:spcPts val="2900"/>
              </a:lnSpc>
              <a:spcBef>
                <a:spcPts val="0"/>
              </a:spcBef>
              <a:buFont typeface="Arial" panose="020B0604020202020204" pitchFamily="34" charset="0"/>
              <a:buChar char="•"/>
              <a:defRPr sz="3200">
                <a:solidFill>
                  <a:schemeClr val="accent4">
                    <a:lumMod val="20000"/>
                    <a:lumOff val="80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p>
        </p:txBody>
      </p:sp>
      <p:pic>
        <p:nvPicPr>
          <p:cNvPr id="2" name="Picture 1"/>
          <p:cNvPicPr>
            <a:picLocks noChangeAspect="1"/>
          </p:cNvPicPr>
          <p:nvPr/>
        </p:nvPicPr>
        <p:blipFill>
          <a:blip r:embed="rId2"/>
          <a:stretch>
            <a:fillRect/>
          </a:stretch>
        </p:blipFill>
        <p:spPr>
          <a:xfrm>
            <a:off x="7437169" y="1753754"/>
            <a:ext cx="4280438" cy="2702791"/>
          </a:xfrm>
          <a:prstGeom prst="rect">
            <a:avLst/>
          </a:prstGeom>
        </p:spPr>
      </p:pic>
      <p:sp>
        <p:nvSpPr>
          <p:cNvPr id="3" name="Rectangle 2"/>
          <p:cNvSpPr/>
          <p:nvPr/>
        </p:nvSpPr>
        <p:spPr>
          <a:xfrm>
            <a:off x="0" y="4747921"/>
            <a:ext cx="11891818" cy="2110079"/>
          </a:xfrm>
          <a:prstGeom prst="rect">
            <a:avLst/>
          </a:prstGeom>
        </p:spPr>
        <p:txBody>
          <a:bodyPr vert="horz" lIns="91440" tIns="45720" rIns="91440" bIns="45720" rtlCol="0">
            <a:noAutofit/>
          </a:bodyPr>
          <a:lstStyle/>
          <a:p>
            <a:pPr marL="228600" indent="-228600">
              <a:lnSpc>
                <a:spcPts val="3600"/>
              </a:lnSpc>
              <a:buFont typeface="Arial" panose="020B0604020202020204" pitchFamily="34" charset="0"/>
              <a:buChar char="•"/>
            </a:pPr>
            <a:endParaRPr lang="en-US" sz="4000" dirty="0">
              <a:solidFill>
                <a:srgbClr val="FFFFFF"/>
              </a:solidFill>
            </a:endParaRPr>
          </a:p>
          <a:p>
            <a:pPr marL="228600" indent="-228600">
              <a:lnSpc>
                <a:spcPts val="3600"/>
              </a:lnSpc>
              <a:buFont typeface="Arial" panose="020B0604020202020204" pitchFamily="34" charset="0"/>
              <a:buChar char="•"/>
            </a:pPr>
            <a:r>
              <a:rPr lang="en-US" sz="4000" dirty="0" smtClean="0">
                <a:solidFill>
                  <a:srgbClr val="FFFFFF"/>
                </a:solidFill>
              </a:rPr>
              <a:t>They show that Belshazzar </a:t>
            </a:r>
            <a:r>
              <a:rPr lang="en-US" sz="4000" dirty="0">
                <a:solidFill>
                  <a:srgbClr val="FFFFFF"/>
                </a:solidFill>
              </a:rPr>
              <a:t>was a co-regent with his father.  This explains why Daniel was offered </a:t>
            </a:r>
            <a:r>
              <a:rPr lang="en-US" sz="4000" dirty="0" smtClean="0">
                <a:solidFill>
                  <a:srgbClr val="FFFFFF"/>
                </a:solidFill>
              </a:rPr>
              <a:t>3</a:t>
            </a:r>
            <a:r>
              <a:rPr lang="en-US" sz="4000" baseline="30000" dirty="0" smtClean="0">
                <a:solidFill>
                  <a:srgbClr val="FFFFFF"/>
                </a:solidFill>
              </a:rPr>
              <a:t>rd</a:t>
            </a:r>
            <a:r>
              <a:rPr lang="en-US" sz="4000" dirty="0" smtClean="0">
                <a:solidFill>
                  <a:srgbClr val="FFFFFF"/>
                </a:solidFill>
              </a:rPr>
              <a:t> position in the kingdom.</a:t>
            </a:r>
            <a:endParaRPr lang="en-US" sz="4000" dirty="0">
              <a:solidFill>
                <a:srgbClr val="FFFFFF"/>
              </a:solidFill>
            </a:endParaRPr>
          </a:p>
        </p:txBody>
      </p:sp>
    </p:spTree>
    <p:extLst>
      <p:ext uri="{BB962C8B-B14F-4D97-AF65-F5344CB8AC3E}">
        <p14:creationId xmlns:p14="http://schemas.microsoft.com/office/powerpoint/2010/main" val="121677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daniel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70191" y="3004047"/>
            <a:ext cx="2634669" cy="769441"/>
          </a:xfrm>
          <a:prstGeom prst="rect">
            <a:avLst/>
          </a:prstGeom>
          <a:noFill/>
        </p:spPr>
        <p:txBody>
          <a:bodyPr wrap="square" rtlCol="0">
            <a:spAutoFit/>
          </a:bodyPr>
          <a:lstStyle/>
          <a:p>
            <a:r>
              <a:rPr lang="en-US" sz="4400" b="1" dirty="0">
                <a:solidFill>
                  <a:srgbClr val="FFFFFF"/>
                </a:solidFill>
              </a:rPr>
              <a:t>Babylon</a:t>
            </a:r>
          </a:p>
        </p:txBody>
      </p:sp>
      <p:sp>
        <p:nvSpPr>
          <p:cNvPr id="6" name="TextBox 5"/>
          <p:cNvSpPr txBox="1"/>
          <p:nvPr/>
        </p:nvSpPr>
        <p:spPr>
          <a:xfrm>
            <a:off x="8939316" y="3004047"/>
            <a:ext cx="3252684" cy="769441"/>
          </a:xfrm>
          <a:prstGeom prst="rect">
            <a:avLst/>
          </a:prstGeom>
          <a:noFill/>
        </p:spPr>
        <p:txBody>
          <a:bodyPr wrap="square" rtlCol="0">
            <a:spAutoFit/>
          </a:bodyPr>
          <a:lstStyle/>
          <a:p>
            <a:r>
              <a:rPr lang="en-US" sz="4400" b="1" dirty="0" err="1">
                <a:solidFill>
                  <a:srgbClr val="FFFFFF"/>
                </a:solidFill>
              </a:rPr>
              <a:t>Medo</a:t>
            </a:r>
            <a:r>
              <a:rPr lang="en-US" sz="4400" b="1" dirty="0">
                <a:solidFill>
                  <a:srgbClr val="FFFFFF"/>
                </a:solidFill>
              </a:rPr>
              <a:t>-Persia</a:t>
            </a:r>
          </a:p>
        </p:txBody>
      </p:sp>
      <p:sp>
        <p:nvSpPr>
          <p:cNvPr id="7" name="TextBox 6"/>
          <p:cNvSpPr txBox="1"/>
          <p:nvPr/>
        </p:nvSpPr>
        <p:spPr>
          <a:xfrm>
            <a:off x="3699059" y="3647220"/>
            <a:ext cx="2071116" cy="769441"/>
          </a:xfrm>
          <a:prstGeom prst="rect">
            <a:avLst/>
          </a:prstGeom>
          <a:noFill/>
        </p:spPr>
        <p:txBody>
          <a:bodyPr wrap="square" rtlCol="0">
            <a:spAutoFit/>
          </a:bodyPr>
          <a:lstStyle/>
          <a:p>
            <a:r>
              <a:rPr lang="en-US" sz="4400" b="1" dirty="0">
                <a:solidFill>
                  <a:srgbClr val="FFFFFF"/>
                </a:solidFill>
              </a:rPr>
              <a:t>Greece</a:t>
            </a:r>
          </a:p>
        </p:txBody>
      </p:sp>
      <p:sp>
        <p:nvSpPr>
          <p:cNvPr id="8" name="TextBox 7"/>
          <p:cNvSpPr txBox="1"/>
          <p:nvPr/>
        </p:nvSpPr>
        <p:spPr>
          <a:xfrm>
            <a:off x="9641157" y="3773488"/>
            <a:ext cx="1925907" cy="769441"/>
          </a:xfrm>
          <a:prstGeom prst="rect">
            <a:avLst/>
          </a:prstGeom>
          <a:noFill/>
        </p:spPr>
        <p:txBody>
          <a:bodyPr wrap="square" rtlCol="0">
            <a:spAutoFit/>
          </a:bodyPr>
          <a:lstStyle/>
          <a:p>
            <a:r>
              <a:rPr lang="en-US" sz="4400" b="1" dirty="0">
                <a:solidFill>
                  <a:srgbClr val="FFFFFF"/>
                </a:solidFill>
              </a:rPr>
              <a:t>Rome</a:t>
            </a:r>
          </a:p>
        </p:txBody>
      </p:sp>
    </p:spTree>
    <p:extLst>
      <p:ext uri="{BB962C8B-B14F-4D97-AF65-F5344CB8AC3E}">
        <p14:creationId xmlns:p14="http://schemas.microsoft.com/office/powerpoint/2010/main" val="32338159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21810</TotalTime>
  <Words>2041</Words>
  <Application>Microsoft Macintosh PowerPoint</Application>
  <PresentationFormat>Custom</PresentationFormat>
  <Paragraphs>191</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God’s Word Is Truth! Evidence from the Book of Daniel</vt:lpstr>
      <vt:lpstr>The time and setting of the book of Daniel</vt:lpstr>
      <vt:lpstr>The time and setting of the book of Daniel</vt:lpstr>
      <vt:lpstr>The Book of Daniel What makes it hard to understand?</vt:lpstr>
      <vt:lpstr>What can we learn from studying these Prophecies?</vt:lpstr>
      <vt:lpstr>Daniel 2</vt:lpstr>
      <vt:lpstr>Daniel 5 – Handwriting on the Wall</vt:lpstr>
      <vt:lpstr>Daniel 5 – Handwriting on the Wall</vt:lpstr>
      <vt:lpstr>PowerPoint Presentation</vt:lpstr>
      <vt:lpstr>Daniel 8</vt:lpstr>
      <vt:lpstr>Daniel 8:4</vt:lpstr>
      <vt:lpstr>Daniel 8</vt:lpstr>
      <vt:lpstr>Daniel 8</vt:lpstr>
      <vt:lpstr>PowerPoint Presentation</vt:lpstr>
      <vt:lpstr>Daniel 8</vt:lpstr>
      <vt:lpstr>Daniel 8</vt:lpstr>
      <vt:lpstr>Daniel 8</vt:lpstr>
      <vt:lpstr>Daniel 11</vt:lpstr>
      <vt:lpstr>Daniel 11</vt:lpstr>
      <vt:lpstr>Seleucid and Ptolemaic Empires</vt:lpstr>
      <vt:lpstr>PowerPoint Presentation</vt:lpstr>
      <vt:lpstr>Daniel 11:3</vt:lpstr>
      <vt:lpstr>Daniel 11:4</vt:lpstr>
      <vt:lpstr>Daniel 11:4</vt:lpstr>
      <vt:lpstr>Remainder of Chapter 11</vt:lpstr>
      <vt:lpstr>What do Skeptics Say About Daniel?</vt:lpstr>
      <vt:lpstr>What do Skeptics Say About Daniel?</vt:lpstr>
      <vt:lpstr>Critics’ Views of the Book of Daniel</vt:lpstr>
      <vt:lpstr>Critics’ Views of the Book of Daniel</vt:lpstr>
      <vt:lpstr>Answers to the Critics’ Arguments</vt:lpstr>
      <vt:lpstr>Answers to the Critics’ Arguments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cp:keywords/>
  <dc:description/>
  <cp:lastModifiedBy>Scott Abernathy</cp:lastModifiedBy>
  <cp:revision>688</cp:revision>
  <cp:lastPrinted>2017-07-29T13:36:54Z</cp:lastPrinted>
  <dcterms:created xsi:type="dcterms:W3CDTF">2016-08-30T17:26:53Z</dcterms:created>
  <dcterms:modified xsi:type="dcterms:W3CDTF">2017-07-30T21:27:55Z</dcterms:modified>
  <cp:category/>
</cp:coreProperties>
</file>