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8" r:id="rId3"/>
    <p:sldId id="259" r:id="rId4"/>
    <p:sldId id="260" r:id="rId5"/>
    <p:sldId id="261" r:id="rId6"/>
    <p:sldId id="262"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7FB"/>
    <a:srgbClr val="5B90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162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E4A81-4091-4931-A80B-03DF3C9F634E}" type="datetimeFigureOut">
              <a:rPr lang="en-US" smtClean="0"/>
              <a:t>8/1/2020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C20989-E464-412A-9710-02815377F7FC}" type="slidenum">
              <a:rPr lang="en-US" smtClean="0"/>
              <a:t>‹#›</a:t>
            </a:fld>
            <a:endParaRPr lang="en-US"/>
          </a:p>
        </p:txBody>
      </p:sp>
    </p:spTree>
    <p:extLst>
      <p:ext uri="{BB962C8B-B14F-4D97-AF65-F5344CB8AC3E}">
        <p14:creationId xmlns:p14="http://schemas.microsoft.com/office/powerpoint/2010/main" val="729094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great athlete who makes everyone on the team better, every Christian has a responsibility to build up fellow Christians.  </a:t>
            </a:r>
          </a:p>
        </p:txBody>
      </p:sp>
      <p:sp>
        <p:nvSpPr>
          <p:cNvPr id="4" name="Slide Number Placeholder 3"/>
          <p:cNvSpPr>
            <a:spLocks noGrp="1"/>
          </p:cNvSpPr>
          <p:nvPr>
            <p:ph type="sldNum" sz="quarter" idx="5"/>
          </p:nvPr>
        </p:nvSpPr>
        <p:spPr/>
        <p:txBody>
          <a:bodyPr/>
          <a:lstStyle/>
          <a:p>
            <a:fld id="{53C20989-E464-412A-9710-02815377F7FC}" type="slidenum">
              <a:rPr lang="en-US" smtClean="0"/>
              <a:t>1</a:t>
            </a:fld>
            <a:endParaRPr lang="en-US"/>
          </a:p>
        </p:txBody>
      </p:sp>
    </p:spTree>
    <p:extLst>
      <p:ext uri="{BB962C8B-B14F-4D97-AF65-F5344CB8AC3E}">
        <p14:creationId xmlns:p14="http://schemas.microsoft.com/office/powerpoint/2010/main" val="3340714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03D05A0-35A0-4456-AE3D-2D1364D5D60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14851103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D05A0-35A0-4456-AE3D-2D1364D5D60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86635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D05A0-35A0-4456-AE3D-2D1364D5D60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2875638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3D05A0-35A0-4456-AE3D-2D1364D5D60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38927786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3D05A0-35A0-4456-AE3D-2D1364D5D60D}" type="datetimeFigureOut">
              <a:rPr lang="en-US" smtClean="0"/>
              <a:t>8/1/2020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3545026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3D05A0-35A0-4456-AE3D-2D1364D5D60D}"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1724683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3D05A0-35A0-4456-AE3D-2D1364D5D60D}" type="datetimeFigureOut">
              <a:rPr lang="en-US" smtClean="0"/>
              <a:t>8/1/2020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17280733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3D05A0-35A0-4456-AE3D-2D1364D5D60D}" type="datetimeFigureOut">
              <a:rPr lang="en-US" smtClean="0"/>
              <a:t>8/1/2020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10922048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3D05A0-35A0-4456-AE3D-2D1364D5D60D}" type="datetimeFigureOut">
              <a:rPr lang="en-US" smtClean="0"/>
              <a:t>8/1/2020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6429974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D05A0-35A0-4456-AE3D-2D1364D5D60D}"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38356103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3D05A0-35A0-4456-AE3D-2D1364D5D60D}" type="datetimeFigureOut">
              <a:rPr lang="en-US" smtClean="0"/>
              <a:t>8/1/2020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EA16D1-B808-4721-AF61-976B617625AD}" type="slidenum">
              <a:rPr lang="en-US" smtClean="0"/>
              <a:t>‹#›</a:t>
            </a:fld>
            <a:endParaRPr lang="en-US"/>
          </a:p>
        </p:txBody>
      </p:sp>
    </p:spTree>
    <p:extLst>
      <p:ext uri="{BB962C8B-B14F-4D97-AF65-F5344CB8AC3E}">
        <p14:creationId xmlns:p14="http://schemas.microsoft.com/office/powerpoint/2010/main" val="36472322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3D05A0-35A0-4456-AE3D-2D1364D5D60D}" type="datetimeFigureOut">
              <a:rPr lang="en-US" smtClean="0"/>
              <a:t>8/1/2020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EA16D1-B808-4721-AF61-976B617625AD}" type="slidenum">
              <a:rPr lang="en-US" smtClean="0"/>
              <a:t>‹#›</a:t>
            </a:fld>
            <a:endParaRPr lang="en-US"/>
          </a:p>
        </p:txBody>
      </p:sp>
    </p:spTree>
    <p:extLst>
      <p:ext uri="{BB962C8B-B14F-4D97-AF65-F5344CB8AC3E}">
        <p14:creationId xmlns:p14="http://schemas.microsoft.com/office/powerpoint/2010/main" val="35770532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B225BA-7412-4605-8E8D-5AED2BF56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group of people in front of a building&#10;&#10;Description automatically generated">
            <a:extLst>
              <a:ext uri="{FF2B5EF4-FFF2-40B4-BE49-F238E27FC236}">
                <a16:creationId xmlns:a16="http://schemas.microsoft.com/office/drawing/2014/main" id="{94E8773A-34AF-4CBE-AC2A-75EE0B10F6EB}"/>
              </a:ext>
            </a:extLst>
          </p:cNvPr>
          <p:cNvPicPr>
            <a:picLocks noChangeAspect="1"/>
          </p:cNvPicPr>
          <p:nvPr/>
        </p:nvPicPr>
        <p:blipFill rotWithShape="1">
          <a:blip r:embed="rId3">
            <a:alphaModFix amt="95000"/>
          </a:blip>
          <a:srcRect l="10371" r="628" b="-1"/>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604BB9CD-970D-4FE5-B4E3-D651735BF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dpi="0" rotWithShape="1">
            <a:blip r:embed="rId4">
              <a:alphaModFix amt="27000"/>
              <a:duotone>
                <a:schemeClr val="accent1">
                  <a:shade val="45000"/>
                  <a:satMod val="135000"/>
                </a:schemeClr>
                <a:prstClr val="white"/>
              </a:duotone>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a:tile tx="0" ty="-254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2FB061-E5EE-4092-9059-B538FD44F2F4}"/>
              </a:ext>
            </a:extLst>
          </p:cNvPr>
          <p:cNvSpPr>
            <a:spLocks noGrp="1"/>
          </p:cNvSpPr>
          <p:nvPr>
            <p:ph type="ctrTitle"/>
          </p:nvPr>
        </p:nvSpPr>
        <p:spPr>
          <a:xfrm>
            <a:off x="834390" y="2152955"/>
            <a:ext cx="7475220" cy="2552091"/>
          </a:xfrm>
        </p:spPr>
        <p:txBody>
          <a:bodyPr anchor="ctr">
            <a:normAutofit/>
            <a:scene3d>
              <a:camera prst="orthographicFront"/>
              <a:lightRig rig="threePt" dir="t"/>
            </a:scene3d>
            <a:sp3d extrusionH="57150">
              <a:bevelT w="38100" h="38100" prst="angle"/>
            </a:sp3d>
          </a:bodyPr>
          <a:lstStyle/>
          <a:p>
            <a:r>
              <a:rPr lang="en-US" sz="16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haroni" panose="02010803020104030203" pitchFamily="2" charset="-79"/>
              </a:rPr>
              <a:t>EDIFY!</a:t>
            </a:r>
          </a:p>
        </p:txBody>
      </p:sp>
      <p:sp>
        <p:nvSpPr>
          <p:cNvPr id="13" name="Rectangle 12">
            <a:extLst>
              <a:ext uri="{FF2B5EF4-FFF2-40B4-BE49-F238E27FC236}">
                <a16:creationId xmlns:a16="http://schemas.microsoft.com/office/drawing/2014/main" id="{5E0D6276-8D53-4DDA-A15A-90E0831F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1955749"/>
            <a:ext cx="7667244"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0C150C7-96FB-4EB9-BDF9-212535A6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4808342"/>
            <a:ext cx="7667244" cy="80683"/>
          </a:xfrm>
          <a:prstGeom prst="rect">
            <a:avLst/>
          </a:prstGeom>
          <a:blipFill dpi="0" rotWithShape="1">
            <a:blip r:embed="rId6">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B4E01E3-945F-4BCB-806F-839B696B84D7}"/>
              </a:ext>
            </a:extLst>
          </p:cNvPr>
          <p:cNvSpPr txBox="1"/>
          <p:nvPr/>
        </p:nvSpPr>
        <p:spPr>
          <a:xfrm>
            <a:off x="0" y="6223764"/>
            <a:ext cx="2696547" cy="461665"/>
          </a:xfrm>
          <a:prstGeom prst="rect">
            <a:avLst/>
          </a:prstGeom>
          <a:noFill/>
        </p:spPr>
        <p:txBody>
          <a:bodyPr wrap="square" rtlCol="0">
            <a:spAutoFit/>
          </a:bodyPr>
          <a:lstStyle/>
          <a:p>
            <a:pPr algn="ctr"/>
            <a:r>
              <a:rPr lang="en-US" sz="2400" dirty="0">
                <a:effectLst>
                  <a:outerShdw blurRad="38100" dist="38100" dir="2700000" algn="tl">
                    <a:srgbClr val="000000">
                      <a:alpha val="43137"/>
                    </a:srgbClr>
                  </a:outerShdw>
                </a:effectLst>
              </a:rPr>
              <a:t>Proverbs 27:17</a:t>
            </a:r>
          </a:p>
        </p:txBody>
      </p:sp>
    </p:spTree>
    <p:extLst>
      <p:ext uri="{BB962C8B-B14F-4D97-AF65-F5344CB8AC3E}">
        <p14:creationId xmlns:p14="http://schemas.microsoft.com/office/powerpoint/2010/main" val="189017064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7FE41-2099-4BE2-9746-529A363E31AC}"/>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2FB061-E5EE-4092-9059-B538FD44F2F4}"/>
              </a:ext>
            </a:extLst>
          </p:cNvPr>
          <p:cNvSpPr>
            <a:spLocks noGrp="1"/>
          </p:cNvSpPr>
          <p:nvPr>
            <p:ph type="title"/>
          </p:nvPr>
        </p:nvSpPr>
        <p:spPr>
          <a:xfrm>
            <a:off x="0" y="365126"/>
            <a:ext cx="9143999" cy="1325563"/>
          </a:xfrm>
        </p:spPr>
        <p:txBody>
          <a:bodyPr anchor="ct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haroni" panose="02010803020104030203" pitchFamily="2" charset="-79"/>
              </a:rPr>
              <a:t>Identifying the Edifying</a:t>
            </a:r>
          </a:p>
        </p:txBody>
      </p:sp>
      <p:sp>
        <p:nvSpPr>
          <p:cNvPr id="3" name="Content Placeholder 2">
            <a:extLst>
              <a:ext uri="{FF2B5EF4-FFF2-40B4-BE49-F238E27FC236}">
                <a16:creationId xmlns:a16="http://schemas.microsoft.com/office/drawing/2014/main" id="{8A11B8E0-13A7-4FB9-91B3-4AD86DC15FFA}"/>
              </a:ext>
            </a:extLst>
          </p:cNvPr>
          <p:cNvSpPr>
            <a:spLocks noGrp="1"/>
          </p:cNvSpPr>
          <p:nvPr>
            <p:ph idx="1"/>
          </p:nvPr>
        </p:nvSpPr>
        <p:spPr/>
        <p:txBody>
          <a:bodyPr>
            <a:normAutofit lnSpcReduction="10000"/>
          </a:bodyPr>
          <a:lstStyle/>
          <a:p>
            <a:pPr marL="0" indent="0">
              <a:buNone/>
            </a:pPr>
            <a:r>
              <a:rPr lang="en-US" sz="3200" b="1" dirty="0">
                <a:latin typeface="Gill Sans MT" panose="020B0502020104020203" pitchFamily="34" charset="0"/>
              </a:rPr>
              <a:t>Nehemiah</a:t>
            </a:r>
          </a:p>
          <a:p>
            <a:r>
              <a:rPr lang="en-US" sz="3200" dirty="0">
                <a:latin typeface="Gill Sans MT" panose="020B0502020104020203" pitchFamily="34" charset="0"/>
              </a:rPr>
              <a:t>He didn’t hesitate when he saw an opening </a:t>
            </a:r>
            <a:r>
              <a:rPr lang="en-US" dirty="0">
                <a:solidFill>
                  <a:schemeClr val="accent5">
                    <a:lumMod val="40000"/>
                    <a:lumOff val="60000"/>
                  </a:schemeClr>
                </a:solidFill>
                <a:latin typeface="Gill Sans MT" panose="020B0502020104020203" pitchFamily="34" charset="0"/>
              </a:rPr>
              <a:t>(Nehemiah 2:4-5). </a:t>
            </a:r>
          </a:p>
          <a:p>
            <a:r>
              <a:rPr lang="en-US" sz="3200" dirty="0">
                <a:latin typeface="Gill Sans MT" panose="020B0502020104020203" pitchFamily="34" charset="0"/>
              </a:rPr>
              <a:t>He passed the ball – gave work to others </a:t>
            </a:r>
            <a:r>
              <a:rPr lang="en-US" dirty="0">
                <a:solidFill>
                  <a:schemeClr val="accent5">
                    <a:lumMod val="40000"/>
                    <a:lumOff val="60000"/>
                  </a:schemeClr>
                </a:solidFill>
                <a:latin typeface="Gill Sans MT" panose="020B0502020104020203" pitchFamily="34" charset="0"/>
              </a:rPr>
              <a:t>(Nehemiah 2:16-18). </a:t>
            </a:r>
          </a:p>
          <a:p>
            <a:r>
              <a:rPr lang="en-US" sz="3200" dirty="0">
                <a:latin typeface="Gill Sans MT" panose="020B0502020104020203" pitchFamily="34" charset="0"/>
              </a:rPr>
              <a:t>He praised his teammates and encouraged unity </a:t>
            </a:r>
            <a:r>
              <a:rPr lang="en-US" dirty="0">
                <a:solidFill>
                  <a:schemeClr val="accent5">
                    <a:lumMod val="40000"/>
                    <a:lumOff val="60000"/>
                  </a:schemeClr>
                </a:solidFill>
                <a:latin typeface="Gill Sans MT" panose="020B0502020104020203" pitchFamily="34" charset="0"/>
              </a:rPr>
              <a:t>(Nehemiah 4:6, 14).</a:t>
            </a:r>
          </a:p>
          <a:p>
            <a:r>
              <a:rPr lang="en-US" sz="3200" dirty="0">
                <a:latin typeface="Gill Sans MT" panose="020B0502020104020203" pitchFamily="34" charset="0"/>
              </a:rPr>
              <a:t>He could make the shot himself      </a:t>
            </a:r>
            <a:r>
              <a:rPr lang="en-US" dirty="0">
                <a:solidFill>
                  <a:schemeClr val="accent5">
                    <a:lumMod val="40000"/>
                    <a:lumOff val="60000"/>
                  </a:schemeClr>
                </a:solidFill>
                <a:latin typeface="Gill Sans MT" panose="020B0502020104020203" pitchFamily="34" charset="0"/>
              </a:rPr>
              <a:t>(Nehemiah 5:16).  </a:t>
            </a:r>
            <a:endParaRPr lang="en-US" sz="32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277550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7FE41-2099-4BE2-9746-529A363E31AC}"/>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2FB061-E5EE-4092-9059-B538FD44F2F4}"/>
              </a:ext>
            </a:extLst>
          </p:cNvPr>
          <p:cNvSpPr>
            <a:spLocks noGrp="1"/>
          </p:cNvSpPr>
          <p:nvPr>
            <p:ph type="title"/>
          </p:nvPr>
        </p:nvSpPr>
        <p:spPr>
          <a:xfrm>
            <a:off x="0" y="365126"/>
            <a:ext cx="9143999" cy="1325563"/>
          </a:xfrm>
        </p:spPr>
        <p:txBody>
          <a:bodyPr anchor="ct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haroni" panose="02010803020104030203" pitchFamily="2" charset="-79"/>
              </a:rPr>
              <a:t>Identifying the Edifying</a:t>
            </a:r>
          </a:p>
        </p:txBody>
      </p:sp>
      <p:sp>
        <p:nvSpPr>
          <p:cNvPr id="3" name="Content Placeholder 2">
            <a:extLst>
              <a:ext uri="{FF2B5EF4-FFF2-40B4-BE49-F238E27FC236}">
                <a16:creationId xmlns:a16="http://schemas.microsoft.com/office/drawing/2014/main" id="{8A11B8E0-13A7-4FB9-91B3-4AD86DC15FFA}"/>
              </a:ext>
            </a:extLst>
          </p:cNvPr>
          <p:cNvSpPr>
            <a:spLocks noGrp="1"/>
          </p:cNvSpPr>
          <p:nvPr>
            <p:ph idx="1"/>
          </p:nvPr>
        </p:nvSpPr>
        <p:spPr/>
        <p:txBody>
          <a:bodyPr>
            <a:normAutofit/>
          </a:bodyPr>
          <a:lstStyle/>
          <a:p>
            <a:pPr marL="0" indent="0">
              <a:buNone/>
            </a:pPr>
            <a:r>
              <a:rPr lang="en-US" sz="3200" b="1" dirty="0">
                <a:latin typeface="Gill Sans MT" panose="020B0502020104020203" pitchFamily="34" charset="0"/>
              </a:rPr>
              <a:t>Barnabas</a:t>
            </a:r>
          </a:p>
          <a:p>
            <a:r>
              <a:rPr lang="en-US" sz="3200" dirty="0">
                <a:latin typeface="Gill Sans MT" panose="020B0502020104020203" pitchFamily="34" charset="0"/>
              </a:rPr>
              <a:t>He didn’t hesitate when he saw an opening </a:t>
            </a:r>
            <a:r>
              <a:rPr lang="en-US" dirty="0">
                <a:solidFill>
                  <a:schemeClr val="accent5">
                    <a:lumMod val="40000"/>
                    <a:lumOff val="60000"/>
                  </a:schemeClr>
                </a:solidFill>
                <a:latin typeface="Gill Sans MT" panose="020B0502020104020203" pitchFamily="34" charset="0"/>
              </a:rPr>
              <a:t>(Acts 4:36-37). </a:t>
            </a:r>
          </a:p>
          <a:p>
            <a:r>
              <a:rPr lang="en-US" sz="3200" dirty="0">
                <a:latin typeface="Gill Sans MT" panose="020B0502020104020203" pitchFamily="34" charset="0"/>
              </a:rPr>
              <a:t>He passed the ball – gave work to others </a:t>
            </a:r>
            <a:r>
              <a:rPr lang="en-US" dirty="0">
                <a:solidFill>
                  <a:schemeClr val="accent5">
                    <a:lumMod val="40000"/>
                    <a:lumOff val="60000"/>
                  </a:schemeClr>
                </a:solidFill>
                <a:latin typeface="Gill Sans MT" panose="020B0502020104020203" pitchFamily="34" charset="0"/>
              </a:rPr>
              <a:t>(Acts 11:25-26). </a:t>
            </a:r>
          </a:p>
          <a:p>
            <a:r>
              <a:rPr lang="en-US" sz="3200" dirty="0">
                <a:latin typeface="Gill Sans MT" panose="020B0502020104020203" pitchFamily="34" charset="0"/>
              </a:rPr>
              <a:t>He praised his teammates and encouraged unity </a:t>
            </a:r>
            <a:r>
              <a:rPr lang="en-US" dirty="0">
                <a:solidFill>
                  <a:schemeClr val="accent5">
                    <a:lumMod val="40000"/>
                    <a:lumOff val="60000"/>
                  </a:schemeClr>
                </a:solidFill>
                <a:latin typeface="Gill Sans MT" panose="020B0502020104020203" pitchFamily="34" charset="0"/>
              </a:rPr>
              <a:t>(Acts 9:27).</a:t>
            </a:r>
          </a:p>
          <a:p>
            <a:r>
              <a:rPr lang="en-US" sz="3200" dirty="0">
                <a:latin typeface="Gill Sans MT" panose="020B0502020104020203" pitchFamily="34" charset="0"/>
              </a:rPr>
              <a:t>He could make the shot himself.</a:t>
            </a:r>
            <a:endParaRPr lang="en-US" sz="32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822038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out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7FE41-2099-4BE2-9746-529A363E31AC}"/>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2FB061-E5EE-4092-9059-B538FD44F2F4}"/>
              </a:ext>
            </a:extLst>
          </p:cNvPr>
          <p:cNvSpPr>
            <a:spLocks noGrp="1"/>
          </p:cNvSpPr>
          <p:nvPr>
            <p:ph type="title"/>
          </p:nvPr>
        </p:nvSpPr>
        <p:spPr>
          <a:xfrm>
            <a:off x="0" y="365126"/>
            <a:ext cx="9143999" cy="1325563"/>
          </a:xfrm>
        </p:spPr>
        <p:txBody>
          <a:bodyPr anchor="ct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haroni" panose="02010803020104030203" pitchFamily="2" charset="-79"/>
              </a:rPr>
              <a:t>Identifying the Edifying</a:t>
            </a:r>
          </a:p>
        </p:txBody>
      </p:sp>
      <p:sp>
        <p:nvSpPr>
          <p:cNvPr id="3" name="Content Placeholder 2">
            <a:extLst>
              <a:ext uri="{FF2B5EF4-FFF2-40B4-BE49-F238E27FC236}">
                <a16:creationId xmlns:a16="http://schemas.microsoft.com/office/drawing/2014/main" id="{8A11B8E0-13A7-4FB9-91B3-4AD86DC15FFA}"/>
              </a:ext>
            </a:extLst>
          </p:cNvPr>
          <p:cNvSpPr>
            <a:spLocks noGrp="1"/>
          </p:cNvSpPr>
          <p:nvPr>
            <p:ph idx="1"/>
          </p:nvPr>
        </p:nvSpPr>
        <p:spPr>
          <a:xfrm>
            <a:off x="255425" y="1690688"/>
            <a:ext cx="4491673" cy="5167311"/>
          </a:xfrm>
        </p:spPr>
        <p:txBody>
          <a:bodyPr>
            <a:normAutofit fontScale="92500"/>
          </a:bodyPr>
          <a:lstStyle/>
          <a:p>
            <a:pPr marL="0" indent="0">
              <a:buNone/>
            </a:pPr>
            <a:r>
              <a:rPr lang="en-US" sz="3200" b="1" dirty="0" err="1">
                <a:latin typeface="Gill Sans MT" panose="020B0502020104020203" pitchFamily="34" charset="0"/>
              </a:rPr>
              <a:t>Takawira</a:t>
            </a:r>
            <a:r>
              <a:rPr lang="en-US" sz="3200" b="1" dirty="0">
                <a:latin typeface="Gill Sans MT" panose="020B0502020104020203" pitchFamily="34" charset="0"/>
              </a:rPr>
              <a:t> Mukono</a:t>
            </a:r>
          </a:p>
          <a:p>
            <a:pPr marL="0" indent="0">
              <a:buNone/>
            </a:pPr>
            <a:r>
              <a:rPr lang="en-US" i="1" dirty="0">
                <a:latin typeface="Gill Sans MT" panose="020B0502020104020203" pitchFamily="34" charset="0"/>
              </a:rPr>
              <a:t>“People are not allowed to move. Soldiers and police officers are everywhere to see that people will not cause havoc in the country. In the afternoon we meet with few saints who stay next to brother Patrick's home for mid week devotion and </a:t>
            </a:r>
            <a:r>
              <a:rPr lang="en-US" i="1" dirty="0" err="1">
                <a:latin typeface="Gill Sans MT" panose="020B0502020104020203" pitchFamily="34" charset="0"/>
              </a:rPr>
              <a:t>Shingai</a:t>
            </a:r>
            <a:r>
              <a:rPr lang="en-US" i="1" dirty="0">
                <a:latin typeface="Gill Sans MT" panose="020B0502020104020203" pitchFamily="34" charset="0"/>
              </a:rPr>
              <a:t> my first son preached and </a:t>
            </a:r>
            <a:r>
              <a:rPr lang="en-US" i="1" dirty="0" err="1">
                <a:latin typeface="Gill Sans MT" panose="020B0502020104020203" pitchFamily="34" charset="0"/>
              </a:rPr>
              <a:t>Fadzanai</a:t>
            </a:r>
            <a:r>
              <a:rPr lang="en-US" i="1" dirty="0">
                <a:latin typeface="Gill Sans MT" panose="020B0502020104020203" pitchFamily="34" charset="0"/>
              </a:rPr>
              <a:t> led on songs. From devotion, we went back to our classes. We thank God for the great time we are having.”</a:t>
            </a:r>
          </a:p>
        </p:txBody>
      </p:sp>
      <p:pic>
        <p:nvPicPr>
          <p:cNvPr id="4" name="Picture 3">
            <a:extLst>
              <a:ext uri="{FF2B5EF4-FFF2-40B4-BE49-F238E27FC236}">
                <a16:creationId xmlns:a16="http://schemas.microsoft.com/office/drawing/2014/main" id="{E8F0D376-94B6-4750-9961-B80C2F09ACCE}"/>
              </a:ext>
            </a:extLst>
          </p:cNvPr>
          <p:cNvPicPr>
            <a:picLocks noChangeAspect="1"/>
          </p:cNvPicPr>
          <p:nvPr/>
        </p:nvPicPr>
        <p:blipFill rotWithShape="1">
          <a:blip r:embed="rId4"/>
          <a:srcRect l="10902" r="18983"/>
          <a:stretch/>
        </p:blipFill>
        <p:spPr>
          <a:xfrm>
            <a:off x="4747098" y="2335459"/>
            <a:ext cx="4051189" cy="325595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8931559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7FE41-2099-4BE2-9746-529A363E31AC}"/>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2FB061-E5EE-4092-9059-B538FD44F2F4}"/>
              </a:ext>
            </a:extLst>
          </p:cNvPr>
          <p:cNvSpPr>
            <a:spLocks noGrp="1"/>
          </p:cNvSpPr>
          <p:nvPr>
            <p:ph type="title"/>
          </p:nvPr>
        </p:nvSpPr>
        <p:spPr>
          <a:xfrm>
            <a:off x="0" y="365126"/>
            <a:ext cx="9143999" cy="1325563"/>
          </a:xfrm>
        </p:spPr>
        <p:txBody>
          <a:bodyPr anchor="ctr">
            <a:norm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lgerian" panose="04020705040A02060702" pitchFamily="82" charset="0"/>
                <a:cs typeface="Aharoni" panose="02010803020104030203" pitchFamily="2" charset="-79"/>
              </a:rPr>
              <a:t>Our Duty as Edifiers</a:t>
            </a:r>
          </a:p>
        </p:txBody>
      </p:sp>
      <p:sp>
        <p:nvSpPr>
          <p:cNvPr id="3" name="Content Placeholder 2">
            <a:extLst>
              <a:ext uri="{FF2B5EF4-FFF2-40B4-BE49-F238E27FC236}">
                <a16:creationId xmlns:a16="http://schemas.microsoft.com/office/drawing/2014/main" id="{8A11B8E0-13A7-4FB9-91B3-4AD86DC15FFA}"/>
              </a:ext>
            </a:extLst>
          </p:cNvPr>
          <p:cNvSpPr>
            <a:spLocks noGrp="1"/>
          </p:cNvSpPr>
          <p:nvPr>
            <p:ph idx="1"/>
          </p:nvPr>
        </p:nvSpPr>
        <p:spPr/>
        <p:txBody>
          <a:bodyPr>
            <a:normAutofit/>
          </a:bodyPr>
          <a:lstStyle/>
          <a:p>
            <a:r>
              <a:rPr lang="en-US" sz="3200" dirty="0">
                <a:latin typeface="Gill Sans MT" panose="020B0502020104020203" pitchFamily="34" charset="0"/>
              </a:rPr>
              <a:t>We must pursue ways to edify others </a:t>
            </a:r>
            <a:r>
              <a:rPr lang="en-US" dirty="0">
                <a:solidFill>
                  <a:schemeClr val="accent5">
                    <a:lumMod val="40000"/>
                    <a:lumOff val="60000"/>
                  </a:schemeClr>
                </a:solidFill>
                <a:latin typeface="Gill Sans MT" panose="020B0502020104020203" pitchFamily="34" charset="0"/>
              </a:rPr>
              <a:t>(Romans 14:19). </a:t>
            </a:r>
          </a:p>
          <a:p>
            <a:r>
              <a:rPr lang="en-US" sz="3200" dirty="0">
                <a:latin typeface="Gill Sans MT" panose="020B0502020104020203" pitchFamily="34" charset="0"/>
              </a:rPr>
              <a:t>Pass the ball!  Let us “consider one another in order to stir up love and good works” </a:t>
            </a:r>
            <a:r>
              <a:rPr lang="en-US" dirty="0">
                <a:solidFill>
                  <a:schemeClr val="accent5">
                    <a:lumMod val="40000"/>
                    <a:lumOff val="60000"/>
                  </a:schemeClr>
                </a:solidFill>
                <a:latin typeface="Gill Sans MT" panose="020B0502020104020203" pitchFamily="34" charset="0"/>
              </a:rPr>
              <a:t>(Hebrews 10:24). </a:t>
            </a:r>
          </a:p>
          <a:p>
            <a:r>
              <a:rPr lang="en-US" sz="3200" dirty="0">
                <a:latin typeface="Gill Sans MT" panose="020B0502020104020203" pitchFamily="34" charset="0"/>
              </a:rPr>
              <a:t>Praise our brethren and encourage unity </a:t>
            </a:r>
            <a:r>
              <a:rPr lang="en-US" dirty="0">
                <a:solidFill>
                  <a:schemeClr val="accent5">
                    <a:lumMod val="40000"/>
                    <a:lumOff val="60000"/>
                  </a:schemeClr>
                </a:solidFill>
                <a:latin typeface="Gill Sans MT" panose="020B0502020104020203" pitchFamily="34" charset="0"/>
              </a:rPr>
              <a:t>(Ephesians 4:14-16, 29; Galatians 6:10; 1 Thess. 5:11; Romans 15:2; 1 Corinthians 10:23-24).</a:t>
            </a:r>
          </a:p>
          <a:p>
            <a:r>
              <a:rPr lang="en-US" sz="3200" dirty="0">
                <a:latin typeface="Gill Sans MT" panose="020B0502020104020203" pitchFamily="34" charset="0"/>
              </a:rPr>
              <a:t>Be an example to the believers! </a:t>
            </a:r>
            <a:r>
              <a:rPr lang="en-US" dirty="0">
                <a:solidFill>
                  <a:schemeClr val="accent5">
                    <a:lumMod val="40000"/>
                    <a:lumOff val="60000"/>
                  </a:schemeClr>
                </a:solidFill>
                <a:latin typeface="Gill Sans MT" panose="020B0502020104020203" pitchFamily="34" charset="0"/>
              </a:rPr>
              <a:t>(1 Tim. 4:12)</a:t>
            </a:r>
            <a:endParaRPr lang="en-US" sz="32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12431465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out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out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out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7FE41-2099-4BE2-9746-529A363E31AC}"/>
              </a:ext>
            </a:extLst>
          </p:cNvPr>
          <p:cNvPicPr>
            <a:picLocks noChangeAspect="1"/>
          </p:cNvPicPr>
          <p:nvPr/>
        </p:nvPicPr>
        <p:blipFill>
          <a:blip r:embed="rId2">
            <a:alphaModFix amt="35000"/>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EC2FB061-E5EE-4092-9059-B538FD44F2F4}"/>
              </a:ext>
            </a:extLst>
          </p:cNvPr>
          <p:cNvSpPr>
            <a:spLocks noGrp="1"/>
          </p:cNvSpPr>
          <p:nvPr>
            <p:ph type="title"/>
          </p:nvPr>
        </p:nvSpPr>
        <p:spPr>
          <a:xfrm>
            <a:off x="0" y="93308"/>
            <a:ext cx="9143999" cy="1597382"/>
          </a:xfrm>
        </p:spPr>
        <p:txBody>
          <a:bodyPr anchor="ctr">
            <a:normAutofit/>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ill Sans MT" panose="020B0502020104020203" pitchFamily="34" charset="0"/>
                <a:cs typeface="Aharoni" panose="02010803020104030203" pitchFamily="2" charset="-79"/>
              </a:rPr>
              <a:t>Let us help one another to be strong stones in God’s temple!</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Gill Sans MT" panose="020B0502020104020203" pitchFamily="34" charset="0"/>
              <a:cs typeface="Aharoni" panose="02010803020104030203" pitchFamily="2" charset="-79"/>
            </a:endParaRPr>
          </a:p>
        </p:txBody>
      </p:sp>
      <p:sp>
        <p:nvSpPr>
          <p:cNvPr id="3" name="Content Placeholder 2">
            <a:extLst>
              <a:ext uri="{FF2B5EF4-FFF2-40B4-BE49-F238E27FC236}">
                <a16:creationId xmlns:a16="http://schemas.microsoft.com/office/drawing/2014/main" id="{8A11B8E0-13A7-4FB9-91B3-4AD86DC15FFA}"/>
              </a:ext>
            </a:extLst>
          </p:cNvPr>
          <p:cNvSpPr>
            <a:spLocks noGrp="1"/>
          </p:cNvSpPr>
          <p:nvPr>
            <p:ph idx="1"/>
          </p:nvPr>
        </p:nvSpPr>
        <p:spPr>
          <a:xfrm>
            <a:off x="475861" y="1825624"/>
            <a:ext cx="8257592" cy="4939069"/>
          </a:xfrm>
        </p:spPr>
        <p:txBody>
          <a:bodyPr>
            <a:normAutofit/>
          </a:bodyPr>
          <a:lstStyle/>
          <a:p>
            <a:pPr marL="0" indent="0">
              <a:lnSpc>
                <a:spcPct val="100000"/>
              </a:lnSpc>
              <a:spcBef>
                <a:spcPts val="1800"/>
              </a:spcBef>
              <a:buNone/>
            </a:pPr>
            <a:r>
              <a:rPr lang="en-US" sz="3200" b="1" dirty="0">
                <a:latin typeface="Gill Sans MT" panose="020B0502020104020203" pitchFamily="34" charset="0"/>
              </a:rPr>
              <a:t>Ephesians 4:16  </a:t>
            </a:r>
            <a:r>
              <a:rPr lang="en-US" sz="3200" i="1" dirty="0">
                <a:solidFill>
                  <a:schemeClr val="accent5">
                    <a:lumMod val="40000"/>
                    <a:lumOff val="60000"/>
                  </a:schemeClr>
                </a:solidFill>
                <a:latin typeface="Gill Sans MT" panose="020B0502020104020203" pitchFamily="34" charset="0"/>
              </a:rPr>
              <a:t>“From whom the whole body, joined and knit together by what every joint supplies, according to the effective working by which every part does its share, causes growth of the body for the edifying of itself in love.”</a:t>
            </a:r>
          </a:p>
          <a:p>
            <a:pPr marL="0" indent="0">
              <a:lnSpc>
                <a:spcPct val="100000"/>
              </a:lnSpc>
              <a:spcBef>
                <a:spcPts val="1800"/>
              </a:spcBef>
              <a:buNone/>
            </a:pPr>
            <a:r>
              <a:rPr lang="en-US" sz="3200" b="1" dirty="0">
                <a:latin typeface="Gill Sans MT" panose="020B0502020104020203" pitchFamily="34" charset="0"/>
              </a:rPr>
              <a:t>Ephesians 2:21-22  </a:t>
            </a:r>
            <a:r>
              <a:rPr lang="en-US" sz="3200" i="1" dirty="0">
                <a:solidFill>
                  <a:schemeClr val="accent5">
                    <a:lumMod val="40000"/>
                    <a:lumOff val="60000"/>
                  </a:schemeClr>
                </a:solidFill>
                <a:latin typeface="Gill Sans MT" panose="020B0502020104020203" pitchFamily="34" charset="0"/>
              </a:rPr>
              <a:t>“In whom the whole structure, being joined together, grows into a holy temple in the Lord.  In him you also are being built together into a dwelling place for God by the Spirit.”</a:t>
            </a:r>
          </a:p>
          <a:p>
            <a:endParaRPr lang="en-US" sz="3200" dirty="0">
              <a:solidFill>
                <a:schemeClr val="accent5">
                  <a:lumMod val="40000"/>
                  <a:lumOff val="60000"/>
                </a:schemeClr>
              </a:solidFill>
              <a:latin typeface="Gill Sans MT" panose="020B0502020104020203" pitchFamily="34" charset="0"/>
            </a:endParaRPr>
          </a:p>
        </p:txBody>
      </p:sp>
    </p:spTree>
    <p:extLst>
      <p:ext uri="{BB962C8B-B14F-4D97-AF65-F5344CB8AC3E}">
        <p14:creationId xmlns:p14="http://schemas.microsoft.com/office/powerpoint/2010/main" val="7977299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387</Words>
  <Application>Microsoft Office PowerPoint</Application>
  <PresentationFormat>On-screen Show (4:3)</PresentationFormat>
  <Paragraphs>27</Paragraphs>
  <Slides>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Algerian</vt:lpstr>
      <vt:lpstr>Arial</vt:lpstr>
      <vt:lpstr>Calibri</vt:lpstr>
      <vt:lpstr>Calibri Light</vt:lpstr>
      <vt:lpstr>Gill Sans MT</vt:lpstr>
      <vt:lpstr>Office Theme</vt:lpstr>
      <vt:lpstr>EDIFY!</vt:lpstr>
      <vt:lpstr>Identifying the Edifying</vt:lpstr>
      <vt:lpstr>Identifying the Edifying</vt:lpstr>
      <vt:lpstr>Identifying the Edifying</vt:lpstr>
      <vt:lpstr>Our Duty as Edifiers</vt:lpstr>
      <vt:lpstr>Let us help one another to be strong stones in God’s temple!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EDIFY!</dc:title>
  <dc:creator>Steve</dc:creator>
  <cp:lastModifiedBy>Eastside Enlightener</cp:lastModifiedBy>
  <cp:revision>15</cp:revision>
  <dcterms:created xsi:type="dcterms:W3CDTF">2020-07-31T19:36:09Z</dcterms:created>
  <dcterms:modified xsi:type="dcterms:W3CDTF">2020-08-01T15:38:01Z</dcterms:modified>
</cp:coreProperties>
</file>