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56" r:id="rId3"/>
    <p:sldId id="257" r:id="rId4"/>
    <p:sldId id="260" r:id="rId5"/>
    <p:sldId id="259" r:id="rId6"/>
    <p:sldId id="258" r:id="rId7"/>
    <p:sldId id="27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626" autoAdjust="0"/>
  </p:normalViewPr>
  <p:slideViewPr>
    <p:cSldViewPr snapToGrid="0">
      <p:cViewPr varScale="1">
        <p:scale>
          <a:sx n="72" d="100"/>
          <a:sy n="72" d="100"/>
        </p:scale>
        <p:origin x="19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77A47-BEDF-49B7-AC35-389D79619ABB}" type="datetimeFigureOut">
              <a:rPr lang="en-US" smtClean="0"/>
              <a:t>8/2/2020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5E650-ACC8-4BC2-AC50-424E76DFD221}" type="slidenum">
              <a:rPr lang="en-US" smtClean="0"/>
              <a:t>‹#›</a:t>
            </a:fld>
            <a:endParaRPr lang="en-US"/>
          </a:p>
        </p:txBody>
      </p:sp>
    </p:spTree>
    <p:extLst>
      <p:ext uri="{BB962C8B-B14F-4D97-AF65-F5344CB8AC3E}">
        <p14:creationId xmlns:p14="http://schemas.microsoft.com/office/powerpoint/2010/main" val="127206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motivations for our actions can by the difference between hypocrisy and true holiness.  Are we trying to be seen by others, or are we trying to bring glory to God?</a:t>
            </a:r>
          </a:p>
        </p:txBody>
      </p:sp>
      <p:sp>
        <p:nvSpPr>
          <p:cNvPr id="4" name="Slide Number Placeholder 3"/>
          <p:cNvSpPr>
            <a:spLocks noGrp="1"/>
          </p:cNvSpPr>
          <p:nvPr>
            <p:ph type="sldNum" sz="quarter" idx="5"/>
          </p:nvPr>
        </p:nvSpPr>
        <p:spPr/>
        <p:txBody>
          <a:bodyPr/>
          <a:lstStyle/>
          <a:p>
            <a:fld id="{ECA5E650-ACC8-4BC2-AC50-424E76DFD221}" type="slidenum">
              <a:rPr lang="en-US" smtClean="0"/>
              <a:t>1</a:t>
            </a:fld>
            <a:endParaRPr lang="en-US"/>
          </a:p>
        </p:txBody>
      </p:sp>
    </p:spTree>
    <p:extLst>
      <p:ext uri="{BB962C8B-B14F-4D97-AF65-F5344CB8AC3E}">
        <p14:creationId xmlns:p14="http://schemas.microsoft.com/office/powerpoint/2010/main" val="131166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5373" rtl="0" eaLnBrk="1" fontAlgn="auto" latinLnBrk="0" hangingPunct="1">
              <a:lnSpc>
                <a:spcPct val="100000"/>
              </a:lnSpc>
              <a:spcBef>
                <a:spcPts val="0"/>
              </a:spcBef>
              <a:spcAft>
                <a:spcPts val="0"/>
              </a:spcAft>
              <a:buClrTx/>
              <a:buSzTx/>
              <a:buFontTx/>
              <a:buNone/>
              <a:tabLst/>
              <a:defRPr/>
            </a:pPr>
            <a:fld id="{46BF4FDF-A9CF-40FE-882E-AE64A7261A1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37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3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73C389-FF70-4EEF-B624-52F34C1F66EE}"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3314044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3C389-FF70-4EEF-B624-52F34C1F66EE}"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709343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3C389-FF70-4EEF-B624-52F34C1F66EE}"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2142352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A04C-9F62-4F1E-A985-9EB82F82A6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EFE3B5-5EF8-4240-AD08-A15C316A15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FF74E5-E74B-4845-8EE2-D64E17AE4252}"/>
              </a:ext>
            </a:extLst>
          </p:cNvPr>
          <p:cNvSpPr>
            <a:spLocks noGrp="1"/>
          </p:cNvSpPr>
          <p:nvPr>
            <p:ph type="dt" sz="half" idx="10"/>
          </p:nvPr>
        </p:nvSpPr>
        <p:spPr/>
        <p:txBody>
          <a:bodyPr/>
          <a:lstStyle/>
          <a:p>
            <a:fld id="{9184DA70-C731-4C70-880D-CCD4705E623C}" type="datetime1">
              <a:rPr lang="en-US" smtClean="0"/>
              <a:t>8/2/2020</a:t>
            </a:fld>
            <a:endParaRPr lang="en-US" dirty="0"/>
          </a:p>
        </p:txBody>
      </p:sp>
      <p:sp>
        <p:nvSpPr>
          <p:cNvPr id="5" name="Footer Placeholder 4">
            <a:extLst>
              <a:ext uri="{FF2B5EF4-FFF2-40B4-BE49-F238E27FC236}">
                <a16:creationId xmlns:a16="http://schemas.microsoft.com/office/drawing/2014/main" id="{190555E2-8F55-4D43-B3C5-EE93BAE26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FCD9B-050F-4F73-8F44-70E8347FDD5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78446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F09-DDCB-4B4A-85C4-0A28FD38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53272-B698-4E3E-A81F-75961AECE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7ADB-A97A-4601-81C9-49A36F4C469A}"/>
              </a:ext>
            </a:extLst>
          </p:cNvPr>
          <p:cNvSpPr>
            <a:spLocks noGrp="1"/>
          </p:cNvSpPr>
          <p:nvPr>
            <p:ph type="dt" sz="half" idx="10"/>
          </p:nvPr>
        </p:nvSpPr>
        <p:spPr/>
        <p:txBody>
          <a:bodyPr/>
          <a:lstStyle/>
          <a:p>
            <a:fld id="{4BE1D723-8F53-4F53-90B0-1982A396982E}" type="datetime1">
              <a:rPr lang="en-US" smtClean="0"/>
              <a:t>8/2/2020</a:t>
            </a:fld>
            <a:endParaRPr lang="en-US" dirty="0"/>
          </a:p>
        </p:txBody>
      </p:sp>
      <p:sp>
        <p:nvSpPr>
          <p:cNvPr id="5" name="Footer Placeholder 4">
            <a:extLst>
              <a:ext uri="{FF2B5EF4-FFF2-40B4-BE49-F238E27FC236}">
                <a16:creationId xmlns:a16="http://schemas.microsoft.com/office/drawing/2014/main" id="{E83CC2E4-1777-4C01-8896-F4FD5BE9A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A8A8E-3D22-4FB2-9477-260712AA07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4664941"/>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DE02-5541-4CB9-B942-97EDBFC9C1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11785F-A32C-434D-9A09-1B7A4687D9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47120-3EEB-41D2-90A4-0456AC29E5C9}"/>
              </a:ext>
            </a:extLst>
          </p:cNvPr>
          <p:cNvSpPr>
            <a:spLocks noGrp="1"/>
          </p:cNvSpPr>
          <p:nvPr>
            <p:ph type="dt" sz="half" idx="10"/>
          </p:nvPr>
        </p:nvSpPr>
        <p:spPr/>
        <p:txBody>
          <a:bodyPr/>
          <a:lstStyle/>
          <a:p>
            <a:fld id="{97669AF7-7BEB-44E4-9852-375E34362B5B}" type="datetime1">
              <a:rPr lang="en-US" smtClean="0"/>
              <a:t>8/2/2020</a:t>
            </a:fld>
            <a:endParaRPr lang="en-US" dirty="0"/>
          </a:p>
        </p:txBody>
      </p:sp>
      <p:sp>
        <p:nvSpPr>
          <p:cNvPr id="5" name="Footer Placeholder 4">
            <a:extLst>
              <a:ext uri="{FF2B5EF4-FFF2-40B4-BE49-F238E27FC236}">
                <a16:creationId xmlns:a16="http://schemas.microsoft.com/office/drawing/2014/main" id="{A89E8233-9B8B-47BC-A098-255A35F0C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4793F-6E6C-4083-8EF8-340F923686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7016794"/>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E90-755B-47F2-9F1C-6C89B8B9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C66B5-53A8-45B7-B4E7-6A3B8D4259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0E67-F55D-40FC-836C-66C19A8FAC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8A34-BA0E-47ED-8B40-A7CC5909992E}"/>
              </a:ext>
            </a:extLst>
          </p:cNvPr>
          <p:cNvSpPr>
            <a:spLocks noGrp="1"/>
          </p:cNvSpPr>
          <p:nvPr>
            <p:ph type="dt" sz="half" idx="10"/>
          </p:nvPr>
        </p:nvSpPr>
        <p:spPr/>
        <p:txBody>
          <a:bodyPr/>
          <a:lstStyle/>
          <a:p>
            <a:fld id="{BAAAC38D-0552-4C82-B593-E6124DFADBE2}" type="datetime1">
              <a:rPr lang="en-US" smtClean="0"/>
              <a:t>8/2/2020</a:t>
            </a:fld>
            <a:endParaRPr lang="en-US" dirty="0"/>
          </a:p>
        </p:txBody>
      </p:sp>
      <p:sp>
        <p:nvSpPr>
          <p:cNvPr id="6" name="Footer Placeholder 5">
            <a:extLst>
              <a:ext uri="{FF2B5EF4-FFF2-40B4-BE49-F238E27FC236}">
                <a16:creationId xmlns:a16="http://schemas.microsoft.com/office/drawing/2014/main" id="{AEF4CFFA-5657-4F64-8452-704A8FC0A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71A9D6-D38A-4A29-AED8-17F68D76809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705551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8CD-8338-4B34-B139-B8590E2499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655FD-5D37-4765-B85E-9C4D27F62F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CDD10-4A95-4150-86B8-9FFD78B502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C5C34-7D56-4971-886D-2B7E4BBFD8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24C94-5B88-4A22-97DF-CB18AE796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DA370-F846-4D14-9FAE-2F73348CE78E}"/>
              </a:ext>
            </a:extLst>
          </p:cNvPr>
          <p:cNvSpPr>
            <a:spLocks noGrp="1"/>
          </p:cNvSpPr>
          <p:nvPr>
            <p:ph type="dt" sz="half" idx="10"/>
          </p:nvPr>
        </p:nvSpPr>
        <p:spPr/>
        <p:txBody>
          <a:bodyPr/>
          <a:lstStyle/>
          <a:p>
            <a:fld id="{D9DF0F1C-5577-4ACB-BB62-DF8F3C494C7E}" type="datetime1">
              <a:rPr lang="en-US" smtClean="0"/>
              <a:t>8/2/2020</a:t>
            </a:fld>
            <a:endParaRPr lang="en-US" dirty="0"/>
          </a:p>
        </p:txBody>
      </p:sp>
      <p:sp>
        <p:nvSpPr>
          <p:cNvPr id="8" name="Footer Placeholder 7">
            <a:extLst>
              <a:ext uri="{FF2B5EF4-FFF2-40B4-BE49-F238E27FC236}">
                <a16:creationId xmlns:a16="http://schemas.microsoft.com/office/drawing/2014/main" id="{CE39CE97-F0DC-4533-A5E5-D385952D09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63DC15-2D66-45B7-BE54-9C3F6D14C07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6942028"/>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5F87-D88C-4CD0-8BC7-5382B0D7D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42AC5-AC2B-4EA4-B5CA-998D07F0FD1E}"/>
              </a:ext>
            </a:extLst>
          </p:cNvPr>
          <p:cNvSpPr>
            <a:spLocks noGrp="1"/>
          </p:cNvSpPr>
          <p:nvPr>
            <p:ph type="dt" sz="half" idx="10"/>
          </p:nvPr>
        </p:nvSpPr>
        <p:spPr/>
        <p:txBody>
          <a:bodyPr/>
          <a:lstStyle/>
          <a:p>
            <a:fld id="{1775B394-D9F9-4F0C-B15D-605F45CB9E9F}" type="datetime1">
              <a:rPr lang="en-US" smtClean="0"/>
              <a:t>8/2/2020</a:t>
            </a:fld>
            <a:endParaRPr lang="en-US" dirty="0"/>
          </a:p>
        </p:txBody>
      </p:sp>
      <p:sp>
        <p:nvSpPr>
          <p:cNvPr id="4" name="Footer Placeholder 3">
            <a:extLst>
              <a:ext uri="{FF2B5EF4-FFF2-40B4-BE49-F238E27FC236}">
                <a16:creationId xmlns:a16="http://schemas.microsoft.com/office/drawing/2014/main" id="{19EAC12A-3E85-4CC1-B274-913987E3C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E58E5-6D6C-4355-AEED-F98967F8BE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719000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BB757-258F-41DF-8125-F9D660F1A9CA}"/>
              </a:ext>
            </a:extLst>
          </p:cNvPr>
          <p:cNvSpPr>
            <a:spLocks noGrp="1"/>
          </p:cNvSpPr>
          <p:nvPr>
            <p:ph type="dt" sz="half" idx="10"/>
          </p:nvPr>
        </p:nvSpPr>
        <p:spPr/>
        <p:txBody>
          <a:bodyPr/>
          <a:lstStyle/>
          <a:p>
            <a:fld id="{39667345-2558-425A-8533-9BFDBCE15005}" type="datetime1">
              <a:rPr lang="en-US" smtClean="0"/>
              <a:t>8/2/2020</a:t>
            </a:fld>
            <a:endParaRPr lang="en-US" dirty="0"/>
          </a:p>
        </p:txBody>
      </p:sp>
      <p:sp>
        <p:nvSpPr>
          <p:cNvPr id="3" name="Footer Placeholder 2">
            <a:extLst>
              <a:ext uri="{FF2B5EF4-FFF2-40B4-BE49-F238E27FC236}">
                <a16:creationId xmlns:a16="http://schemas.microsoft.com/office/drawing/2014/main" id="{242D5FDC-B99F-4CB8-8E54-9704224C14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D061B-6D7C-44A5-82E3-B273E0A38F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2948931"/>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D2E-6294-476A-BC79-1BA9D5476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28F5CB-ED1C-408D-A1A1-F27EEF75D2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FE7F-BB7F-4514-8BAA-8D7070ACC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05D30-D01D-4329-BE3F-CB3F6CFBB9AF}"/>
              </a:ext>
            </a:extLst>
          </p:cNvPr>
          <p:cNvSpPr>
            <a:spLocks noGrp="1"/>
          </p:cNvSpPr>
          <p:nvPr>
            <p:ph type="dt" sz="half" idx="10"/>
          </p:nvPr>
        </p:nvSpPr>
        <p:spPr/>
        <p:txBody>
          <a:bodyPr/>
          <a:lstStyle/>
          <a:p>
            <a:fld id="{92BEA474-078D-4E9B-9B14-09A87B19DC46}" type="datetime1">
              <a:rPr lang="en-US" smtClean="0"/>
              <a:t>8/2/2020</a:t>
            </a:fld>
            <a:endParaRPr lang="en-US" dirty="0"/>
          </a:p>
        </p:txBody>
      </p:sp>
      <p:sp>
        <p:nvSpPr>
          <p:cNvPr id="6" name="Footer Placeholder 5">
            <a:extLst>
              <a:ext uri="{FF2B5EF4-FFF2-40B4-BE49-F238E27FC236}">
                <a16:creationId xmlns:a16="http://schemas.microsoft.com/office/drawing/2014/main" id="{42D095A2-03DB-45E1-82FC-875CCEA09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09AD3-20EE-4296-AD07-181EDE17E1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7247376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3C389-FF70-4EEF-B624-52F34C1F66EE}"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3049436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85-08D1-45BC-A32F-33556E0791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9742C1-889F-4785-B9A7-2DD705D35D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0B65BB-86DB-486E-8413-7E889122D2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72AEEC-DC35-47D1-A929-DD3B3BF0C796}"/>
              </a:ext>
            </a:extLst>
          </p:cNvPr>
          <p:cNvSpPr>
            <a:spLocks noGrp="1"/>
          </p:cNvSpPr>
          <p:nvPr>
            <p:ph type="dt" sz="half" idx="10"/>
          </p:nvPr>
        </p:nvSpPr>
        <p:spPr/>
        <p:txBody>
          <a:bodyPr/>
          <a:lstStyle/>
          <a:p>
            <a:fld id="{4907D986-8816-4272-A432-0437A28A9828}" type="datetime1">
              <a:rPr lang="en-US" smtClean="0"/>
              <a:t>8/2/2020</a:t>
            </a:fld>
            <a:endParaRPr lang="en-US" dirty="0"/>
          </a:p>
        </p:txBody>
      </p:sp>
      <p:sp>
        <p:nvSpPr>
          <p:cNvPr id="6" name="Footer Placeholder 5">
            <a:extLst>
              <a:ext uri="{FF2B5EF4-FFF2-40B4-BE49-F238E27FC236}">
                <a16:creationId xmlns:a16="http://schemas.microsoft.com/office/drawing/2014/main" id="{C32FA09A-BE1A-4660-BB1F-B05A8455E59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6314B37-F6C7-402C-99C5-84F28598F4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637716"/>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2D6F-8590-41C0-BA6E-38F64481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2E2C-7C1A-4CBD-87ED-14D40C42F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3169-C983-497D-87D6-FB4070DA63B4}"/>
              </a:ext>
            </a:extLst>
          </p:cNvPr>
          <p:cNvSpPr>
            <a:spLocks noGrp="1"/>
          </p:cNvSpPr>
          <p:nvPr>
            <p:ph type="dt" sz="half" idx="10"/>
          </p:nvPr>
        </p:nvSpPr>
        <p:spPr/>
        <p:txBody>
          <a:bodyPr/>
          <a:lstStyle/>
          <a:p>
            <a:fld id="{B612A279-0833-481D-8C56-F67FD0AC6C50}" type="datetime1">
              <a:rPr lang="en-US" smtClean="0"/>
              <a:t>8/2/2020</a:t>
            </a:fld>
            <a:endParaRPr lang="en-US" dirty="0"/>
          </a:p>
        </p:txBody>
      </p:sp>
      <p:sp>
        <p:nvSpPr>
          <p:cNvPr id="5" name="Footer Placeholder 4">
            <a:extLst>
              <a:ext uri="{FF2B5EF4-FFF2-40B4-BE49-F238E27FC236}">
                <a16:creationId xmlns:a16="http://schemas.microsoft.com/office/drawing/2014/main" id="{94A9F3D5-D35B-45B8-A6E5-136CE2B3D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4C795-87BF-4DA4-9060-F98A193108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9530285"/>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B448E-11C6-4D6B-B50E-5F63604087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816E8-42AE-47A4-B97C-E0AA1FC1CB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E4C6-DD0F-42F7-899E-3530351707C8}"/>
              </a:ext>
            </a:extLst>
          </p:cNvPr>
          <p:cNvSpPr>
            <a:spLocks noGrp="1"/>
          </p:cNvSpPr>
          <p:nvPr>
            <p:ph type="dt" sz="half" idx="10"/>
          </p:nvPr>
        </p:nvSpPr>
        <p:spPr/>
        <p:txBody>
          <a:bodyPr/>
          <a:lstStyle/>
          <a:p>
            <a:fld id="{6587DA83-5663-4C9C-B9AA-0B40A3DAFF81}" type="datetime1">
              <a:rPr lang="en-US" smtClean="0"/>
              <a:t>8/2/2020</a:t>
            </a:fld>
            <a:endParaRPr lang="en-US" dirty="0"/>
          </a:p>
        </p:txBody>
      </p:sp>
      <p:sp>
        <p:nvSpPr>
          <p:cNvPr id="5" name="Footer Placeholder 4">
            <a:extLst>
              <a:ext uri="{FF2B5EF4-FFF2-40B4-BE49-F238E27FC236}">
                <a16:creationId xmlns:a16="http://schemas.microsoft.com/office/drawing/2014/main" id="{F93E059B-3513-4CBB-8548-27C3A5E3B3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ED5D7-255C-4803-896A-78B4B5DC47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3825701"/>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3C389-FF70-4EEF-B624-52F34C1F66EE}"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2828323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73C389-FF70-4EEF-B624-52F34C1F66EE}"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777090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73C389-FF70-4EEF-B624-52F34C1F66EE}" type="datetimeFigureOut">
              <a:rPr lang="en-US" smtClean="0"/>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1182972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73C389-FF70-4EEF-B624-52F34C1F66EE}" type="datetimeFigureOut">
              <a:rPr lang="en-US" smtClean="0"/>
              <a:t>8/2/2020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323696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3C389-FF70-4EEF-B624-52F34C1F66EE}" type="datetimeFigureOut">
              <a:rPr lang="en-US" smtClean="0"/>
              <a:t>8/2/2020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304498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73C389-FF70-4EEF-B624-52F34C1F66EE}"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3892381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73C389-FF70-4EEF-B624-52F34C1F66EE}"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7D93-07CE-4F49-8CFC-64CDF45BEB74}" type="slidenum">
              <a:rPr lang="en-US" smtClean="0"/>
              <a:t>‹#›</a:t>
            </a:fld>
            <a:endParaRPr lang="en-US"/>
          </a:p>
        </p:txBody>
      </p:sp>
    </p:spTree>
    <p:extLst>
      <p:ext uri="{BB962C8B-B14F-4D97-AF65-F5344CB8AC3E}">
        <p14:creationId xmlns:p14="http://schemas.microsoft.com/office/powerpoint/2010/main" val="1854214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3C389-FF70-4EEF-B624-52F34C1F66EE}" type="datetimeFigureOut">
              <a:rPr lang="en-US" smtClean="0"/>
              <a:t>8/2/2020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7D93-07CE-4F49-8CFC-64CDF45BEB74}" type="slidenum">
              <a:rPr lang="en-US" smtClean="0"/>
              <a:t>‹#›</a:t>
            </a:fld>
            <a:endParaRPr lang="en-US"/>
          </a:p>
        </p:txBody>
      </p:sp>
    </p:spTree>
    <p:extLst>
      <p:ext uri="{BB962C8B-B14F-4D97-AF65-F5344CB8AC3E}">
        <p14:creationId xmlns:p14="http://schemas.microsoft.com/office/powerpoint/2010/main" val="2321690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82846-CCFE-4E2B-9785-7E2960848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551E2-A783-49EB-BC6A-26FA5E7E3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37BEE-2F6E-4D54-81DB-19183533F7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D6E202-B606-4609-B914-27C9371A1F6D}" type="datetime1">
              <a:rPr lang="en-US" smtClean="0"/>
              <a:t>8/2/2020</a:t>
            </a:fld>
            <a:endParaRPr lang="en-US" dirty="0"/>
          </a:p>
        </p:txBody>
      </p:sp>
      <p:sp>
        <p:nvSpPr>
          <p:cNvPr id="5" name="Footer Placeholder 4">
            <a:extLst>
              <a:ext uri="{FF2B5EF4-FFF2-40B4-BE49-F238E27FC236}">
                <a16:creationId xmlns:a16="http://schemas.microsoft.com/office/drawing/2014/main" id="{688EA432-CDCA-43A6-A416-B52131F129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30308-656B-4F40-9011-ABDC1C2009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59031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2BC24-7BFF-43C0-8D95-A1974B031CCB}"/>
              </a:ext>
            </a:extLst>
          </p:cNvPr>
          <p:cNvPicPr>
            <a:picLocks noChangeAspect="1"/>
          </p:cNvPicPr>
          <p:nvPr/>
        </p:nvPicPr>
        <p:blipFill rotWithShape="1">
          <a:blip r:embed="rId3"/>
          <a:srcRect r="8582"/>
          <a:stretch/>
        </p:blipFill>
        <p:spPr>
          <a:xfrm>
            <a:off x="0" y="0"/>
            <a:ext cx="9144000" cy="6858000"/>
          </a:xfrm>
          <a:prstGeom prst="rect">
            <a:avLst/>
          </a:prstGeom>
        </p:spPr>
      </p:pic>
      <p:sp>
        <p:nvSpPr>
          <p:cNvPr id="2" name="Title 1">
            <a:extLst>
              <a:ext uri="{FF2B5EF4-FFF2-40B4-BE49-F238E27FC236}">
                <a16:creationId xmlns:a16="http://schemas.microsoft.com/office/drawing/2014/main" id="{96D85327-DD16-49F9-8E7B-13383A823320}"/>
              </a:ext>
            </a:extLst>
          </p:cNvPr>
          <p:cNvSpPr>
            <a:spLocks noGrp="1"/>
          </p:cNvSpPr>
          <p:nvPr>
            <p:ph type="ctrTitle"/>
          </p:nvPr>
        </p:nvSpPr>
        <p:spPr>
          <a:xfrm>
            <a:off x="508517" y="1213752"/>
            <a:ext cx="8126963" cy="923731"/>
          </a:xfrm>
        </p:spPr>
        <p:txBody>
          <a:bodyPr>
            <a:normAutofit fontScale="90000"/>
          </a:bodyPr>
          <a:lstStyle/>
          <a:p>
            <a:r>
              <a:rPr lang="en-US" b="1" spc="50" dirty="0">
                <a:ln w="0"/>
                <a:solidFill>
                  <a:schemeClr val="bg2"/>
                </a:solidFill>
                <a:effectLst>
                  <a:innerShdw blurRad="63500" dist="50800" dir="13500000">
                    <a:srgbClr val="000000">
                      <a:alpha val="50000"/>
                    </a:srgbClr>
                  </a:innerShdw>
                </a:effectLst>
                <a:latin typeface="Broadway" panose="04040905080B02020502" pitchFamily="82" charset="0"/>
              </a:rPr>
              <a:t>“To Be Seen by Men”</a:t>
            </a:r>
            <a:endParaRPr lang="en-US" dirty="0"/>
          </a:p>
        </p:txBody>
      </p:sp>
      <p:sp>
        <p:nvSpPr>
          <p:cNvPr id="3" name="Subtitle 2">
            <a:extLst>
              <a:ext uri="{FF2B5EF4-FFF2-40B4-BE49-F238E27FC236}">
                <a16:creationId xmlns:a16="http://schemas.microsoft.com/office/drawing/2014/main" id="{184DB59C-82DF-4651-B473-0F77E020E6E9}"/>
              </a:ext>
            </a:extLst>
          </p:cNvPr>
          <p:cNvSpPr>
            <a:spLocks noGrp="1"/>
          </p:cNvSpPr>
          <p:nvPr>
            <p:ph type="subTitle" idx="1"/>
          </p:nvPr>
        </p:nvSpPr>
        <p:spPr>
          <a:xfrm>
            <a:off x="2157702" y="2137483"/>
            <a:ext cx="4828592" cy="503853"/>
          </a:xfrm>
        </p:spPr>
        <p:txBody>
          <a:bodyPr>
            <a:scene3d>
              <a:camera prst="orthographicFront"/>
              <a:lightRig rig="soft" dir="t">
                <a:rot lat="0" lon="0" rev="15600000"/>
              </a:lightRig>
            </a:scene3d>
            <a:sp3d extrusionH="57150" prstMaterial="softEdge">
              <a:bevelT w="25400" h="38100"/>
            </a:sp3d>
          </a:bodyPr>
          <a:lstStyle/>
          <a:p>
            <a:r>
              <a:rPr lang="en-US" sz="2800" b="1" i="1" dirty="0">
                <a:ln/>
                <a:solidFill>
                  <a:schemeClr val="accent2"/>
                </a:solidFill>
              </a:rPr>
              <a:t>The Motive of the Hypocrite</a:t>
            </a:r>
          </a:p>
        </p:txBody>
      </p:sp>
      <p:sp>
        <p:nvSpPr>
          <p:cNvPr id="5" name="TextBox 4">
            <a:extLst>
              <a:ext uri="{FF2B5EF4-FFF2-40B4-BE49-F238E27FC236}">
                <a16:creationId xmlns:a16="http://schemas.microsoft.com/office/drawing/2014/main" id="{142B3432-315E-4623-AB6A-4B4B61E1D75B}"/>
              </a:ext>
            </a:extLst>
          </p:cNvPr>
          <p:cNvSpPr txBox="1"/>
          <p:nvPr/>
        </p:nvSpPr>
        <p:spPr>
          <a:xfrm>
            <a:off x="6918649" y="6349482"/>
            <a:ext cx="2416628" cy="369332"/>
          </a:xfrm>
          <a:prstGeom prst="rect">
            <a:avLst/>
          </a:prstGeom>
          <a:noFill/>
        </p:spPr>
        <p:txBody>
          <a:bodyPr wrap="square" rtlCol="0">
            <a:spAutoFit/>
          </a:bodyPr>
          <a:lstStyle/>
          <a:p>
            <a:pPr algn="ctr"/>
            <a:r>
              <a:rPr lang="en-US" b="1" dirty="0">
                <a:ln/>
                <a:solidFill>
                  <a:schemeClr val="bg1">
                    <a:lumMod val="85000"/>
                  </a:schemeClr>
                </a:solidFill>
              </a:rPr>
              <a:t>Matthew 6:1-18</a:t>
            </a:r>
          </a:p>
        </p:txBody>
      </p:sp>
    </p:spTree>
    <p:extLst>
      <p:ext uri="{BB962C8B-B14F-4D97-AF65-F5344CB8AC3E}">
        <p14:creationId xmlns:p14="http://schemas.microsoft.com/office/powerpoint/2010/main" val="294980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7CC1E-B495-4EF5-9984-F6405868B76B}"/>
              </a:ext>
            </a:extLst>
          </p:cNvPr>
          <p:cNvPicPr>
            <a:picLocks noChangeAspect="1"/>
          </p:cNvPicPr>
          <p:nvPr/>
        </p:nvPicPr>
        <p:blipFill rotWithShape="1">
          <a:blip r:embed="rId2"/>
          <a:srcRect l="17634" r="15697"/>
          <a:stretch/>
        </p:blipFill>
        <p:spPr>
          <a:xfrm>
            <a:off x="0" y="0"/>
            <a:ext cx="9144000" cy="6858000"/>
          </a:xfrm>
          <a:prstGeom prst="rect">
            <a:avLst/>
          </a:prstGeom>
        </p:spPr>
      </p:pic>
      <p:sp>
        <p:nvSpPr>
          <p:cNvPr id="2" name="Title 1">
            <a:extLst>
              <a:ext uri="{FF2B5EF4-FFF2-40B4-BE49-F238E27FC236}">
                <a16:creationId xmlns:a16="http://schemas.microsoft.com/office/drawing/2014/main" id="{44967578-9B9C-4CC7-A1D6-52059C8B6495}"/>
              </a:ext>
            </a:extLst>
          </p:cNvPr>
          <p:cNvSpPr>
            <a:spLocks noGrp="1"/>
          </p:cNvSpPr>
          <p:nvPr>
            <p:ph type="title"/>
          </p:nvPr>
        </p:nvSpPr>
        <p:spPr/>
        <p:txBody>
          <a:bodyPr/>
          <a:lstStyle/>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Broadway" panose="04040905080B02020502" pitchFamily="82" charset="0"/>
              </a:rPr>
              <a:t>What’s Your Motivation?</a:t>
            </a:r>
          </a:p>
        </p:txBody>
      </p:sp>
      <p:sp>
        <p:nvSpPr>
          <p:cNvPr id="3" name="Content Placeholder 2">
            <a:extLst>
              <a:ext uri="{FF2B5EF4-FFF2-40B4-BE49-F238E27FC236}">
                <a16:creationId xmlns:a16="http://schemas.microsoft.com/office/drawing/2014/main" id="{14961544-5EFB-4FF6-946E-A4B40D321E6E}"/>
              </a:ext>
            </a:extLst>
          </p:cNvPr>
          <p:cNvSpPr>
            <a:spLocks noGrp="1"/>
          </p:cNvSpPr>
          <p:nvPr>
            <p:ph idx="1"/>
          </p:nvPr>
        </p:nvSpPr>
        <p:spPr>
          <a:xfrm>
            <a:off x="628650" y="1690689"/>
            <a:ext cx="7886700" cy="4911077"/>
          </a:xfrm>
        </p:spPr>
        <p:txBody>
          <a:bodyPr>
            <a:normAutofit/>
          </a:bodyPr>
          <a:lstStyle/>
          <a:p>
            <a:r>
              <a:rPr lang="en-US" sz="3200" b="1" dirty="0">
                <a:solidFill>
                  <a:schemeClr val="accent1">
                    <a:lumMod val="40000"/>
                    <a:lumOff val="60000"/>
                  </a:schemeClr>
                </a:solidFill>
              </a:rPr>
              <a:t>In Matthew 6:1-18, Jesus deals with religious hypocrisy</a:t>
            </a:r>
            <a:r>
              <a:rPr lang="en-US" sz="3200" dirty="0">
                <a:solidFill>
                  <a:schemeClr val="accent1">
                    <a:lumMod val="40000"/>
                    <a:lumOff val="60000"/>
                  </a:schemeClr>
                </a:solidFill>
              </a:rPr>
              <a:t>.</a:t>
            </a:r>
          </a:p>
          <a:p>
            <a:r>
              <a:rPr lang="en-US" sz="3200" b="1" dirty="0">
                <a:solidFill>
                  <a:schemeClr val="accent1">
                    <a:lumMod val="40000"/>
                    <a:lumOff val="60000"/>
                  </a:schemeClr>
                </a:solidFill>
              </a:rPr>
              <a:t>There is no conflict between this text and    Matthew 5:14-16. </a:t>
            </a:r>
          </a:p>
          <a:p>
            <a:pPr lvl="1"/>
            <a:r>
              <a:rPr lang="en-US" sz="2800" i="1" dirty="0">
                <a:solidFill>
                  <a:schemeClr val="bg1"/>
                </a:solidFill>
              </a:rPr>
              <a:t>In Matthew 5, the motivation is the glorification of God; in Matthew 6, the motivation is the glorification of self.</a:t>
            </a:r>
          </a:p>
          <a:p>
            <a:r>
              <a:rPr lang="en-US" sz="3200" b="1" dirty="0">
                <a:solidFill>
                  <a:schemeClr val="accent1">
                    <a:lumMod val="40000"/>
                    <a:lumOff val="60000"/>
                  </a:schemeClr>
                </a:solidFill>
              </a:rPr>
              <a:t>Are you Giving for your own Glory?		Praying for your own Praise?				Fasting for your own Fame?</a:t>
            </a:r>
          </a:p>
        </p:txBody>
      </p:sp>
    </p:spTree>
    <p:extLst>
      <p:ext uri="{BB962C8B-B14F-4D97-AF65-F5344CB8AC3E}">
        <p14:creationId xmlns:p14="http://schemas.microsoft.com/office/powerpoint/2010/main" val="299170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7CC1E-B495-4EF5-9984-F6405868B76B}"/>
              </a:ext>
            </a:extLst>
          </p:cNvPr>
          <p:cNvPicPr>
            <a:picLocks noChangeAspect="1"/>
          </p:cNvPicPr>
          <p:nvPr/>
        </p:nvPicPr>
        <p:blipFill rotWithShape="1">
          <a:blip r:embed="rId2"/>
          <a:srcRect l="17634" r="15697"/>
          <a:stretch/>
        </p:blipFill>
        <p:spPr>
          <a:xfrm>
            <a:off x="0" y="0"/>
            <a:ext cx="9144000" cy="6858000"/>
          </a:xfrm>
          <a:prstGeom prst="rect">
            <a:avLst/>
          </a:prstGeom>
        </p:spPr>
      </p:pic>
      <p:sp>
        <p:nvSpPr>
          <p:cNvPr id="2" name="Title 1">
            <a:extLst>
              <a:ext uri="{FF2B5EF4-FFF2-40B4-BE49-F238E27FC236}">
                <a16:creationId xmlns:a16="http://schemas.microsoft.com/office/drawing/2014/main" id="{44967578-9B9C-4CC7-A1D6-52059C8B6495}"/>
              </a:ext>
            </a:extLst>
          </p:cNvPr>
          <p:cNvSpPr>
            <a:spLocks noGrp="1"/>
          </p:cNvSpPr>
          <p:nvPr>
            <p:ph type="title"/>
          </p:nvPr>
        </p:nvSpPr>
        <p:spPr/>
        <p:txBody>
          <a:bodyPr>
            <a:normAutofit/>
          </a:bodyPr>
          <a:lstStyle/>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Broadway" panose="04040905080B02020502" pitchFamily="82" charset="0"/>
              </a:rPr>
              <a:t>When Self-Glorification Pervades One’s Life</a:t>
            </a:r>
          </a:p>
        </p:txBody>
      </p:sp>
      <p:sp>
        <p:nvSpPr>
          <p:cNvPr id="3" name="Content Placeholder 2">
            <a:extLst>
              <a:ext uri="{FF2B5EF4-FFF2-40B4-BE49-F238E27FC236}">
                <a16:creationId xmlns:a16="http://schemas.microsoft.com/office/drawing/2014/main" id="{14961544-5EFB-4FF6-946E-A4B40D321E6E}"/>
              </a:ext>
            </a:extLst>
          </p:cNvPr>
          <p:cNvSpPr>
            <a:spLocks noGrp="1"/>
          </p:cNvSpPr>
          <p:nvPr>
            <p:ph idx="1"/>
          </p:nvPr>
        </p:nvSpPr>
        <p:spPr>
          <a:xfrm>
            <a:off x="628650" y="1829985"/>
            <a:ext cx="7886700" cy="4911077"/>
          </a:xfrm>
        </p:spPr>
        <p:txBody>
          <a:bodyPr>
            <a:normAutofit/>
          </a:bodyPr>
          <a:lstStyle/>
          <a:p>
            <a:r>
              <a:rPr lang="en-US" sz="3200" b="1" dirty="0">
                <a:solidFill>
                  <a:schemeClr val="accent1">
                    <a:lumMod val="40000"/>
                    <a:lumOff val="60000"/>
                  </a:schemeClr>
                </a:solidFill>
              </a:rPr>
              <a:t>All of life becomes a popularity contest </a:t>
            </a:r>
            <a:r>
              <a:rPr lang="en-US" sz="3200" dirty="0">
                <a:solidFill>
                  <a:schemeClr val="bg1"/>
                </a:solidFill>
              </a:rPr>
              <a:t>(Matthew 23:5-12).</a:t>
            </a:r>
          </a:p>
          <a:p>
            <a:r>
              <a:rPr lang="en-US" sz="3200" b="1" dirty="0">
                <a:solidFill>
                  <a:schemeClr val="accent1">
                    <a:lumMod val="40000"/>
                    <a:lumOff val="60000"/>
                  </a:schemeClr>
                </a:solidFill>
              </a:rPr>
              <a:t>Clothing is chosen to attract attention or make a statement </a:t>
            </a:r>
            <a:r>
              <a:rPr lang="en-US" sz="3200" dirty="0">
                <a:solidFill>
                  <a:schemeClr val="bg1"/>
                </a:solidFill>
              </a:rPr>
              <a:t>(1 Peter 3:3-4). </a:t>
            </a:r>
          </a:p>
          <a:p>
            <a:r>
              <a:rPr lang="en-US" sz="3200" b="1" dirty="0">
                <a:solidFill>
                  <a:schemeClr val="accent1">
                    <a:lumMod val="40000"/>
                    <a:lumOff val="60000"/>
                  </a:schemeClr>
                </a:solidFill>
              </a:rPr>
              <a:t>Public pronouncements are intended to  gain praise or make an impression              </a:t>
            </a:r>
            <a:r>
              <a:rPr lang="en-US" sz="3200" dirty="0">
                <a:solidFill>
                  <a:schemeClr val="bg1"/>
                </a:solidFill>
              </a:rPr>
              <a:t>(John 12:42-43; Romans 2:28-29; Gal. 1:10).</a:t>
            </a:r>
          </a:p>
        </p:txBody>
      </p:sp>
    </p:spTree>
    <p:extLst>
      <p:ext uri="{BB962C8B-B14F-4D97-AF65-F5344CB8AC3E}">
        <p14:creationId xmlns:p14="http://schemas.microsoft.com/office/powerpoint/2010/main" val="2957349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7CC1E-B495-4EF5-9984-F6405868B76B}"/>
              </a:ext>
            </a:extLst>
          </p:cNvPr>
          <p:cNvPicPr>
            <a:picLocks noChangeAspect="1"/>
          </p:cNvPicPr>
          <p:nvPr/>
        </p:nvPicPr>
        <p:blipFill rotWithShape="1">
          <a:blip r:embed="rId2"/>
          <a:srcRect l="17634" r="15697"/>
          <a:stretch/>
        </p:blipFill>
        <p:spPr>
          <a:xfrm>
            <a:off x="0" y="0"/>
            <a:ext cx="9144000" cy="6858000"/>
          </a:xfrm>
          <a:prstGeom prst="rect">
            <a:avLst/>
          </a:prstGeom>
        </p:spPr>
      </p:pic>
      <p:sp>
        <p:nvSpPr>
          <p:cNvPr id="2" name="Title 1">
            <a:extLst>
              <a:ext uri="{FF2B5EF4-FFF2-40B4-BE49-F238E27FC236}">
                <a16:creationId xmlns:a16="http://schemas.microsoft.com/office/drawing/2014/main" id="{44967578-9B9C-4CC7-A1D6-52059C8B6495}"/>
              </a:ext>
            </a:extLst>
          </p:cNvPr>
          <p:cNvSpPr>
            <a:spLocks noGrp="1"/>
          </p:cNvSpPr>
          <p:nvPr>
            <p:ph type="title"/>
          </p:nvPr>
        </p:nvSpPr>
        <p:spPr>
          <a:xfrm>
            <a:off x="628650" y="177282"/>
            <a:ext cx="7886700" cy="1513407"/>
          </a:xfrm>
        </p:spPr>
        <p:txBody>
          <a:bodyPr>
            <a:normAutofit fontScale="90000"/>
          </a:bodyPr>
          <a:lstStyle/>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Broadway" panose="04040905080B02020502" pitchFamily="82" charset="0"/>
              </a:rPr>
              <a:t>Who are you When Nobody is Watching but God? </a:t>
            </a:r>
          </a:p>
        </p:txBody>
      </p:sp>
      <p:sp>
        <p:nvSpPr>
          <p:cNvPr id="3" name="Content Placeholder 2">
            <a:extLst>
              <a:ext uri="{FF2B5EF4-FFF2-40B4-BE49-F238E27FC236}">
                <a16:creationId xmlns:a16="http://schemas.microsoft.com/office/drawing/2014/main" id="{14961544-5EFB-4FF6-946E-A4B40D321E6E}"/>
              </a:ext>
            </a:extLst>
          </p:cNvPr>
          <p:cNvSpPr>
            <a:spLocks noGrp="1"/>
          </p:cNvSpPr>
          <p:nvPr>
            <p:ph idx="1"/>
          </p:nvPr>
        </p:nvSpPr>
        <p:spPr>
          <a:xfrm>
            <a:off x="628650" y="1690689"/>
            <a:ext cx="7886700" cy="4911077"/>
          </a:xfrm>
        </p:spPr>
        <p:txBody>
          <a:bodyPr>
            <a:normAutofit/>
          </a:bodyPr>
          <a:lstStyle/>
          <a:p>
            <a:r>
              <a:rPr lang="en-US" sz="3200" b="1" dirty="0">
                <a:solidFill>
                  <a:schemeClr val="accent1">
                    <a:lumMod val="40000"/>
                    <a:lumOff val="60000"/>
                  </a:schemeClr>
                </a:solidFill>
              </a:rPr>
              <a:t>When you are giving? </a:t>
            </a:r>
            <a:r>
              <a:rPr lang="en-US" sz="3200" dirty="0">
                <a:solidFill>
                  <a:schemeClr val="accent1">
                    <a:lumMod val="40000"/>
                    <a:lumOff val="60000"/>
                  </a:schemeClr>
                </a:solidFill>
              </a:rPr>
              <a:t>(Matthew 6:3-4)</a:t>
            </a:r>
          </a:p>
          <a:p>
            <a:r>
              <a:rPr lang="en-US" sz="3200" b="1" dirty="0">
                <a:solidFill>
                  <a:schemeClr val="accent1">
                    <a:lumMod val="40000"/>
                    <a:lumOff val="60000"/>
                  </a:schemeClr>
                </a:solidFill>
              </a:rPr>
              <a:t>When you are praying? </a:t>
            </a:r>
            <a:r>
              <a:rPr lang="en-US" sz="3200" dirty="0">
                <a:solidFill>
                  <a:schemeClr val="accent1">
                    <a:lumMod val="40000"/>
                    <a:lumOff val="60000"/>
                  </a:schemeClr>
                </a:solidFill>
              </a:rPr>
              <a:t>(Matthew 6:6-8)</a:t>
            </a:r>
          </a:p>
          <a:p>
            <a:r>
              <a:rPr lang="en-US" sz="3200" b="1" dirty="0">
                <a:solidFill>
                  <a:schemeClr val="accent1">
                    <a:lumMod val="40000"/>
                    <a:lumOff val="60000"/>
                  </a:schemeClr>
                </a:solidFill>
              </a:rPr>
              <a:t>When you are fasting? </a:t>
            </a:r>
            <a:r>
              <a:rPr lang="en-US" sz="3200" dirty="0">
                <a:solidFill>
                  <a:schemeClr val="accent1">
                    <a:lumMod val="40000"/>
                    <a:lumOff val="60000"/>
                  </a:schemeClr>
                </a:solidFill>
              </a:rPr>
              <a:t>(Matthew 6:17-18)</a:t>
            </a:r>
          </a:p>
          <a:p>
            <a:r>
              <a:rPr lang="en-US" sz="3200" i="1" dirty="0">
                <a:solidFill>
                  <a:schemeClr val="bg1"/>
                </a:solidFill>
              </a:rPr>
              <a:t>Do you feel the need to let people know about the sacrifices you are making and   how committed you are? (Luke 18:9-14)</a:t>
            </a:r>
          </a:p>
        </p:txBody>
      </p:sp>
    </p:spTree>
    <p:extLst>
      <p:ext uri="{BB962C8B-B14F-4D97-AF65-F5344CB8AC3E}">
        <p14:creationId xmlns:p14="http://schemas.microsoft.com/office/powerpoint/2010/main" val="135552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7CC1E-B495-4EF5-9984-F6405868B76B}"/>
              </a:ext>
            </a:extLst>
          </p:cNvPr>
          <p:cNvPicPr>
            <a:picLocks noChangeAspect="1"/>
          </p:cNvPicPr>
          <p:nvPr/>
        </p:nvPicPr>
        <p:blipFill rotWithShape="1">
          <a:blip r:embed="rId2"/>
          <a:srcRect l="17634" r="15697"/>
          <a:stretch/>
        </p:blipFill>
        <p:spPr>
          <a:xfrm>
            <a:off x="0" y="0"/>
            <a:ext cx="9144000" cy="6858000"/>
          </a:xfrm>
          <a:prstGeom prst="rect">
            <a:avLst/>
          </a:prstGeom>
        </p:spPr>
      </p:pic>
      <p:sp>
        <p:nvSpPr>
          <p:cNvPr id="2" name="Title 1">
            <a:extLst>
              <a:ext uri="{FF2B5EF4-FFF2-40B4-BE49-F238E27FC236}">
                <a16:creationId xmlns:a16="http://schemas.microsoft.com/office/drawing/2014/main" id="{44967578-9B9C-4CC7-A1D6-52059C8B6495}"/>
              </a:ext>
            </a:extLst>
          </p:cNvPr>
          <p:cNvSpPr>
            <a:spLocks noGrp="1"/>
          </p:cNvSpPr>
          <p:nvPr>
            <p:ph type="title"/>
          </p:nvPr>
        </p:nvSpPr>
        <p:spPr>
          <a:xfrm>
            <a:off x="424543" y="433516"/>
            <a:ext cx="8294914" cy="1257173"/>
          </a:xfrm>
        </p:spPr>
        <p:txBody>
          <a:bodyPr>
            <a:normAutofit/>
          </a:bodyPr>
          <a:lstStyle/>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Broadway" panose="04040905080B02020502" pitchFamily="82" charset="0"/>
              </a:rPr>
              <a:t>Whose Glory do You Seek?</a:t>
            </a:r>
          </a:p>
        </p:txBody>
      </p:sp>
      <p:sp>
        <p:nvSpPr>
          <p:cNvPr id="3" name="Content Placeholder 2">
            <a:extLst>
              <a:ext uri="{FF2B5EF4-FFF2-40B4-BE49-F238E27FC236}">
                <a16:creationId xmlns:a16="http://schemas.microsoft.com/office/drawing/2014/main" id="{14961544-5EFB-4FF6-946E-A4B40D321E6E}"/>
              </a:ext>
            </a:extLst>
          </p:cNvPr>
          <p:cNvSpPr>
            <a:spLocks noGrp="1"/>
          </p:cNvSpPr>
          <p:nvPr>
            <p:ph idx="1"/>
          </p:nvPr>
        </p:nvSpPr>
        <p:spPr>
          <a:xfrm>
            <a:off x="628650" y="1690689"/>
            <a:ext cx="7886700" cy="4911077"/>
          </a:xfrm>
        </p:spPr>
        <p:txBody>
          <a:bodyPr>
            <a:normAutofit/>
          </a:bodyPr>
          <a:lstStyle/>
          <a:p>
            <a:r>
              <a:rPr lang="en-US" sz="3200" b="1" dirty="0">
                <a:solidFill>
                  <a:schemeClr val="accent1">
                    <a:lumMod val="40000"/>
                    <a:lumOff val="60000"/>
                  </a:schemeClr>
                </a:solidFill>
              </a:rPr>
              <a:t>Pride is insidious. It seems like the path to glory, but it delivers humiliation                      </a:t>
            </a:r>
            <a:r>
              <a:rPr lang="en-US" sz="3200" dirty="0">
                <a:solidFill>
                  <a:schemeClr val="bg1"/>
                </a:solidFill>
              </a:rPr>
              <a:t>(Luke 18:14; Proverbs 25:27).</a:t>
            </a:r>
          </a:p>
          <a:p>
            <a:r>
              <a:rPr lang="en-US" sz="3200" b="1" dirty="0">
                <a:solidFill>
                  <a:schemeClr val="accent1">
                    <a:lumMod val="40000"/>
                    <a:lumOff val="60000"/>
                  </a:schemeClr>
                </a:solidFill>
              </a:rPr>
              <a:t>Seek God’s glory </a:t>
            </a:r>
          </a:p>
          <a:p>
            <a:pPr lvl="1"/>
            <a:r>
              <a:rPr lang="en-US" sz="3200" i="1" dirty="0">
                <a:solidFill>
                  <a:schemeClr val="bg1"/>
                </a:solidFill>
              </a:rPr>
              <a:t>“Therefore, whether you eat or drink, or whatever you do, do all to the glory of God” </a:t>
            </a:r>
            <a:r>
              <a:rPr lang="en-US" sz="2800" i="1" dirty="0">
                <a:solidFill>
                  <a:schemeClr val="bg1"/>
                </a:solidFill>
              </a:rPr>
              <a:t>(1 Corinthians 10:31). </a:t>
            </a:r>
            <a:endParaRPr lang="en-US" sz="3200" i="1" dirty="0">
              <a:solidFill>
                <a:schemeClr val="bg1"/>
              </a:solidFill>
            </a:endParaRPr>
          </a:p>
        </p:txBody>
      </p:sp>
    </p:spTree>
    <p:extLst>
      <p:ext uri="{BB962C8B-B14F-4D97-AF65-F5344CB8AC3E}">
        <p14:creationId xmlns:p14="http://schemas.microsoft.com/office/powerpoint/2010/main" val="1496009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with trees in the background&#10;&#10;Description automatically generated">
            <a:extLst>
              <a:ext uri="{FF2B5EF4-FFF2-40B4-BE49-F238E27FC236}">
                <a16:creationId xmlns:a16="http://schemas.microsoft.com/office/drawing/2014/main" id="{74FB10CE-D03E-475E-9381-75229358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0032" cy="6858000"/>
          </a:xfrm>
          <a:prstGeom prst="rect">
            <a:avLst/>
          </a:prstGeom>
        </p:spPr>
      </p:pic>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533400" y="1406153"/>
            <a:ext cx="5676555" cy="1922604"/>
          </a:xfrm>
        </p:spPr>
        <p:txBody>
          <a:bodyPr anchor="b">
            <a:normAutofit/>
          </a:bodyPr>
          <a:lstStyle/>
          <a:p>
            <a:pP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1063469" y="3328757"/>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306</Words>
  <Application>Microsoft Office PowerPoint</Application>
  <PresentationFormat>On-screen Show (4:3)</PresentationFormat>
  <Paragraphs>26</Paragraphs>
  <Slides>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Agency FB</vt:lpstr>
      <vt:lpstr>Arial</vt:lpstr>
      <vt:lpstr>Berlin Sans FB Demi</vt:lpstr>
      <vt:lpstr>Broadway</vt:lpstr>
      <vt:lpstr>Calibri</vt:lpstr>
      <vt:lpstr>Calibri Light</vt:lpstr>
      <vt:lpstr>Office Theme</vt:lpstr>
      <vt:lpstr>1_Office Theme</vt:lpstr>
      <vt:lpstr>“To Be Seen by Men”</vt:lpstr>
      <vt:lpstr>What’s Your Motivation?</vt:lpstr>
      <vt:lpstr>When Self-Glorification Pervades One’s Life</vt:lpstr>
      <vt:lpstr>Who are you When Nobody is Watching but God? </vt:lpstr>
      <vt:lpstr>Whose Glory do You Seek?</vt:lpstr>
      <vt:lpstr>Eastside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Be Seen by Men”</dc:title>
  <dc:creator>Steve</dc:creator>
  <cp:lastModifiedBy>Michael Nix</cp:lastModifiedBy>
  <cp:revision>20</cp:revision>
  <dcterms:created xsi:type="dcterms:W3CDTF">2020-07-30T18:39:21Z</dcterms:created>
  <dcterms:modified xsi:type="dcterms:W3CDTF">2020-08-02T22:21:25Z</dcterms:modified>
</cp:coreProperties>
</file>