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96" y="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5F7353D-1840-4ECA-AB11-97098E3594D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7708621-7472-4285-A264-DC7E10A53E0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EBD1E35F-DE58-4FA6-AEE5-76160CE8A62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24E7FFE3-BAA2-4347-A47D-7B663A3F4AD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45ECBF9-9D60-40F6-8A78-3D4F8470D27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2657943-2F4D-4615-9AF2-67155505EC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EA94D20-3AE9-4E99-861E-FA0E1AE929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485F9EE-7F55-4BEB-83D8-A9B71FE5CE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0F830-5AA3-44E4-80CA-CF3BF0840A5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DE279B7D-0518-4DD3-82B6-D770B80A3BA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BAA23C59-4D32-442E-B124-7552237CF3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Christians are to be gentle, kind, patient and forbearing to all people, but tolerance cannot extend beyond the boundaries of truth!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0A058F4-8F71-4CBC-99DF-5F9EDFB90F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75AE3B-B38A-430E-BA80-38B0E502593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53991A9C-6393-4CEC-83DB-917AFB8807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A395447-655A-42D4-B901-2ABE8E619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C50747D-73FE-493B-8B42-33D193B26B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7B5699-8EC3-4C7E-BE6A-C6DC06038FD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63E4559B-98FE-475D-AD6A-C10E7CF869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92C4433-1366-46A3-A614-11D13CB83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F0958D0-C339-4081-BCDD-38DB5C7574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BE6398-698D-438F-BE85-B2D947AADCAC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8955752-117F-49CF-B7FD-AA2FD7641D9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1F43BE5-F2F3-4C8B-9121-07224B11DA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AFE3C80-7816-4E52-8FC6-09A3B8A4108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143000"/>
          </a:xfrm>
        </p:spPr>
        <p:txBody>
          <a:bodyPr anchorCtr="1"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656CE18-9A76-4477-B19D-73A53FCE50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grpSp>
        <p:nvGrpSpPr>
          <p:cNvPr id="5124" name="Group 4">
            <a:extLst>
              <a:ext uri="{FF2B5EF4-FFF2-40B4-BE49-F238E27FC236}">
                <a16:creationId xmlns:a16="http://schemas.microsoft.com/office/drawing/2014/main" id="{34190288-EFC7-49ED-A0E6-F9D46A848632}"/>
              </a:ext>
            </a:extLst>
          </p:cNvPr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5125" name="Rectangle 5">
              <a:extLst>
                <a:ext uri="{FF2B5EF4-FFF2-40B4-BE49-F238E27FC236}">
                  <a16:creationId xmlns:a16="http://schemas.microsoft.com/office/drawing/2014/main" id="{698DEE0B-98A0-43B0-AB24-65B54A5230E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Rectangle 6">
              <a:extLst>
                <a:ext uri="{FF2B5EF4-FFF2-40B4-BE49-F238E27FC236}">
                  <a16:creationId xmlns:a16="http://schemas.microsoft.com/office/drawing/2014/main" id="{BB3F4FF5-6B85-430E-A044-07960FD9E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grpSp>
        <p:nvGrpSpPr>
          <p:cNvPr id="5127" name="Group 7">
            <a:extLst>
              <a:ext uri="{FF2B5EF4-FFF2-40B4-BE49-F238E27FC236}">
                <a16:creationId xmlns:a16="http://schemas.microsoft.com/office/drawing/2014/main" id="{792F0E9A-0190-4E72-BBD9-C17C6980837E}"/>
              </a:ext>
            </a:extLst>
          </p:cNvPr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5128" name="Rectangle 8">
              <a:extLst>
                <a:ext uri="{FF2B5EF4-FFF2-40B4-BE49-F238E27FC236}">
                  <a16:creationId xmlns:a16="http://schemas.microsoft.com/office/drawing/2014/main" id="{35A5CCAE-01EB-46C3-AD60-D2AC25A2E4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9">
              <a:extLst>
                <a:ext uri="{FF2B5EF4-FFF2-40B4-BE49-F238E27FC236}">
                  <a16:creationId xmlns:a16="http://schemas.microsoft.com/office/drawing/2014/main" id="{7975AD4C-B432-4E6B-9328-96AD94134DF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0" name="Group 10">
            <a:extLst>
              <a:ext uri="{FF2B5EF4-FFF2-40B4-BE49-F238E27FC236}">
                <a16:creationId xmlns:a16="http://schemas.microsoft.com/office/drawing/2014/main" id="{E5BCA966-0FEA-4F1F-8FB5-C1D1BBB075AC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5131" name="Rectangle 11">
              <a:extLst>
                <a:ext uri="{FF2B5EF4-FFF2-40B4-BE49-F238E27FC236}">
                  <a16:creationId xmlns:a16="http://schemas.microsoft.com/office/drawing/2014/main" id="{E3339B84-DA6B-4E25-BFAA-519F758021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12">
              <a:extLst>
                <a:ext uri="{FF2B5EF4-FFF2-40B4-BE49-F238E27FC236}">
                  <a16:creationId xmlns:a16="http://schemas.microsoft.com/office/drawing/2014/main" id="{57081BA3-4967-457A-85B9-42BB9F92F84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3" name="Group 13">
            <a:extLst>
              <a:ext uri="{FF2B5EF4-FFF2-40B4-BE49-F238E27FC236}">
                <a16:creationId xmlns:a16="http://schemas.microsoft.com/office/drawing/2014/main" id="{BBA322F6-8EBC-4154-9E67-8D1BEF3791BC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5134" name="Rectangle 14">
              <a:extLst>
                <a:ext uri="{FF2B5EF4-FFF2-40B4-BE49-F238E27FC236}">
                  <a16:creationId xmlns:a16="http://schemas.microsoft.com/office/drawing/2014/main" id="{88E705CE-289A-4B82-BEBA-23DCBA4E287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Rectangle 15">
              <a:extLst>
                <a:ext uri="{FF2B5EF4-FFF2-40B4-BE49-F238E27FC236}">
                  <a16:creationId xmlns:a16="http://schemas.microsoft.com/office/drawing/2014/main" id="{0868A893-B2EC-4207-8234-0955180131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6" name="Rectangle 16">
            <a:extLst>
              <a:ext uri="{FF2B5EF4-FFF2-40B4-BE49-F238E27FC236}">
                <a16:creationId xmlns:a16="http://schemas.microsoft.com/office/drawing/2014/main" id="{008F1714-E62A-46D5-A36F-E3ACEB23BC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37" name="Rectangle 17">
            <a:extLst>
              <a:ext uri="{FF2B5EF4-FFF2-40B4-BE49-F238E27FC236}">
                <a16:creationId xmlns:a16="http://schemas.microsoft.com/office/drawing/2014/main" id="{BC9D4049-D351-42FE-BDAA-C3FFC37DC9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38" name="Rectangle 18">
            <a:extLst>
              <a:ext uri="{FF2B5EF4-FFF2-40B4-BE49-F238E27FC236}">
                <a16:creationId xmlns:a16="http://schemas.microsoft.com/office/drawing/2014/main" id="{50A667CB-B285-460B-B35F-0FBB307548B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A06FCE2-4EFC-4523-B832-A13A14FBE5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E4921-AB9A-4065-9257-CCBC647F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B0FC3-CB84-4F25-A00D-83282A32B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BAFBC-ABD6-48CF-BB9A-1D49EDFF9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5918A-35DC-4CD6-AB73-EEC864D58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A58E3-C8F0-4AA6-9A82-064C9B7DF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1BADE-3726-45A6-B2CF-B66BE98831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656762"/>
      </p:ext>
    </p:extLst>
  </p:cSld>
  <p:clrMapOvr>
    <a:masterClrMapping/>
  </p:clrMapOvr>
  <p:transition>
    <p:split orient="vert"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24A9E8-AAB2-4535-B5A1-6AA75D4819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38900" y="381000"/>
            <a:ext cx="20193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CFF3FC-7C32-4F15-A263-02A2E6D36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59055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B05E2-C9A4-4F65-BDD3-6BF6B7003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E9CE8-EC53-4D9B-AF58-432D3BDFA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9FE51-EF73-4C42-9758-21569DA7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4F0370-0F5F-4874-9BEC-F149A823F0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79770"/>
      </p:ext>
    </p:extLst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6611D-87BA-4E18-B663-42D03400E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0859-4898-4253-94B1-735B31EB3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D9EE3-63DB-4D5B-8089-A3C8A526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89834-D2F3-4304-B18F-E731783C1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0E804-3BC1-45FB-8354-84D6E39B5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3F41C-205C-45C4-B103-967FD8F352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3980702"/>
      </p:ext>
    </p:extLst>
  </p:cSld>
  <p:clrMapOvr>
    <a:masterClrMapping/>
  </p:clrMapOvr>
  <p:transition>
    <p:split orient="vert"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2B8BC-73B5-4638-B169-F09708778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8183A3-C1A1-4B55-915C-D62010BAC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7404A-D17C-4089-8A3D-898663C1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C01CF-0761-4BA5-A863-EEFA2317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9ADC3-B90D-4951-A19C-36FB2944C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06AF1-F9AE-4136-8716-2554DB19F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862374"/>
      </p:ext>
    </p:extLst>
  </p:cSld>
  <p:clrMapOvr>
    <a:masterClrMapping/>
  </p:clrMapOvr>
  <p:transition>
    <p:split orient="vert"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C0A28-CDA2-4A85-8A35-4980B9C98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4CE8E-2E11-4B24-81AE-CFC8201841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D355C-C25E-483C-8611-47698BC6C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A7C92-BD25-4908-B9F3-EA955A3E1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D968FB-C36C-48E0-879C-886A24BD2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64380-8268-45B4-9A66-02FE68B19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CAD223-D87B-40FF-9E81-0C52A4E976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876682"/>
      </p:ext>
    </p:extLst>
  </p:cSld>
  <p:clrMapOvr>
    <a:masterClrMapping/>
  </p:clrMapOvr>
  <p:transition>
    <p:split orient="vert"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492F4-0ED2-4A28-85B3-B56E31DBF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1CFAF-A390-4580-9D5A-B89FE87DE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52DDA3-04FD-48AE-9951-39A637BAB5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4071C6-054B-4EDA-AA01-3E015140D7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B1FD0B-FA08-44D1-B68D-EEB2F325C8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B8BEFC-A9E4-40E6-8D69-E4CBE0591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AF3D7C-97F8-48DA-92FF-8FA37717C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B02A2-7D04-4913-883D-C49658D3D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90ED0-BF34-4A80-99B4-5ED2AD5E8A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5214425"/>
      </p:ext>
    </p:extLst>
  </p:cSld>
  <p:clrMapOvr>
    <a:masterClrMapping/>
  </p:clrMapOvr>
  <p:transition>
    <p:split orient="vert"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CA406-0ADC-465B-B430-4141553AB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45A8E1-8800-46A0-B42E-282C80542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A92093-9848-4D24-BB68-56ABD9B93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583205-9C84-4BB4-AFA8-9A01B6557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93C4D-610B-46B8-834B-79B4F4CD47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372606"/>
      </p:ext>
    </p:extLst>
  </p:cSld>
  <p:clrMapOvr>
    <a:masterClrMapping/>
  </p:clrMapOvr>
  <p:transition>
    <p:split orient="vert"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B77B47-3F4C-48C7-A1A1-DA1FFE296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7752C7-C4B1-496E-B518-CA462C51B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12B745-93EC-4E65-A317-668DEE9FA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CD0819-2261-4687-B3CF-34FEBA942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973316"/>
      </p:ext>
    </p:extLst>
  </p:cSld>
  <p:clrMapOvr>
    <a:masterClrMapping/>
  </p:clrMapOvr>
  <p:transition>
    <p:split orient="vert"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975C-FD3E-428D-A7CB-99B7A4B87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CE4C2-23C2-4F1D-8DFA-E1EFE7D63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D834CF-B0E6-41B1-850D-5979D68C0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08D4A-04F6-456C-B66A-0E7D8FFBA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AA8883-01E9-4150-93C4-D5EC7AD33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7251E-BB22-4CF1-AAFD-B682EEF6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53E481-8D40-46B4-B2A4-329BF862A0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401947"/>
      </p:ext>
    </p:extLst>
  </p:cSld>
  <p:clrMapOvr>
    <a:masterClrMapping/>
  </p:clrMapOvr>
  <p:transition>
    <p:split orient="vert"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6CF8E-A82C-46C2-8E97-2727DA38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851B4A-3252-4F4A-9091-8261466F0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C74C8D-2924-4FCF-8019-C556A84B5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6FCFA1-AF2C-42C4-8DEB-99B2722F4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AEBB6-8AFF-45D6-94D6-5AE16D0A0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7198A2-9285-4AC8-BDC2-3B232801E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FE386-FFE1-437F-9FB5-068A784573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787151"/>
      </p:ext>
    </p:extLst>
  </p:cSld>
  <p:clrMapOvr>
    <a:masterClrMapping/>
  </p:clrMapOvr>
  <p:transition>
    <p:split orient="vert"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1F85206-BAE4-4631-88D3-3E967F29A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0010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0EA9656-FBDA-4567-8962-A7230563EB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BA72095B-DAED-4081-9D62-723BA157F6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0150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000CEA9-5A08-4E91-B813-64BF89EC40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50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2C5EBBA7-38FD-4DF1-8654-B673633F8A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latin typeface="+mn-lt"/>
              </a:defRPr>
            </a:lvl1pPr>
          </a:lstStyle>
          <a:p>
            <a:fld id="{F76556B4-4121-4639-B4B7-3BAC3E8B2F59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4103" name="Group 7">
            <a:extLst>
              <a:ext uri="{FF2B5EF4-FFF2-40B4-BE49-F238E27FC236}">
                <a16:creationId xmlns:a16="http://schemas.microsoft.com/office/drawing/2014/main" id="{4DA50763-22B9-4F86-BA56-FEF7A978C0C5}"/>
              </a:ext>
            </a:extLst>
          </p:cNvPr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4104" name="Rectangle 8">
              <a:extLst>
                <a:ext uri="{FF2B5EF4-FFF2-40B4-BE49-F238E27FC236}">
                  <a16:creationId xmlns:a16="http://schemas.microsoft.com/office/drawing/2014/main" id="{72406570-2285-4519-ADF0-9004A43D7FF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Rectangle 9">
              <a:extLst>
                <a:ext uri="{FF2B5EF4-FFF2-40B4-BE49-F238E27FC236}">
                  <a16:creationId xmlns:a16="http://schemas.microsoft.com/office/drawing/2014/main" id="{D18C1EA0-55C4-4B08-8854-F12AB1FF4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/>
            </a:p>
          </p:txBody>
        </p:sp>
      </p:grpSp>
      <p:grpSp>
        <p:nvGrpSpPr>
          <p:cNvPr id="4106" name="Group 10">
            <a:extLst>
              <a:ext uri="{FF2B5EF4-FFF2-40B4-BE49-F238E27FC236}">
                <a16:creationId xmlns:a16="http://schemas.microsoft.com/office/drawing/2014/main" id="{7CF4C344-DB45-43D6-BB2A-B8754143581F}"/>
              </a:ext>
            </a:extLst>
          </p:cNvPr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4107" name="Rectangle 11">
              <a:extLst>
                <a:ext uri="{FF2B5EF4-FFF2-40B4-BE49-F238E27FC236}">
                  <a16:creationId xmlns:a16="http://schemas.microsoft.com/office/drawing/2014/main" id="{439D8565-7FA8-4B01-B88B-F270AB9E95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Rectangle 12">
              <a:extLst>
                <a:ext uri="{FF2B5EF4-FFF2-40B4-BE49-F238E27FC236}">
                  <a16:creationId xmlns:a16="http://schemas.microsoft.com/office/drawing/2014/main" id="{23757029-BC0A-4B07-BC9F-60F5DB7CF3E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9" name="Group 13">
            <a:extLst>
              <a:ext uri="{FF2B5EF4-FFF2-40B4-BE49-F238E27FC236}">
                <a16:creationId xmlns:a16="http://schemas.microsoft.com/office/drawing/2014/main" id="{8BD20F0B-DA62-4E27-8DF0-E2C17F049EA7}"/>
              </a:ext>
            </a:extLst>
          </p:cNvPr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4110" name="Rectangle 14">
              <a:extLst>
                <a:ext uri="{FF2B5EF4-FFF2-40B4-BE49-F238E27FC236}">
                  <a16:creationId xmlns:a16="http://schemas.microsoft.com/office/drawing/2014/main" id="{B91C9623-915C-4AFB-9979-AE0DF3F1AB4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Rectangle 15">
              <a:extLst>
                <a:ext uri="{FF2B5EF4-FFF2-40B4-BE49-F238E27FC236}">
                  <a16:creationId xmlns:a16="http://schemas.microsoft.com/office/drawing/2014/main" id="{9C239638-DC26-4AAB-96C3-5103FBB834B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12" name="Group 16">
            <a:extLst>
              <a:ext uri="{FF2B5EF4-FFF2-40B4-BE49-F238E27FC236}">
                <a16:creationId xmlns:a16="http://schemas.microsoft.com/office/drawing/2014/main" id="{1DC09166-D9C9-4974-8F79-138B6A7A01DB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4113" name="Rectangle 17">
              <a:extLst>
                <a:ext uri="{FF2B5EF4-FFF2-40B4-BE49-F238E27FC236}">
                  <a16:creationId xmlns:a16="http://schemas.microsoft.com/office/drawing/2014/main" id="{DB3E4C45-0F88-4AF5-B21C-63E44CCA67D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Rectangle 18">
              <a:extLst>
                <a:ext uri="{FF2B5EF4-FFF2-40B4-BE49-F238E27FC236}">
                  <a16:creationId xmlns:a16="http://schemas.microsoft.com/office/drawing/2014/main" id="{48721F69-CF09-4C5A-90FA-11D0B22E47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15" name="Group 19">
            <a:extLst>
              <a:ext uri="{FF2B5EF4-FFF2-40B4-BE49-F238E27FC236}">
                <a16:creationId xmlns:a16="http://schemas.microsoft.com/office/drawing/2014/main" id="{C2F6EEC4-F6A3-4A33-986C-4F4B6DC9679F}"/>
              </a:ext>
            </a:extLst>
          </p:cNvPr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8" y="111"/>
            <a:chExt cx="5509" cy="102"/>
          </a:xfrm>
        </p:grpSpPr>
        <p:sp>
          <p:nvSpPr>
            <p:cNvPr id="4116" name="Rectangle 20">
              <a:extLst>
                <a:ext uri="{FF2B5EF4-FFF2-40B4-BE49-F238E27FC236}">
                  <a16:creationId xmlns:a16="http://schemas.microsoft.com/office/drawing/2014/main" id="{EDD3F171-1A67-4E0E-AFCF-3412EF9E659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Rectangle 21">
              <a:extLst>
                <a:ext uri="{FF2B5EF4-FFF2-40B4-BE49-F238E27FC236}">
                  <a16:creationId xmlns:a16="http://schemas.microsoft.com/office/drawing/2014/main" id="{C7F5E71D-6A19-44F8-978E-A0CEE6F549E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2784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099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1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91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2880" y="256540"/>
            <a:ext cx="877824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1700" y="5768204"/>
            <a:ext cx="4800600" cy="0"/>
          </a:xfrm>
          <a:prstGeom prst="line">
            <a:avLst/>
          </a:prstGeom>
          <a:ln>
            <a:solidFill>
              <a:srgbClr val="591B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" name="Rectangle 2">
            <a:extLst>
              <a:ext uri="{FF2B5EF4-FFF2-40B4-BE49-F238E27FC236}">
                <a16:creationId xmlns:a16="http://schemas.microsoft.com/office/drawing/2014/main" id="{B75AC681-5FC2-452E-902D-DBED84322C0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4277356"/>
            <a:ext cx="8381999" cy="1560320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591B69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Berlin Sans FB Demi" panose="020E0802020502020306" pitchFamily="34" charset="0"/>
              </a:rPr>
              <a:t>MISGUIDED TOLERANCE:          </a:t>
            </a:r>
            <a:r>
              <a:rPr lang="en-US" altLang="en-US" sz="4800" b="1" dirty="0">
                <a:solidFill>
                  <a:srgbClr val="591B69"/>
                </a:solidFill>
                <a:latin typeface="Berlin Sans FB Demi" panose="020E0802020502020306" pitchFamily="34" charset="0"/>
              </a:rPr>
              <a:t>When Virtue </a:t>
            </a:r>
            <a:r>
              <a:rPr lang="en-US" altLang="en-US" sz="4800" b="1" dirty="0">
                <a:ln/>
                <a:solidFill>
                  <a:srgbClr val="591B69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Berlin Sans FB Demi" panose="020E0802020502020306" pitchFamily="34" charset="0"/>
              </a:rPr>
              <a:t>Becomes Vice</a:t>
            </a:r>
            <a:endParaRPr lang="en-US" altLang="en-US" sz="3600" b="1" dirty="0">
              <a:solidFill>
                <a:srgbClr val="591B69"/>
              </a:solidFill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0A05EC3-3362-47F5-9366-1E9D65C433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82147" y="5799489"/>
            <a:ext cx="6575895" cy="440822"/>
          </a:xfrm>
        </p:spPr>
        <p:txBody>
          <a:bodyPr>
            <a:noAutofit/>
          </a:bodyPr>
          <a:lstStyle/>
          <a:p>
            <a:r>
              <a:rPr lang="en-US" altLang="en-US" dirty="0">
                <a:solidFill>
                  <a:srgbClr val="591B69"/>
                </a:solidFill>
                <a:latin typeface="Corbel" panose="020B0503020204020204" pitchFamily="34" charset="0"/>
              </a:rPr>
              <a:t>Isaiah 5:20</a:t>
            </a:r>
          </a:p>
        </p:txBody>
      </p:sp>
      <p:pic>
        <p:nvPicPr>
          <p:cNvPr id="2061" name="Picture 13" descr="Handshake, Regard, Cooperate, Connect, Unite">
            <a:extLst>
              <a:ext uri="{FF2B5EF4-FFF2-40B4-BE49-F238E27FC236}">
                <a16:creationId xmlns:a16="http://schemas.microsoft.com/office/drawing/2014/main" id="{655D77E3-4417-4258-BAD8-5C6C66C4F4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30" r="2" b="11919"/>
          <a:stretch/>
        </p:blipFill>
        <p:spPr bwMode="auto">
          <a:xfrm>
            <a:off x="182880" y="256540"/>
            <a:ext cx="8778240" cy="376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985A18A-1777-4546-9B5F-F069699FB1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304800"/>
            <a:ext cx="8305800" cy="1066800"/>
          </a:xfrm>
        </p:spPr>
        <p:txBody>
          <a:bodyPr/>
          <a:lstStyle/>
          <a:p>
            <a:r>
              <a:rPr lang="en-US" altLang="en-US" sz="4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erlin Sans FB Demi" panose="020E0802020502020306" pitchFamily="34" charset="0"/>
              </a:rPr>
              <a:t>The Bible Commends Tolerance</a:t>
            </a:r>
            <a:r>
              <a:rPr lang="en-US" alt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erlin Sans FB Demi" panose="020E0802020502020306" pitchFamily="34" charset="0"/>
              </a:rPr>
              <a:t>            </a:t>
            </a:r>
            <a:r>
              <a:rPr lang="en-US" altLang="en-US" sz="2800" dirty="0">
                <a:solidFill>
                  <a:schemeClr val="accent1"/>
                </a:solidFill>
                <a:latin typeface="Corbel" panose="020B0503020204020204" pitchFamily="34" charset="0"/>
              </a:rPr>
              <a:t>(i.e. patience, forbearance and longsuffering)</a:t>
            </a:r>
            <a:endParaRPr lang="en-US" altLang="en-US" sz="2800" b="1" dirty="0">
              <a:solidFill>
                <a:schemeClr val="accent1"/>
              </a:solidFill>
              <a:latin typeface="Corbel" panose="020B050302020402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B830F82-EC96-4B50-AE9C-605399F42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0772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CCFFCC"/>
                </a:solidFill>
                <a:latin typeface="Corbel" panose="020B0503020204020204" pitchFamily="34" charset="0"/>
              </a:rPr>
              <a:t>We must be tolerant while endeavoring to keep doctrinal unity. </a:t>
            </a:r>
            <a:r>
              <a:rPr lang="en-US" altLang="en-US" dirty="0">
                <a:latin typeface="Corbel" panose="020B0503020204020204" pitchFamily="34" charset="0"/>
              </a:rPr>
              <a:t>(Ephesians 4:1-3; Colossians 3:12-13)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CCFFCC"/>
                </a:solidFill>
                <a:latin typeface="Corbel" panose="020B0503020204020204" pitchFamily="34" charset="0"/>
              </a:rPr>
              <a:t>We must be gentle even to those in error.     </a:t>
            </a:r>
            <a:r>
              <a:rPr lang="en-US" altLang="en-US" dirty="0">
                <a:latin typeface="Corbel" panose="020B0503020204020204" pitchFamily="34" charset="0"/>
              </a:rPr>
              <a:t>(2 Timothy 4:2; 2:24-26)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CCFFCC"/>
                </a:solidFill>
                <a:latin typeface="Corbel" panose="020B0503020204020204" pitchFamily="34" charset="0"/>
              </a:rPr>
              <a:t>We are to be kind even to our enemies.    </a:t>
            </a:r>
            <a:r>
              <a:rPr lang="en-US" altLang="en-US" dirty="0">
                <a:latin typeface="Corbel" panose="020B0503020204020204" pitchFamily="34" charset="0"/>
              </a:rPr>
              <a:t>(Luke 6:27-28)</a:t>
            </a:r>
          </a:p>
          <a:p>
            <a:pPr>
              <a:lnSpc>
                <a:spcPct val="80000"/>
              </a:lnSpc>
            </a:pPr>
            <a:r>
              <a:rPr lang="en-US" altLang="en-US" dirty="0">
                <a:solidFill>
                  <a:srgbClr val="CCFFCC"/>
                </a:solidFill>
                <a:latin typeface="Corbel" panose="020B0503020204020204" pitchFamily="34" charset="0"/>
              </a:rPr>
              <a:t>But the modern notion of tolerance is that we must never regard anyone else’s opinions or beliefs as “wrong.”</a:t>
            </a:r>
          </a:p>
          <a:p>
            <a:pPr>
              <a:lnSpc>
                <a:spcPct val="80000"/>
              </a:lnSpc>
            </a:pPr>
            <a:endParaRPr lang="en-US" altLang="en-US" sz="2800" b="1" i="1" dirty="0"/>
          </a:p>
        </p:txBody>
      </p:sp>
    </p:spTree>
  </p:cSld>
  <p:clrMapOvr>
    <a:masterClrMapping/>
  </p:clrMapOvr>
  <p:transition>
    <p:split orient="vert"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B67F441-78B0-4B68-9A6D-8E75092FD8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381000"/>
            <a:ext cx="8305800" cy="1066800"/>
          </a:xfrm>
        </p:spPr>
        <p:txBody>
          <a:bodyPr/>
          <a:lstStyle/>
          <a:p>
            <a:pPr algn="ctr"/>
            <a:r>
              <a:rPr lang="en-US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erlin Sans FB Demi" panose="020E0802020502020306" pitchFamily="34" charset="0"/>
              </a:rPr>
              <a:t>Religious Tolerance in America Today</a:t>
            </a:r>
            <a:endParaRPr lang="en-US" altLang="en-US" sz="2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AE0B6AC-55AD-4998-A8B4-6F61070A2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1153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latin typeface="Corbel" panose="020B0503020204020204" pitchFamily="34" charset="0"/>
              </a:rPr>
              <a:t>70 percent of Americans with a religious affiliation said they believe that many religions can lead to eternal life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Corbel" panose="020B0503020204020204" pitchFamily="34" charset="0"/>
              </a:rPr>
              <a:t>Mainline Protestants (83 percent), 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Corbel" panose="020B0503020204020204" pitchFamily="34" charset="0"/>
              </a:rPr>
              <a:t>Evangelical (57 percent) 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Corbel" panose="020B0503020204020204" pitchFamily="34" charset="0"/>
              </a:rPr>
              <a:t>Historic black Protestant churches (59 percent)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Corbel" panose="020B0503020204020204" pitchFamily="34" charset="0"/>
              </a:rPr>
              <a:t>Roman Catholics (79 percent)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Corbel" panose="020B0503020204020204" pitchFamily="34" charset="0"/>
              </a:rPr>
              <a:t>Jews (82 percent)</a:t>
            </a:r>
          </a:p>
          <a:p>
            <a:pPr lvl="1">
              <a:lnSpc>
                <a:spcPct val="90000"/>
              </a:lnSpc>
            </a:pPr>
            <a:r>
              <a:rPr lang="en-US" altLang="en-US" dirty="0">
                <a:latin typeface="Corbel" panose="020B0503020204020204" pitchFamily="34" charset="0"/>
              </a:rPr>
              <a:t>Muslims (56 percent)</a:t>
            </a:r>
          </a:p>
          <a:p>
            <a:pPr>
              <a:lnSpc>
                <a:spcPct val="90000"/>
              </a:lnSpc>
            </a:pPr>
            <a:r>
              <a:rPr lang="en-US" altLang="en-US" sz="2800" dirty="0">
                <a:solidFill>
                  <a:srgbClr val="CCFFCC"/>
                </a:solidFill>
                <a:latin typeface="Corbel" panose="020B0503020204020204" pitchFamily="34" charset="0"/>
              </a:rPr>
              <a:t>68 percent said that there is more than one true way to interpret the teachings of their own religion.</a:t>
            </a:r>
          </a:p>
        </p:txBody>
      </p:sp>
    </p:spTree>
  </p:cSld>
  <p:clrMapOvr>
    <a:masterClrMapping/>
  </p:clrMapOvr>
  <p:transition>
    <p:split orient="vert" dir="in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A3DC0BB-B2A2-4757-8E27-22B3951EFC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685800"/>
          </a:xfrm>
        </p:spPr>
        <p:txBody>
          <a:bodyPr/>
          <a:lstStyle/>
          <a:p>
            <a:pPr algn="ctr"/>
            <a:r>
              <a:rPr lang="en-US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erlin Sans FB Demi" panose="020E0802020502020306" pitchFamily="34" charset="0"/>
              </a:rPr>
              <a:t>Tolerance is Misguided When There Is…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F9B453B-DB51-4A9D-84A2-B9EB0027F6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924800" cy="5257800"/>
          </a:xfrm>
        </p:spPr>
        <p:txBody>
          <a:bodyPr/>
          <a:lstStyle/>
          <a:p>
            <a:pPr marL="465138" indent="-465138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altLang="en-US" b="1" dirty="0">
                <a:solidFill>
                  <a:srgbClr val="CCFFCC"/>
                </a:solidFill>
                <a:latin typeface="Corbel" panose="020B0503020204020204" pitchFamily="34" charset="0"/>
              </a:rPr>
              <a:t>Lack of Comprehension </a:t>
            </a:r>
            <a:r>
              <a:rPr lang="en-US" altLang="en-US" dirty="0">
                <a:solidFill>
                  <a:srgbClr val="CCFFCC"/>
                </a:solidFill>
                <a:latin typeface="Corbel" panose="020B0503020204020204" pitchFamily="34" charset="0"/>
              </a:rPr>
              <a:t>concerning the absolute and exclusive nature of truth. </a:t>
            </a:r>
            <a:r>
              <a:rPr lang="en-US" altLang="en-US" dirty="0">
                <a:latin typeface="Corbel" panose="020B0503020204020204" pitchFamily="34" charset="0"/>
              </a:rPr>
              <a:t>(Psalms 119:160, 89; 1 John 2:21; John 14:6; Acts 4:12)</a:t>
            </a:r>
          </a:p>
          <a:p>
            <a:pPr marL="465138" indent="-465138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altLang="en-US" b="1" dirty="0">
                <a:solidFill>
                  <a:srgbClr val="CCFFCC"/>
                </a:solidFill>
                <a:latin typeface="Corbel" panose="020B0503020204020204" pitchFamily="34" charset="0"/>
              </a:rPr>
              <a:t>Lack of Concern </a:t>
            </a:r>
            <a:r>
              <a:rPr lang="en-US" altLang="en-US" dirty="0">
                <a:solidFill>
                  <a:srgbClr val="CCFFCC"/>
                </a:solidFill>
                <a:latin typeface="Corbel" panose="020B0503020204020204" pitchFamily="34" charset="0"/>
              </a:rPr>
              <a:t>for truth.	</a:t>
            </a:r>
            <a:r>
              <a:rPr lang="en-US" altLang="en-US" sz="3600" dirty="0">
                <a:solidFill>
                  <a:schemeClr val="hlink"/>
                </a:solidFill>
                <a:latin typeface="Corbel" panose="020B0503020204020204" pitchFamily="34" charset="0"/>
              </a:rPr>
              <a:t>                         </a:t>
            </a:r>
            <a:r>
              <a:rPr lang="en-US" altLang="en-US" sz="3600" dirty="0">
                <a:latin typeface="Corbel" panose="020B0503020204020204" pitchFamily="34" charset="0"/>
              </a:rPr>
              <a:t> </a:t>
            </a:r>
            <a:r>
              <a:rPr lang="en-US" altLang="en-US" dirty="0">
                <a:latin typeface="Corbel" panose="020B0503020204020204" pitchFamily="34" charset="0"/>
              </a:rPr>
              <a:t>(2 Corinthians 13:8; Matthew 12:30)</a:t>
            </a:r>
          </a:p>
          <a:p>
            <a:pPr marL="465138" indent="-465138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altLang="en-US" b="1" dirty="0">
                <a:solidFill>
                  <a:srgbClr val="CCFFCC"/>
                </a:solidFill>
                <a:latin typeface="Corbel" panose="020B0503020204020204" pitchFamily="34" charset="0"/>
              </a:rPr>
              <a:t>Lack of Conviction </a:t>
            </a:r>
            <a:r>
              <a:rPr lang="en-US" altLang="en-US" dirty="0">
                <a:solidFill>
                  <a:srgbClr val="CCFFCC"/>
                </a:solidFill>
                <a:latin typeface="Corbel" panose="020B0503020204020204" pitchFamily="34" charset="0"/>
              </a:rPr>
              <a:t>about the truth. </a:t>
            </a:r>
            <a:r>
              <a:rPr lang="en-US" altLang="en-US" dirty="0">
                <a:latin typeface="Corbel" panose="020B0503020204020204" pitchFamily="34" charset="0"/>
              </a:rPr>
              <a:t>(Galatians 2:4-5; 2 Corinthians 11:4, 19-20)</a:t>
            </a:r>
          </a:p>
          <a:p>
            <a:pPr marL="465138" indent="-465138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altLang="en-US" b="1" dirty="0">
                <a:solidFill>
                  <a:srgbClr val="CCFFCC"/>
                </a:solidFill>
                <a:latin typeface="Corbel" panose="020B0503020204020204" pitchFamily="34" charset="0"/>
              </a:rPr>
              <a:t>Lack of Commitment </a:t>
            </a:r>
            <a:r>
              <a:rPr lang="en-US" altLang="en-US" dirty="0">
                <a:solidFill>
                  <a:srgbClr val="CCFFCC"/>
                </a:solidFill>
                <a:latin typeface="Corbel" panose="020B0503020204020204" pitchFamily="34" charset="0"/>
              </a:rPr>
              <a:t>to </a:t>
            </a:r>
            <a:r>
              <a:rPr lang="en-US" altLang="en-US">
                <a:solidFill>
                  <a:srgbClr val="CCFFCC"/>
                </a:solidFill>
                <a:latin typeface="Corbel" panose="020B0503020204020204" pitchFamily="34" charset="0"/>
              </a:rPr>
              <a:t>the truth.          </a:t>
            </a:r>
            <a:r>
              <a:rPr lang="en-US" altLang="en-US" dirty="0">
                <a:latin typeface="Corbel" panose="020B0503020204020204" pitchFamily="34" charset="0"/>
              </a:rPr>
              <a:t>(Prov. 23:23; 2 Timothy 2:2-4; 1 Kings 18:21)</a:t>
            </a:r>
          </a:p>
          <a:p>
            <a:pPr marL="465138" indent="-465138">
              <a:lnSpc>
                <a:spcPct val="90000"/>
              </a:lnSpc>
              <a:buFont typeface="Wingdings" panose="05000000000000000000" pitchFamily="2" charset="2"/>
              <a:buChar char="v"/>
            </a:pPr>
            <a:endParaRPr lang="en-US" altLang="en-US" dirty="0"/>
          </a:p>
        </p:txBody>
      </p:sp>
    </p:spTree>
  </p:cSld>
  <p:clrMapOvr>
    <a:masterClrMapping/>
  </p:clrMapOvr>
  <p:transition>
    <p:split orient="vert" dir="in"/>
  </p:transition>
</p:sld>
</file>

<file path=ppt/theme/theme1.xml><?xml version="1.0" encoding="utf-8"?>
<a:theme xmlns:a="http://schemas.openxmlformats.org/drawingml/2006/main" name="Selling a Product or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lling a Product o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elling a Product or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ling a Product or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ling a Product or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243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Tahoma</vt:lpstr>
      <vt:lpstr>Times New Roman</vt:lpstr>
      <vt:lpstr>Wingdings</vt:lpstr>
      <vt:lpstr>Selling a Product or</vt:lpstr>
      <vt:lpstr>MISGUIDED TOLERANCE:          When Virtue Becomes Vice</vt:lpstr>
      <vt:lpstr>The Bible Commends Tolerance            (i.e. patience, forbearance and longsuffering)</vt:lpstr>
      <vt:lpstr>Religious Tolerance in America Today</vt:lpstr>
      <vt:lpstr>Tolerance is Misguided When There Is…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MISGUIDED TOLERANCE:          When Virtue Becomes Vice</dc:title>
  <dc:creator>Eastside Enlightener</dc:creator>
  <cp:lastModifiedBy>Eastside Enlightener</cp:lastModifiedBy>
  <cp:revision>4</cp:revision>
  <dcterms:created xsi:type="dcterms:W3CDTF">2019-08-03T14:06:29Z</dcterms:created>
  <dcterms:modified xsi:type="dcterms:W3CDTF">2019-08-03T16:12:07Z</dcterms:modified>
</cp:coreProperties>
</file>