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242B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1" d="100"/>
          <a:sy n="81" d="100"/>
        </p:scale>
        <p:origin x="102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2416-B1C0-4CDD-8A1E-B23768AE3483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C628-C36B-4D24-BF9A-17C4C97B2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768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2416-B1C0-4CDD-8A1E-B23768AE3483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C628-C36B-4D24-BF9A-17C4C97B2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840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2416-B1C0-4CDD-8A1E-B23768AE3483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C628-C36B-4D24-BF9A-17C4C97B2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464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2416-B1C0-4CDD-8A1E-B23768AE3483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C628-C36B-4D24-BF9A-17C4C97B2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85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2416-B1C0-4CDD-8A1E-B23768AE3483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C628-C36B-4D24-BF9A-17C4C97B2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472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2416-B1C0-4CDD-8A1E-B23768AE3483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C628-C36B-4D24-BF9A-17C4C97B2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030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2416-B1C0-4CDD-8A1E-B23768AE3483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C628-C36B-4D24-BF9A-17C4C97B2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522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2416-B1C0-4CDD-8A1E-B23768AE3483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C628-C36B-4D24-BF9A-17C4C97B2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87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2416-B1C0-4CDD-8A1E-B23768AE3483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C628-C36B-4D24-BF9A-17C4C97B2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190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2416-B1C0-4CDD-8A1E-B23768AE3483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C628-C36B-4D24-BF9A-17C4C97B2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020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2416-B1C0-4CDD-8A1E-B23768AE3483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C628-C36B-4D24-BF9A-17C4C97B2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967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B2416-B1C0-4CDD-8A1E-B23768AE3483}" type="datetimeFigureOut">
              <a:rPr lang="en-US" smtClean="0"/>
              <a:t>8/8/2014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8C628-C36B-4D24-BF9A-17C4C97B2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239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97128" y="481264"/>
            <a:ext cx="4340994" cy="3038325"/>
          </a:xfrm>
        </p:spPr>
        <p:txBody>
          <a:bodyPr>
            <a:normAutofit fontScale="90000"/>
          </a:bodyPr>
          <a:lstStyle/>
          <a:p>
            <a:r>
              <a:rPr lang="en-US" sz="4400" dirty="0">
                <a:latin typeface="Britannic Bold" panose="020B0903060703020204" pitchFamily="34" charset="0"/>
              </a:rPr>
              <a:t>“I will sing with the spirit, and </a:t>
            </a:r>
            <a:r>
              <a:rPr lang="en-US" sz="4400" dirty="0" smtClean="0">
                <a:latin typeface="Britannic Bold" panose="020B0903060703020204" pitchFamily="34" charset="0"/>
              </a:rPr>
              <a:t>     I </a:t>
            </a:r>
            <a:r>
              <a:rPr lang="en-US" sz="4400" dirty="0">
                <a:latin typeface="Britannic Bold" panose="020B0903060703020204" pitchFamily="34" charset="0"/>
              </a:rPr>
              <a:t>will also sing with the understanding</a:t>
            </a:r>
            <a:r>
              <a:rPr lang="en-US" sz="4400" dirty="0" smtClean="0">
                <a:latin typeface="Britannic Bold" panose="020B0903060703020204" pitchFamily="34" charset="0"/>
              </a:rPr>
              <a:t>.”</a:t>
            </a:r>
            <a:endParaRPr lang="en-US" dirty="0">
              <a:latin typeface="Britannic Bold" panose="020B0903060703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4505" y="3852295"/>
            <a:ext cx="4206240" cy="1655762"/>
          </a:xfrm>
        </p:spPr>
        <p:txBody>
          <a:bodyPr/>
          <a:lstStyle/>
          <a:p>
            <a:r>
              <a:rPr lang="en-US" dirty="0" smtClean="0"/>
              <a:t>1 </a:t>
            </a:r>
            <a:r>
              <a:rPr lang="en-US" dirty="0"/>
              <a:t>Corinthians 14:15</a:t>
            </a:r>
          </a:p>
        </p:txBody>
      </p:sp>
      <p:pic>
        <p:nvPicPr>
          <p:cNvPr id="1028" name="Picture 4" descr="http://www.aubeacon.com/Images2010/worship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5665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1006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353218"/>
            <a:ext cx="5530849" cy="1678781"/>
          </a:xfrm>
        </p:spPr>
        <p:txBody>
          <a:bodyPr>
            <a:normAutofit/>
          </a:bodyPr>
          <a:lstStyle/>
          <a:p>
            <a:r>
              <a:rPr lang="en-US" dirty="0">
                <a:latin typeface="Britannic Bold" panose="020B0903060703020204" pitchFamily="34" charset="0"/>
              </a:rPr>
              <a:t>Songs are sung </a:t>
            </a:r>
            <a:r>
              <a:rPr lang="en-US" dirty="0" smtClean="0">
                <a:latin typeface="Britannic Bold" panose="020B0903060703020204" pitchFamily="34" charset="0"/>
              </a:rPr>
              <a:t>	“</a:t>
            </a:r>
            <a:r>
              <a:rPr lang="en-US" dirty="0">
                <a:latin typeface="Britannic Bold" panose="020B0903060703020204" pitchFamily="34" charset="0"/>
              </a:rPr>
              <a:t>for </a:t>
            </a:r>
            <a:r>
              <a:rPr lang="en-US" dirty="0" smtClean="0">
                <a:latin typeface="Britannic Bold" panose="020B0903060703020204" pitchFamily="34" charset="0"/>
              </a:rPr>
              <a:t>edification” </a:t>
            </a:r>
            <a:endParaRPr lang="en-US" dirty="0">
              <a:latin typeface="Britannic Bold" panose="020B09030607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31999"/>
            <a:ext cx="7886700" cy="4610101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1 </a:t>
            </a:r>
            <a:r>
              <a:rPr lang="en-US" dirty="0"/>
              <a:t>Corinthians 14:26 </a:t>
            </a:r>
            <a:r>
              <a:rPr lang="en-US" dirty="0" smtClean="0"/>
              <a:t>“</a:t>
            </a:r>
            <a:r>
              <a:rPr lang="en-US" i="1" dirty="0"/>
              <a:t>How is it then, brethren? Whenever you come together, </a:t>
            </a:r>
            <a:r>
              <a:rPr lang="en-US" i="1" dirty="0">
                <a:solidFill>
                  <a:srgbClr val="993300"/>
                </a:solidFill>
              </a:rPr>
              <a:t>each of you has a psalm</a:t>
            </a:r>
            <a:r>
              <a:rPr lang="en-US" i="1" dirty="0"/>
              <a:t>…Let all things be done </a:t>
            </a:r>
            <a:r>
              <a:rPr lang="en-US" i="1" dirty="0">
                <a:solidFill>
                  <a:srgbClr val="993300"/>
                </a:solidFill>
              </a:rPr>
              <a:t>for edification</a:t>
            </a:r>
            <a:r>
              <a:rPr lang="en-US" i="1" dirty="0"/>
              <a:t>.”  </a:t>
            </a:r>
            <a:endParaRPr lang="en-US" sz="2400" dirty="0"/>
          </a:p>
          <a:p>
            <a:pPr lvl="0"/>
            <a:r>
              <a:rPr lang="en-US" dirty="0"/>
              <a:t>Singing is for edification, for teaching and admonishing one another, and for praising God.</a:t>
            </a:r>
            <a:endParaRPr lang="en-US" sz="2400" dirty="0"/>
          </a:p>
          <a:p>
            <a:pPr lvl="1"/>
            <a:r>
              <a:rPr lang="en-US" dirty="0"/>
              <a:t>Colossians 3:16, </a:t>
            </a:r>
            <a:r>
              <a:rPr lang="en-US" i="1" dirty="0"/>
              <a:t>“Let the word of Christ dwell in you richly in all wisdom,</a:t>
            </a:r>
            <a:r>
              <a:rPr lang="en-US" i="1" dirty="0">
                <a:solidFill>
                  <a:srgbClr val="993300"/>
                </a:solidFill>
              </a:rPr>
              <a:t> teaching </a:t>
            </a:r>
            <a:r>
              <a:rPr lang="en-US" i="1" dirty="0"/>
              <a:t>and </a:t>
            </a:r>
            <a:r>
              <a:rPr lang="en-US" i="1" dirty="0">
                <a:solidFill>
                  <a:srgbClr val="993300"/>
                </a:solidFill>
              </a:rPr>
              <a:t>admonishing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/>
              <a:t>one another in psalms and hymns and spiritual songs, singing with grace </a:t>
            </a:r>
            <a:r>
              <a:rPr lang="en-US" i="1" dirty="0">
                <a:solidFill>
                  <a:srgbClr val="993300"/>
                </a:solidFill>
              </a:rPr>
              <a:t>in your hearts </a:t>
            </a:r>
            <a:r>
              <a:rPr lang="en-US" i="1" dirty="0"/>
              <a:t>to the Lord.”</a:t>
            </a:r>
            <a:endParaRPr lang="en-US" sz="2000" dirty="0"/>
          </a:p>
          <a:p>
            <a:pPr lvl="1"/>
            <a:r>
              <a:rPr lang="en-US" dirty="0"/>
              <a:t>Ephesians 5:19, </a:t>
            </a:r>
            <a:r>
              <a:rPr lang="en-US" i="1" dirty="0"/>
              <a:t>“Speaking to one another in psalms and hymns and spiritual songs, singing and making melody </a:t>
            </a:r>
            <a:r>
              <a:rPr lang="en-US" i="1" dirty="0">
                <a:solidFill>
                  <a:srgbClr val="993300"/>
                </a:solidFill>
              </a:rPr>
              <a:t>in your heart </a:t>
            </a:r>
            <a:r>
              <a:rPr lang="en-US" i="1" dirty="0"/>
              <a:t>to the Lord</a:t>
            </a:r>
            <a:r>
              <a:rPr lang="en-US" i="1" dirty="0" smtClean="0"/>
              <a:t>.”</a:t>
            </a:r>
            <a:endParaRPr lang="en-US" sz="2000" dirty="0"/>
          </a:p>
        </p:txBody>
      </p:sp>
      <p:pic>
        <p:nvPicPr>
          <p:cNvPr id="7" name="Picture 6" descr="http://i1.ytimg.com/vi/DToCcwFiqug/hq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551" y="368300"/>
            <a:ext cx="2082799" cy="15621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8393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5530849" cy="2593974"/>
          </a:xfrm>
        </p:spPr>
        <p:txBody>
          <a:bodyPr>
            <a:normAutofit/>
          </a:bodyPr>
          <a:lstStyle/>
          <a:p>
            <a:pPr lvl="0" algn="ctr"/>
            <a:r>
              <a:rPr lang="en-US" dirty="0">
                <a:latin typeface="Britannic Bold" panose="020B0903060703020204" pitchFamily="34" charset="0"/>
              </a:rPr>
              <a:t>Singing in worship to </a:t>
            </a:r>
            <a:r>
              <a:rPr lang="en-US" dirty="0" smtClean="0">
                <a:latin typeface="Britannic Bold" panose="020B0903060703020204" pitchFamily="34" charset="0"/>
              </a:rPr>
              <a:t> God </a:t>
            </a:r>
            <a:r>
              <a:rPr lang="en-US" dirty="0">
                <a:latin typeface="Britannic Bold" panose="020B0903060703020204" pitchFamily="34" charset="0"/>
              </a:rPr>
              <a:t>must come from the heart.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374901"/>
            <a:ext cx="7886700" cy="3802062"/>
          </a:xfrm>
        </p:spPr>
        <p:txBody>
          <a:bodyPr>
            <a:normAutofit/>
          </a:bodyPr>
          <a:lstStyle/>
          <a:p>
            <a:pPr marL="0" lvl="1" indent="0">
              <a:buNone/>
            </a:pPr>
            <a:r>
              <a:rPr lang="en-US" sz="3600" dirty="0" smtClean="0"/>
              <a:t>Grace </a:t>
            </a:r>
            <a:r>
              <a:rPr lang="en-US" sz="3600" dirty="0"/>
              <a:t>and melody are to be in the HEART as we sing!  </a:t>
            </a:r>
            <a:endParaRPr lang="en-US" sz="3200" dirty="0"/>
          </a:p>
          <a:p>
            <a:pPr lvl="0"/>
            <a:r>
              <a:rPr lang="en-US" i="1" dirty="0"/>
              <a:t>“My heart is steadfast, O God, </a:t>
            </a:r>
            <a:r>
              <a:rPr lang="en-US" i="1" dirty="0">
                <a:solidFill>
                  <a:srgbClr val="993300"/>
                </a:solidFill>
              </a:rPr>
              <a:t>my heart is steadfast; I will sing </a:t>
            </a:r>
            <a:r>
              <a:rPr lang="en-US" i="1" dirty="0"/>
              <a:t>and give praise.”</a:t>
            </a:r>
            <a:r>
              <a:rPr lang="en-US" dirty="0"/>
              <a:t>  (Psalms 57:7)</a:t>
            </a:r>
            <a:endParaRPr lang="en-US" sz="2400" dirty="0"/>
          </a:p>
          <a:p>
            <a:pPr lvl="0"/>
            <a:r>
              <a:rPr lang="en-US" i="1" dirty="0"/>
              <a:t>“I will praise You with my </a:t>
            </a:r>
            <a:r>
              <a:rPr lang="en-US" i="1" dirty="0">
                <a:solidFill>
                  <a:srgbClr val="993300"/>
                </a:solidFill>
              </a:rPr>
              <a:t>whole heart</a:t>
            </a:r>
            <a:r>
              <a:rPr lang="en-US" i="1" dirty="0"/>
              <a:t>; Before the gods</a:t>
            </a:r>
            <a:r>
              <a:rPr lang="en-US" i="1" dirty="0">
                <a:solidFill>
                  <a:srgbClr val="993300"/>
                </a:solidFill>
              </a:rPr>
              <a:t> I will sing praises </a:t>
            </a:r>
            <a:r>
              <a:rPr lang="en-US" i="1" dirty="0"/>
              <a:t>to You.”</a:t>
            </a:r>
            <a:r>
              <a:rPr lang="en-US" dirty="0"/>
              <a:t> (Psalms 138:1</a:t>
            </a:r>
            <a:r>
              <a:rPr lang="en-US" dirty="0" smtClean="0"/>
              <a:t>)</a:t>
            </a:r>
            <a:endParaRPr lang="en-US" sz="2400" dirty="0"/>
          </a:p>
        </p:txBody>
      </p:sp>
      <p:pic>
        <p:nvPicPr>
          <p:cNvPr id="6" name="Picture 5" descr="http://i1.ytimg.com/vi/DToCcwFiqug/hq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551" y="368300"/>
            <a:ext cx="2082799" cy="15621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7472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133" y="127000"/>
            <a:ext cx="5880366" cy="1945482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latin typeface="Britannic Bold" panose="020B0903060703020204" pitchFamily="34" charset="0"/>
              </a:rPr>
              <a:t>Considerations for singing </a:t>
            </a:r>
            <a:r>
              <a:rPr lang="en-US" sz="4000" dirty="0">
                <a:latin typeface="Britannic Bold" panose="020B0903060703020204" pitchFamily="34" charset="0"/>
              </a:rPr>
              <a:t>with </a:t>
            </a:r>
            <a:r>
              <a:rPr lang="en-US" sz="4000" dirty="0" smtClean="0">
                <a:latin typeface="Britannic Bold" panose="020B0903060703020204" pitchFamily="34" charset="0"/>
              </a:rPr>
              <a:t>the spirit and the understanding: </a:t>
            </a:r>
            <a:endParaRPr lang="en-US" sz="4000" dirty="0">
              <a:latin typeface="Britannic Bold" panose="020B09030607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374899"/>
            <a:ext cx="7886700" cy="3802063"/>
          </a:xfrm>
        </p:spPr>
        <p:txBody>
          <a:bodyPr/>
          <a:lstStyle/>
          <a:p>
            <a:r>
              <a:rPr lang="en-US" sz="3200" dirty="0"/>
              <a:t>Do I understand the words of a song and their collective meaning?</a:t>
            </a:r>
          </a:p>
          <a:p>
            <a:r>
              <a:rPr lang="en-US" sz="3200" dirty="0"/>
              <a:t>Is a song accurate in reference to Bible history?</a:t>
            </a:r>
          </a:p>
          <a:p>
            <a:r>
              <a:rPr lang="en-US" sz="3200" dirty="0"/>
              <a:t>Is a song doctrinally correct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Consider </a:t>
            </a:r>
            <a:r>
              <a:rPr lang="en-US" i="1" dirty="0" smtClean="0"/>
              <a:t>“Night </a:t>
            </a:r>
            <a:r>
              <a:rPr lang="en-US" i="1" dirty="0"/>
              <a:t>with Ebon Pinion” </a:t>
            </a:r>
            <a:r>
              <a:rPr lang="en-US" dirty="0"/>
              <a:t>(#162) </a:t>
            </a:r>
          </a:p>
          <a:p>
            <a:endParaRPr lang="en-US" dirty="0"/>
          </a:p>
        </p:txBody>
      </p:sp>
      <p:pic>
        <p:nvPicPr>
          <p:cNvPr id="5" name="Picture 4" descr="http://i1.ytimg.com/vi/DToCcwFiqug/hq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551" y="368300"/>
            <a:ext cx="2082799" cy="15621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8091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133" y="127000"/>
            <a:ext cx="6153418" cy="1945482"/>
          </a:xfrm>
        </p:spPr>
        <p:txBody>
          <a:bodyPr>
            <a:noAutofit/>
          </a:bodyPr>
          <a:lstStyle/>
          <a:p>
            <a:pPr lvl="0" algn="ctr"/>
            <a:r>
              <a:rPr lang="en-US" sz="4000" dirty="0">
                <a:latin typeface="Britannic Bold" panose="020B0903060703020204" pitchFamily="34" charset="0"/>
              </a:rPr>
              <a:t>Allowing for the use and interpretation of figurative language: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133" y="2072483"/>
            <a:ext cx="8585467" cy="4658518"/>
          </a:xfrm>
        </p:spPr>
        <p:txBody>
          <a:bodyPr>
            <a:noAutofit/>
          </a:bodyPr>
          <a:lstStyle/>
          <a:p>
            <a:pPr marL="0" lvl="1" indent="0">
              <a:buNone/>
            </a:pPr>
            <a:r>
              <a:rPr lang="en-US" sz="2800" b="1" i="1" dirty="0">
                <a:solidFill>
                  <a:srgbClr val="42242B"/>
                </a:solidFill>
              </a:rPr>
              <a:t>Note the use of such language in the inspired </a:t>
            </a:r>
            <a:r>
              <a:rPr lang="en-US" sz="2800" b="1" i="1" dirty="0" smtClean="0">
                <a:solidFill>
                  <a:srgbClr val="42242B"/>
                </a:solidFill>
              </a:rPr>
              <a:t>Psalms:</a:t>
            </a:r>
          </a:p>
          <a:p>
            <a:pPr marL="342900" lvl="1" indent="-342900"/>
            <a:r>
              <a:rPr lang="en-US" sz="3200" b="1" dirty="0" smtClean="0"/>
              <a:t>Psalm </a:t>
            </a:r>
            <a:r>
              <a:rPr lang="en-US" sz="3200" b="1" dirty="0"/>
              <a:t>23:1-2, 5</a:t>
            </a:r>
          </a:p>
          <a:p>
            <a:pPr lvl="1"/>
            <a:r>
              <a:rPr lang="en-US" sz="2800" dirty="0" smtClean="0"/>
              <a:t>Is the Lord a </a:t>
            </a:r>
            <a:r>
              <a:rPr lang="en-US" sz="2800" dirty="0"/>
              <a:t>literal </a:t>
            </a:r>
            <a:r>
              <a:rPr lang="en-US" sz="2800" dirty="0" smtClean="0"/>
              <a:t>Shepherd?</a:t>
            </a:r>
            <a:endParaRPr lang="en-US" sz="2800" dirty="0"/>
          </a:p>
          <a:p>
            <a:pPr lvl="1"/>
            <a:r>
              <a:rPr lang="en-US" sz="2800" dirty="0" smtClean="0"/>
              <a:t>Does He literally </a:t>
            </a:r>
            <a:r>
              <a:rPr lang="en-US" sz="2800" dirty="0"/>
              <a:t>make me lie down in green </a:t>
            </a:r>
            <a:r>
              <a:rPr lang="en-US" sz="2800" dirty="0" smtClean="0"/>
              <a:t>pastures?.</a:t>
            </a:r>
            <a:endParaRPr lang="en-US" sz="2800" dirty="0"/>
          </a:p>
          <a:p>
            <a:pPr lvl="1"/>
            <a:r>
              <a:rPr lang="en-US" sz="2800" dirty="0" smtClean="0"/>
              <a:t>Has He </a:t>
            </a:r>
            <a:r>
              <a:rPr lang="en-US" sz="2800" dirty="0"/>
              <a:t>literally prepared a table before </a:t>
            </a:r>
            <a:r>
              <a:rPr lang="en-US" sz="2800" dirty="0" smtClean="0"/>
              <a:t>me?</a:t>
            </a:r>
            <a:endParaRPr lang="en-US" sz="2800" dirty="0"/>
          </a:p>
          <a:p>
            <a:r>
              <a:rPr lang="en-US" sz="3200" b="1" dirty="0"/>
              <a:t>Psalm 1:1 </a:t>
            </a:r>
            <a:endParaRPr lang="en-US" sz="3200" b="1" dirty="0" smtClean="0"/>
          </a:p>
          <a:p>
            <a:pPr lvl="1"/>
            <a:r>
              <a:rPr lang="en-US" sz="2800" dirty="0" smtClean="0"/>
              <a:t>Can </a:t>
            </a:r>
            <a:r>
              <a:rPr lang="en-US" sz="2800" dirty="0"/>
              <a:t>you walk on a </a:t>
            </a:r>
            <a:r>
              <a:rPr lang="en-US" sz="2800" dirty="0" smtClean="0"/>
              <a:t>sidewalk </a:t>
            </a:r>
            <a:r>
              <a:rPr lang="en-US" sz="2800" dirty="0"/>
              <a:t>that sinners have walked on?</a:t>
            </a:r>
          </a:p>
          <a:p>
            <a:pPr lvl="1"/>
            <a:r>
              <a:rPr lang="en-US" sz="2800" dirty="0"/>
              <a:t>Can you sit in a seat where a scornful person has sat?  </a:t>
            </a:r>
          </a:p>
        </p:txBody>
      </p:sp>
      <p:pic>
        <p:nvPicPr>
          <p:cNvPr id="5" name="Picture 4" descr="http://i1.ytimg.com/vi/DToCcwFiqug/hq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551" y="368300"/>
            <a:ext cx="2082799" cy="15621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0669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133" y="127000"/>
            <a:ext cx="6153418" cy="1945482"/>
          </a:xfrm>
        </p:spPr>
        <p:txBody>
          <a:bodyPr>
            <a:noAutofit/>
          </a:bodyPr>
          <a:lstStyle/>
          <a:p>
            <a:pPr lvl="0" algn="ctr"/>
            <a:r>
              <a:rPr lang="en-US" sz="4000" dirty="0">
                <a:latin typeface="Britannic Bold" panose="020B0903060703020204" pitchFamily="34" charset="0"/>
              </a:rPr>
              <a:t>Allowing for the use and interpretation of figurative language: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133" y="2072483"/>
            <a:ext cx="8585467" cy="4658518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Psalm 2:8-9</a:t>
            </a:r>
          </a:p>
          <a:p>
            <a:pPr lvl="1"/>
            <a:r>
              <a:rPr lang="en-US" sz="2800" dirty="0" smtClean="0"/>
              <a:t>Will the Lord break the nations with a rod of iron?</a:t>
            </a:r>
          </a:p>
          <a:p>
            <a:r>
              <a:rPr lang="en-US" sz="3200" b="1" dirty="0" smtClean="0"/>
              <a:t>Psalm 3:6-7</a:t>
            </a:r>
          </a:p>
          <a:p>
            <a:pPr lvl="1"/>
            <a:r>
              <a:rPr lang="en-US" sz="2800" dirty="0" smtClean="0"/>
              <a:t>Did </a:t>
            </a:r>
            <a:r>
              <a:rPr lang="en-US" sz="2800" dirty="0"/>
              <a:t>God literally strike all David’s enemies on the cheek?</a:t>
            </a:r>
          </a:p>
          <a:p>
            <a:pPr lvl="1"/>
            <a:r>
              <a:rPr lang="en-US" sz="2800" dirty="0"/>
              <a:t>Has He broken the teeth of the ungodly?</a:t>
            </a:r>
          </a:p>
        </p:txBody>
      </p:sp>
      <p:pic>
        <p:nvPicPr>
          <p:cNvPr id="5" name="Picture 4" descr="http://i1.ytimg.com/vi/DToCcwFiqug/hq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551" y="368300"/>
            <a:ext cx="2082799" cy="15621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2965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133" y="127000"/>
            <a:ext cx="6153418" cy="1945482"/>
          </a:xfrm>
        </p:spPr>
        <p:txBody>
          <a:bodyPr>
            <a:noAutofit/>
          </a:bodyPr>
          <a:lstStyle/>
          <a:p>
            <a:pPr lvl="0" algn="ctr"/>
            <a:r>
              <a:rPr lang="en-US" sz="4000" dirty="0" smtClean="0">
                <a:latin typeface="Britannic Bold" panose="020B0903060703020204" pitchFamily="34" charset="0"/>
              </a:rPr>
              <a:t>Correctly interpreting statements of fact:</a:t>
            </a:r>
            <a:endParaRPr lang="en-US" sz="4000" dirty="0">
              <a:latin typeface="Britannic Bold" panose="020B09030607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133" y="2072483"/>
            <a:ext cx="8585467" cy="4658518"/>
          </a:xfrm>
        </p:spPr>
        <p:txBody>
          <a:bodyPr>
            <a:noAutofit/>
          </a:bodyPr>
          <a:lstStyle/>
          <a:p>
            <a:pPr marL="0" lvl="1" indent="0">
              <a:buNone/>
            </a:pPr>
            <a:r>
              <a:rPr lang="en-US" sz="2800" b="1" i="1" dirty="0" smtClean="0">
                <a:solidFill>
                  <a:srgbClr val="42242B"/>
                </a:solidFill>
              </a:rPr>
              <a:t>Even in inspired songs, there are statements </a:t>
            </a:r>
            <a:r>
              <a:rPr lang="en-US" sz="2800" b="1" i="1" dirty="0">
                <a:solidFill>
                  <a:srgbClr val="42242B"/>
                </a:solidFill>
              </a:rPr>
              <a:t>of fact that </a:t>
            </a:r>
            <a:r>
              <a:rPr lang="en-US" sz="2800" b="1" i="1" dirty="0" smtClean="0">
                <a:solidFill>
                  <a:srgbClr val="42242B"/>
                </a:solidFill>
              </a:rPr>
              <a:t>must </a:t>
            </a:r>
            <a:r>
              <a:rPr lang="en-US" sz="2800" b="1" i="1" dirty="0">
                <a:solidFill>
                  <a:srgbClr val="42242B"/>
                </a:solidFill>
              </a:rPr>
              <a:t>be taken in a certain way to be accurate</a:t>
            </a:r>
            <a:r>
              <a:rPr lang="en-US" sz="2800" b="1" i="1" dirty="0" smtClean="0">
                <a:solidFill>
                  <a:srgbClr val="42242B"/>
                </a:solidFill>
              </a:rPr>
              <a:t>.</a:t>
            </a:r>
          </a:p>
          <a:p>
            <a:r>
              <a:rPr lang="en-US" sz="3200" b="1" dirty="0"/>
              <a:t>Psalm 51:4-5</a:t>
            </a:r>
            <a:r>
              <a:rPr lang="en-US" dirty="0"/>
              <a:t>, “Against You, You only, have I sinned, And done </a:t>
            </a:r>
            <a:r>
              <a:rPr lang="en-US" i="1" dirty="0" smtClean="0"/>
              <a:t>this</a:t>
            </a:r>
            <a:r>
              <a:rPr lang="en-US" dirty="0" smtClean="0"/>
              <a:t> </a:t>
            </a:r>
            <a:r>
              <a:rPr lang="en-US" dirty="0"/>
              <a:t>evil in Your sight— That You may be found just when You speak, </a:t>
            </a:r>
            <a:r>
              <a:rPr lang="en-US" dirty="0" smtClean="0"/>
              <a:t>and blameless </a:t>
            </a:r>
            <a:r>
              <a:rPr lang="en-US" dirty="0"/>
              <a:t>when You judge. Behold, I was brought forth in iniquity, </a:t>
            </a:r>
            <a:r>
              <a:rPr lang="en-US" dirty="0" smtClean="0"/>
              <a:t>and </a:t>
            </a:r>
            <a:r>
              <a:rPr lang="en-US" dirty="0"/>
              <a:t>in sin my mother conceived me.”</a:t>
            </a:r>
            <a:endParaRPr lang="en-US" sz="2600" dirty="0"/>
          </a:p>
          <a:p>
            <a:pPr lvl="1"/>
            <a:r>
              <a:rPr lang="en-US" sz="2800" i="1" dirty="0"/>
              <a:t>Had David not sinned against Uriah and </a:t>
            </a:r>
            <a:r>
              <a:rPr lang="en-US" sz="2800" i="1" dirty="0" err="1"/>
              <a:t>Bathsheeba</a:t>
            </a:r>
            <a:r>
              <a:rPr lang="en-US" sz="2800" i="1" dirty="0"/>
              <a:t>?</a:t>
            </a:r>
          </a:p>
          <a:p>
            <a:pPr lvl="1"/>
            <a:r>
              <a:rPr lang="en-US" sz="2800" i="1" dirty="0"/>
              <a:t>Was David born sinful, or into a sinful world that engulfed him?</a:t>
            </a:r>
          </a:p>
          <a:p>
            <a:pPr marL="0" lvl="1" indent="0">
              <a:buNone/>
            </a:pPr>
            <a:endParaRPr lang="en-US" sz="2000" dirty="0"/>
          </a:p>
        </p:txBody>
      </p:sp>
      <p:pic>
        <p:nvPicPr>
          <p:cNvPr id="5" name="Picture 4" descr="http://i1.ytimg.com/vi/DToCcwFiqug/hq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551" y="368300"/>
            <a:ext cx="2082799" cy="15621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758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133" y="127000"/>
            <a:ext cx="6153418" cy="1945482"/>
          </a:xfrm>
        </p:spPr>
        <p:txBody>
          <a:bodyPr>
            <a:noAutofit/>
          </a:bodyPr>
          <a:lstStyle/>
          <a:p>
            <a:pPr lvl="0" algn="ctr"/>
            <a:r>
              <a:rPr lang="en-US" sz="4000" dirty="0" smtClean="0">
                <a:latin typeface="Britannic Bold" panose="020B0903060703020204" pitchFamily="34" charset="0"/>
              </a:rPr>
              <a:t>Applications to Songs in Our Song Books</a:t>
            </a:r>
            <a:endParaRPr lang="en-US" sz="4000" dirty="0">
              <a:latin typeface="Britannic Bold" panose="020B09030607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133" y="2072483"/>
            <a:ext cx="8585467" cy="4658518"/>
          </a:xfrm>
        </p:spPr>
        <p:txBody>
          <a:bodyPr>
            <a:noAutofit/>
          </a:bodyPr>
          <a:lstStyle/>
          <a:p>
            <a:pPr marL="0" lvl="1" indent="0">
              <a:buNone/>
            </a:pPr>
            <a:r>
              <a:rPr lang="en-US" sz="3200" b="1" i="1" dirty="0">
                <a:solidFill>
                  <a:srgbClr val="42242B"/>
                </a:solidFill>
              </a:rPr>
              <a:t>Can </a:t>
            </a:r>
            <a:r>
              <a:rPr lang="en-US" sz="3200" b="1" i="1" dirty="0" smtClean="0">
                <a:solidFill>
                  <a:srgbClr val="42242B"/>
                </a:solidFill>
              </a:rPr>
              <a:t>we sing…</a:t>
            </a:r>
          </a:p>
          <a:p>
            <a:pPr marL="457200" lvl="1"/>
            <a:r>
              <a:rPr lang="en-US" sz="2800" i="1" dirty="0" smtClean="0"/>
              <a:t>“Night </a:t>
            </a:r>
            <a:r>
              <a:rPr lang="en-US" sz="2800" i="1" dirty="0"/>
              <a:t>With Ebon </a:t>
            </a:r>
            <a:r>
              <a:rPr lang="en-US" sz="2800" i="1" dirty="0" smtClean="0"/>
              <a:t>Pinion”? </a:t>
            </a:r>
          </a:p>
          <a:p>
            <a:pPr marL="457200" lvl="1"/>
            <a:r>
              <a:rPr lang="en-US" sz="2800" i="1" dirty="0"/>
              <a:t>“Ten Thousand Angels”? (HFW </a:t>
            </a:r>
            <a:r>
              <a:rPr lang="en-US" sz="2800" i="1" dirty="0" smtClean="0"/>
              <a:t>#580)</a:t>
            </a:r>
          </a:p>
          <a:p>
            <a:pPr marL="457200" lvl="1"/>
            <a:r>
              <a:rPr lang="en-US" sz="2800" i="1" dirty="0"/>
              <a:t>“My Eyes Have Seen Your Glory</a:t>
            </a:r>
            <a:r>
              <a:rPr lang="en-US" sz="2800" i="1" dirty="0" smtClean="0"/>
              <a:t>”? </a:t>
            </a:r>
            <a:r>
              <a:rPr lang="en-US" sz="2800" i="1" dirty="0"/>
              <a:t>(HFW Supp. #10). </a:t>
            </a:r>
            <a:endParaRPr lang="en-US" sz="2800" i="1" dirty="0" smtClean="0"/>
          </a:p>
          <a:p>
            <a:pPr marL="457200" lvl="1"/>
            <a:r>
              <a:rPr lang="en-US" sz="2800" i="1" dirty="0" smtClean="0"/>
              <a:t>“I </a:t>
            </a:r>
            <a:r>
              <a:rPr lang="en-US" sz="2800" i="1" dirty="0"/>
              <a:t>Know Whom I </a:t>
            </a:r>
            <a:r>
              <a:rPr lang="en-US" sz="2800" i="1" dirty="0" smtClean="0"/>
              <a:t>Have Believed”? (HFW #350)</a:t>
            </a:r>
          </a:p>
          <a:p>
            <a:pPr marL="457200" lvl="1"/>
            <a:r>
              <a:rPr lang="en-US" sz="2800" i="1" dirty="0"/>
              <a:t>“The Solid Rock</a:t>
            </a:r>
            <a:r>
              <a:rPr lang="en-US" sz="2800" i="1" dirty="0" smtClean="0"/>
              <a:t>”? </a:t>
            </a:r>
            <a:r>
              <a:rPr lang="en-US" sz="2800" i="1" dirty="0"/>
              <a:t>(HFW </a:t>
            </a:r>
            <a:r>
              <a:rPr lang="en-US" sz="2800" i="1" dirty="0" smtClean="0"/>
              <a:t>#378</a:t>
            </a:r>
            <a:r>
              <a:rPr lang="en-US" sz="2800" i="1" dirty="0"/>
              <a:t>) </a:t>
            </a:r>
            <a:endParaRPr lang="en-US" sz="2800" i="1" dirty="0" smtClean="0"/>
          </a:p>
          <a:p>
            <a:pPr marL="457200" lvl="1"/>
            <a:r>
              <a:rPr lang="en-US" sz="2800" i="1" dirty="0"/>
              <a:t>“Jesus is Coming Soon</a:t>
            </a:r>
            <a:r>
              <a:rPr lang="en-US" sz="2800" i="1" dirty="0" smtClean="0"/>
              <a:t>”? </a:t>
            </a:r>
            <a:r>
              <a:rPr lang="en-US" sz="2800" i="1" dirty="0"/>
              <a:t>(HFW </a:t>
            </a:r>
            <a:r>
              <a:rPr lang="en-US" sz="2800" i="1" dirty="0" smtClean="0"/>
              <a:t>#386</a:t>
            </a:r>
            <a:r>
              <a:rPr lang="en-US" sz="2800" i="1" dirty="0"/>
              <a:t>) </a:t>
            </a:r>
          </a:p>
        </p:txBody>
      </p:sp>
      <p:pic>
        <p:nvPicPr>
          <p:cNvPr id="5" name="Picture 4" descr="http://i1.ytimg.com/vi/DToCcwFiqug/hq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551" y="368300"/>
            <a:ext cx="2082799" cy="15621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2901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932" y="165100"/>
            <a:ext cx="6528067" cy="1945482"/>
          </a:xfrm>
        </p:spPr>
        <p:txBody>
          <a:bodyPr>
            <a:noAutofit/>
          </a:bodyPr>
          <a:lstStyle/>
          <a:p>
            <a:pPr lvl="0"/>
            <a:r>
              <a:rPr lang="en-US" sz="4000" dirty="0" smtClean="0">
                <a:latin typeface="Britannic Bold" panose="020B0903060703020204" pitchFamily="34" charset="0"/>
              </a:rPr>
              <a:t>Principles for Singing with the Spirit &amp; Understanding</a:t>
            </a:r>
            <a:endParaRPr lang="en-US" sz="4000" dirty="0">
              <a:latin typeface="Britannic Bold" panose="020B0903060703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133" y="1930400"/>
            <a:ext cx="8585467" cy="4800601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Do not sing a song that violates your conscience. </a:t>
            </a:r>
            <a:endParaRPr lang="en-US" sz="2400" dirty="0"/>
          </a:p>
          <a:p>
            <a:pPr lvl="1"/>
            <a:r>
              <a:rPr lang="en-US" dirty="0" smtClean="0"/>
              <a:t>(</a:t>
            </a:r>
            <a:r>
              <a:rPr lang="en-US" dirty="0"/>
              <a:t>Romans </a:t>
            </a:r>
            <a:r>
              <a:rPr lang="en-US" dirty="0" smtClean="0"/>
              <a:t>14:22-23) </a:t>
            </a:r>
            <a:endParaRPr lang="en-US" sz="2000" dirty="0"/>
          </a:p>
          <a:p>
            <a:pPr lvl="0"/>
            <a:r>
              <a:rPr lang="en-US" dirty="0"/>
              <a:t>Consider how figurative and symbolic language </a:t>
            </a:r>
            <a:r>
              <a:rPr lang="en-US" dirty="0" smtClean="0"/>
              <a:t>are being </a:t>
            </a:r>
            <a:r>
              <a:rPr lang="en-US" dirty="0"/>
              <a:t>used in a song.</a:t>
            </a:r>
            <a:endParaRPr lang="en-US" sz="2400" dirty="0"/>
          </a:p>
          <a:p>
            <a:pPr lvl="0"/>
            <a:r>
              <a:rPr lang="en-US" dirty="0" smtClean="0"/>
              <a:t>Choose </a:t>
            </a:r>
            <a:r>
              <a:rPr lang="en-US" dirty="0"/>
              <a:t>to </a:t>
            </a:r>
            <a:r>
              <a:rPr lang="en-US" dirty="0" smtClean="0"/>
              <a:t>attach a Scriptural meaning to questionable words and phrases if at all possible.</a:t>
            </a:r>
            <a:endParaRPr lang="en-US" sz="2400" dirty="0"/>
          </a:p>
          <a:p>
            <a:pPr lvl="0"/>
            <a:r>
              <a:rPr lang="en-US" dirty="0"/>
              <a:t>Song </a:t>
            </a:r>
            <a:r>
              <a:rPr lang="en-US" dirty="0" smtClean="0"/>
              <a:t>leaders: </a:t>
            </a:r>
            <a:endParaRPr lang="en-US" sz="2400" dirty="0"/>
          </a:p>
          <a:p>
            <a:pPr marL="457200" lvl="1"/>
            <a:r>
              <a:rPr lang="en-US" dirty="0" smtClean="0"/>
              <a:t>Select songs that will edify &amp; make for peace. (Romans 14:19)</a:t>
            </a:r>
          </a:p>
          <a:p>
            <a:pPr marL="457200" lvl="1"/>
            <a:r>
              <a:rPr lang="en-US" dirty="0" smtClean="0"/>
              <a:t>Take time </a:t>
            </a:r>
            <a:r>
              <a:rPr lang="en-US" dirty="0"/>
              <a:t>to define words </a:t>
            </a:r>
            <a:r>
              <a:rPr lang="en-US" dirty="0" smtClean="0"/>
              <a:t>that </a:t>
            </a:r>
            <a:r>
              <a:rPr lang="en-US" dirty="0"/>
              <a:t>may be </a:t>
            </a:r>
            <a:r>
              <a:rPr lang="en-US" dirty="0" smtClean="0"/>
              <a:t>hard </a:t>
            </a:r>
            <a:r>
              <a:rPr lang="en-US" dirty="0"/>
              <a:t>to </a:t>
            </a:r>
            <a:r>
              <a:rPr lang="en-US" dirty="0" smtClean="0"/>
              <a:t>understand.</a:t>
            </a:r>
          </a:p>
          <a:p>
            <a:pPr marL="457200" lvl="1"/>
            <a:r>
              <a:rPr lang="en-US" dirty="0" smtClean="0"/>
              <a:t>Briefly </a:t>
            </a:r>
            <a:r>
              <a:rPr lang="en-US" dirty="0"/>
              <a:t>describe the symbolism of a song, and explain how it can be taken in a </a:t>
            </a:r>
            <a:r>
              <a:rPr lang="en-US" dirty="0" smtClean="0"/>
              <a:t>Scriptural </a:t>
            </a:r>
            <a:r>
              <a:rPr lang="en-US" dirty="0"/>
              <a:t>way.</a:t>
            </a:r>
            <a:endParaRPr lang="en-US" sz="2400" dirty="0"/>
          </a:p>
        </p:txBody>
      </p:sp>
      <p:pic>
        <p:nvPicPr>
          <p:cNvPr id="5" name="Picture 4" descr="http://i1.ytimg.com/vi/DToCcwFiqug/hq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551" y="368300"/>
            <a:ext cx="2082799" cy="15621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2545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107</TotalTime>
  <Words>655</Words>
  <Application>Microsoft Office PowerPoint</Application>
  <PresentationFormat>On-screen Show (4:3)</PresentationFormat>
  <Paragraphs>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Britannic Bold</vt:lpstr>
      <vt:lpstr>Calibri</vt:lpstr>
      <vt:lpstr>Calibri Light</vt:lpstr>
      <vt:lpstr>Office Theme</vt:lpstr>
      <vt:lpstr>“I will sing with the spirit, and      I will also sing with the understanding.”</vt:lpstr>
      <vt:lpstr>Songs are sung  “for edification” </vt:lpstr>
      <vt:lpstr>Singing in worship to  God must come from the heart.  </vt:lpstr>
      <vt:lpstr>Considerations for singing with the spirit and the understanding: </vt:lpstr>
      <vt:lpstr>Allowing for the use and interpretation of figurative language:</vt:lpstr>
      <vt:lpstr>Allowing for the use and interpretation of figurative language:</vt:lpstr>
      <vt:lpstr>Correctly interpreting statements of fact:</vt:lpstr>
      <vt:lpstr>Applications to Songs in Our Song Books</vt:lpstr>
      <vt:lpstr>Principles for Singing with the Spirit &amp; Understanding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“I will sing with the spirit, and I will also sing with the understanding.”</dc:title>
  <dc:creator>Steve</dc:creator>
  <cp:lastModifiedBy>Steve</cp:lastModifiedBy>
  <cp:revision>9</cp:revision>
  <dcterms:created xsi:type="dcterms:W3CDTF">2014-08-08T19:52:11Z</dcterms:created>
  <dcterms:modified xsi:type="dcterms:W3CDTF">2014-08-08T21:39:25Z</dcterms:modified>
</cp:coreProperties>
</file>