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97" d="100"/>
          <a:sy n="97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CB0F8B-88FD-47C2-B214-D27E635DD7B5}" type="datetimeFigureOut">
              <a:rPr lang="en-US" smtClean="0"/>
              <a:t>8/10/2019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2BD9C-634B-4B9C-857B-62E517698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159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Joy can be experienced in salvation, in trials, in death, and in the Holy Spirit.  Full joy is spiritual; we find it in fellowship with Jesus.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92BD9C-634B-4B9C-857B-62E5176987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56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F1750-8B8F-4654-9E89-6E51B018F541}" type="datetimeFigureOut">
              <a:rPr lang="en-US" smtClean="0"/>
              <a:t>8/10/2019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481E-E1EC-4725-A85C-A2AF2E09E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543350"/>
      </p:ext>
    </p:extLst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F1750-8B8F-4654-9E89-6E51B018F541}" type="datetimeFigureOut">
              <a:rPr lang="en-US" smtClean="0"/>
              <a:t>8/10/2019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481E-E1EC-4725-A85C-A2AF2E09E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466480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F1750-8B8F-4654-9E89-6E51B018F541}" type="datetimeFigureOut">
              <a:rPr lang="en-US" smtClean="0"/>
              <a:t>8/10/2019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481E-E1EC-4725-A85C-A2AF2E09E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09482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F1750-8B8F-4654-9E89-6E51B018F541}" type="datetimeFigureOut">
              <a:rPr lang="en-US" smtClean="0"/>
              <a:t>8/10/2019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481E-E1EC-4725-A85C-A2AF2E09E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950881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F1750-8B8F-4654-9E89-6E51B018F541}" type="datetimeFigureOut">
              <a:rPr lang="en-US" smtClean="0"/>
              <a:t>8/10/2019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481E-E1EC-4725-A85C-A2AF2E09E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58932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F1750-8B8F-4654-9E89-6E51B018F541}" type="datetimeFigureOut">
              <a:rPr lang="en-US" smtClean="0"/>
              <a:t>8/10/2019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481E-E1EC-4725-A85C-A2AF2E09E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204324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F1750-8B8F-4654-9E89-6E51B018F541}" type="datetimeFigureOut">
              <a:rPr lang="en-US" smtClean="0"/>
              <a:t>8/10/2019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481E-E1EC-4725-A85C-A2AF2E09E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697037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F1750-8B8F-4654-9E89-6E51B018F541}" type="datetimeFigureOut">
              <a:rPr lang="en-US" smtClean="0"/>
              <a:t>8/10/2019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481E-E1EC-4725-A85C-A2AF2E09E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719043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F1750-8B8F-4654-9E89-6E51B018F541}" type="datetimeFigureOut">
              <a:rPr lang="en-US" smtClean="0"/>
              <a:t>8/10/2019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481E-E1EC-4725-A85C-A2AF2E09E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7103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F1750-8B8F-4654-9E89-6E51B018F541}" type="datetimeFigureOut">
              <a:rPr lang="en-US" smtClean="0"/>
              <a:t>8/10/2019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481E-E1EC-4725-A85C-A2AF2E09E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835948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F1750-8B8F-4654-9E89-6E51B018F541}" type="datetimeFigureOut">
              <a:rPr lang="en-US" smtClean="0"/>
              <a:t>8/10/2019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481E-E1EC-4725-A85C-A2AF2E09E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463338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F1750-8B8F-4654-9E89-6E51B018F541}" type="datetimeFigureOut">
              <a:rPr lang="en-US" smtClean="0"/>
              <a:t>8/10/2019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2481E-E1EC-4725-A85C-A2AF2E09E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71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randomBar dir="vert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5A8CF8E-E7DB-4440-B11A-BD6511F5F6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27773" y="0"/>
            <a:ext cx="997177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CE356FA-B4BB-4DCA-9B4E-968E9C2A64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5352" y="137160"/>
            <a:ext cx="5142297" cy="2606040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Pristina" panose="03060402040406080204" pitchFamily="66" charset="0"/>
              </a:rPr>
              <a:t>“That Your Joy 	May Be Full”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91760D-2AF1-4F50-A51B-4FD81FA548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7262" y="2506178"/>
            <a:ext cx="6858000" cy="474044"/>
          </a:xfrm>
        </p:spPr>
        <p:txBody>
          <a:bodyPr>
            <a:normAutofit lnSpcReduction="10000"/>
          </a:bodyPr>
          <a:lstStyle/>
          <a:p>
            <a:pPr algn="r"/>
            <a:r>
              <a:rPr lang="en-US" sz="28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 John 1:3-4</a:t>
            </a:r>
          </a:p>
        </p:txBody>
      </p:sp>
    </p:spTree>
    <p:extLst>
      <p:ext uri="{BB962C8B-B14F-4D97-AF65-F5344CB8AC3E}">
        <p14:creationId xmlns:p14="http://schemas.microsoft.com/office/powerpoint/2010/main" val="1914204985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8000">
              <a:schemeClr val="tx2">
                <a:lumMod val="50000"/>
              </a:schemeClr>
            </a:gs>
            <a:gs pos="41000">
              <a:srgbClr val="4D596B"/>
            </a:gs>
            <a:gs pos="85000">
              <a:srgbClr val="9AA3A3"/>
            </a:gs>
            <a:gs pos="77000">
              <a:schemeClr val="tx2">
                <a:lumMod val="60000"/>
                <a:lumOff val="40000"/>
              </a:schemeClr>
            </a:gs>
            <a:gs pos="0">
              <a:schemeClr val="tx2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61A1E-5AB0-4105-A9BA-9C6B64A55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b="1" dirty="0">
                <a:ln w="12700" cmpd="sng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FFC000"/>
                    </a:gs>
                    <a:gs pos="4000">
                      <a:srgbClr val="FFC000">
                        <a:lumMod val="60000"/>
                        <a:lumOff val="40000"/>
                      </a:srgbClr>
                    </a:gs>
                    <a:gs pos="87000">
                      <a:srgbClr val="FFC000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latin typeface="Pristina" panose="03060402040406080204" pitchFamily="66" charset="0"/>
              </a:rPr>
              <a:t>“That Your Joy	May Be Full”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DBD3E-2C65-4F11-9396-4031C6AA7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/>
          <a:lstStyle/>
          <a:p>
            <a:r>
              <a:rPr 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There is joy in salvation 			           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(Isaiah 12:2-3; 1 Peter 1:8-9)</a:t>
            </a:r>
            <a:endParaRPr 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520700" lvl="1" indent="-292100"/>
            <a:r>
              <a:rPr 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Thus there is joy in baptism! 	                       </a:t>
            </a:r>
            <a:r>
              <a:rPr lang="en-US" sz="280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(Acts 8:39; 16:33-34)</a:t>
            </a:r>
          </a:p>
          <a:p>
            <a:pPr marL="63500" indent="-292100"/>
            <a:r>
              <a:rPr 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There is joy in trial</a:t>
            </a:r>
          </a:p>
          <a:p>
            <a:pPr marL="520700" lvl="1" indent="-292100"/>
            <a:r>
              <a:rPr lang="en-US" sz="3200" b="1" i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 produces patience (James 1:2-4)</a:t>
            </a:r>
          </a:p>
          <a:p>
            <a:pPr marL="520700" lvl="1" indent="-292100"/>
            <a:r>
              <a:rPr lang="en-US" sz="3200" b="1" i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 glorifies God (1 Peter 1:6-7)</a:t>
            </a:r>
          </a:p>
          <a:p>
            <a:pPr marL="520700" lvl="1" indent="-292100"/>
            <a:r>
              <a:rPr lang="en-US" sz="3200" b="1" i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 manifests His power in us (Col. 1:10-11)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65223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8000">
              <a:schemeClr val="tx2">
                <a:lumMod val="50000"/>
              </a:schemeClr>
            </a:gs>
            <a:gs pos="41000">
              <a:srgbClr val="4D596B"/>
            </a:gs>
            <a:gs pos="85000">
              <a:srgbClr val="9AA3A3"/>
            </a:gs>
            <a:gs pos="77000">
              <a:schemeClr val="tx2">
                <a:lumMod val="60000"/>
                <a:lumOff val="40000"/>
              </a:schemeClr>
            </a:gs>
            <a:gs pos="0">
              <a:schemeClr val="tx2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61A1E-5AB0-4105-A9BA-9C6B64A55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b="1" dirty="0">
                <a:ln w="12700" cmpd="sng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FFC000"/>
                    </a:gs>
                    <a:gs pos="4000">
                      <a:srgbClr val="FFC000">
                        <a:lumMod val="60000"/>
                        <a:lumOff val="40000"/>
                      </a:srgbClr>
                    </a:gs>
                    <a:gs pos="87000">
                      <a:srgbClr val="FFC000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latin typeface="Pristina" panose="03060402040406080204" pitchFamily="66" charset="0"/>
              </a:rPr>
              <a:t>“That Your Joy	May Be Full”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DBD3E-2C65-4F11-9396-4031C6AA7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8324850" cy="4351338"/>
          </a:xfrm>
        </p:spPr>
        <p:txBody>
          <a:bodyPr/>
          <a:lstStyle/>
          <a:p>
            <a:r>
              <a:rPr 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There is joy in death			           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(Acts 20:23-34; Philippians 1:21; Rev. 14:13)</a:t>
            </a:r>
            <a:endParaRPr 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63500" indent="-292100"/>
            <a:r>
              <a:rPr 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There is joy in the Holy Spirit</a:t>
            </a:r>
          </a:p>
          <a:p>
            <a:pPr marL="520700" lvl="1" indent="-292100"/>
            <a:r>
              <a:rPr lang="en-US" sz="3200" b="1" i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 is the essence of the Kingdom (Rom. 14:17)</a:t>
            </a:r>
          </a:p>
          <a:p>
            <a:pPr marL="520700" lvl="1" indent="-292100"/>
            <a:r>
              <a:rPr lang="en-US" sz="3200" b="1" i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 comes from receiving and believing God’s word (1 Thess. 1:6; Neh. 8:9-12; Rom 15:13)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80728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8000">
              <a:schemeClr val="tx2">
                <a:lumMod val="50000"/>
              </a:schemeClr>
            </a:gs>
            <a:gs pos="15000">
              <a:srgbClr val="414B5B"/>
            </a:gs>
            <a:gs pos="31000">
              <a:srgbClr val="4D596B"/>
            </a:gs>
            <a:gs pos="0">
              <a:schemeClr val="tx2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61A1E-5AB0-4105-A9BA-9C6B64A55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b="1" dirty="0">
                <a:ln w="12700" cmpd="sng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FFC000"/>
                    </a:gs>
                    <a:gs pos="4000">
                      <a:srgbClr val="FFC000">
                        <a:lumMod val="60000"/>
                        <a:lumOff val="40000"/>
                      </a:srgbClr>
                    </a:gs>
                    <a:gs pos="87000">
                      <a:srgbClr val="FFC000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latin typeface="Pristina" panose="03060402040406080204" pitchFamily="66" charset="0"/>
              </a:rPr>
              <a:t>“That Your Joy	May Be Full”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DBD3E-2C65-4F11-9396-4031C6AA7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11300"/>
            <a:ext cx="8648700" cy="5207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</a:rPr>
              <a:t>Joy is spiritual.  It is grounded outside of oneself. It is as simple and as everlasting as fellowship with Jesus Christ</a:t>
            </a:r>
            <a:r>
              <a:rPr lang="en-US" sz="3200" dirty="0">
                <a:solidFill>
                  <a:schemeClr val="bg1"/>
                </a:solidFill>
              </a:rPr>
              <a:t>.</a:t>
            </a:r>
          </a:p>
          <a:p>
            <a:pPr marL="0" lvl="0" indent="0">
              <a:buNone/>
            </a:pPr>
            <a:r>
              <a:rPr lang="en-US" sz="3600" dirty="0">
                <a:solidFill>
                  <a:schemeClr val="accent4">
                    <a:lumMod val="60000"/>
                    <a:lumOff val="40000"/>
                  </a:schemeClr>
                </a:solidFill>
                <a:latin typeface="Pristina" panose="03060402040406080204" pitchFamily="66" charset="0"/>
              </a:rPr>
              <a:t>  “</a:t>
            </a:r>
            <a:r>
              <a:rPr lang="en-US" sz="3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Pristina" panose="03060402040406080204" pitchFamily="66" charset="0"/>
              </a:rPr>
              <a:t>That which we have seen and heard we declare to you, that you also may have fellowship with us; and truly our fellowship is with the Father and with His Son Jesus Christ.  And these things we write to you </a:t>
            </a:r>
            <a:r>
              <a:rPr lang="en-US" sz="3600" b="1" u="sng" dirty="0">
                <a:solidFill>
                  <a:schemeClr val="accent4">
                    <a:lumMod val="60000"/>
                    <a:lumOff val="40000"/>
                  </a:schemeClr>
                </a:solidFill>
                <a:latin typeface="Pristina" panose="03060402040406080204" pitchFamily="66" charset="0"/>
              </a:rPr>
              <a:t>that your joy may be full</a:t>
            </a:r>
            <a:r>
              <a:rPr lang="en-US" sz="3600" dirty="0">
                <a:solidFill>
                  <a:schemeClr val="accent4">
                    <a:lumMod val="60000"/>
                    <a:lumOff val="40000"/>
                  </a:schemeClr>
                </a:solidFill>
                <a:latin typeface="Pristina" panose="03060402040406080204" pitchFamily="66" charset="0"/>
              </a:rPr>
              <a:t>.” </a:t>
            </a:r>
            <a:r>
              <a:rPr 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Pristina" panose="03060402040406080204" pitchFamily="66" charset="0"/>
              </a:rPr>
              <a:t>(1 John 1:3-4) </a:t>
            </a:r>
          </a:p>
          <a:p>
            <a:pPr marL="0" lvl="0" indent="0">
              <a:buNone/>
            </a:pPr>
            <a:r>
              <a:rPr lang="en-US" sz="3600" dirty="0">
                <a:solidFill>
                  <a:schemeClr val="accent4">
                    <a:lumMod val="60000"/>
                    <a:lumOff val="40000"/>
                  </a:schemeClr>
                </a:solidFill>
                <a:latin typeface="Pristina" panose="03060402040406080204" pitchFamily="66" charset="0"/>
              </a:rPr>
              <a:t>  </a:t>
            </a:r>
            <a:r>
              <a:rPr lang="en-US" sz="3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Pristina" panose="03060402040406080204" pitchFamily="66" charset="0"/>
              </a:rPr>
              <a:t>“You will show me the path of life; In Your presence is fullness of joy; at Your right hand are pleasures forevermore.” </a:t>
            </a:r>
            <a:r>
              <a:rPr lang="en-US" sz="3200">
                <a:solidFill>
                  <a:schemeClr val="accent4">
                    <a:lumMod val="60000"/>
                    <a:lumOff val="40000"/>
                  </a:schemeClr>
                </a:solidFill>
                <a:latin typeface="Pristina" panose="03060402040406080204" pitchFamily="66" charset="0"/>
              </a:rPr>
              <a:t>(Psalm </a:t>
            </a:r>
            <a:r>
              <a:rPr 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Pristina" panose="03060402040406080204" pitchFamily="66" charset="0"/>
              </a:rPr>
              <a:t>16:11)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86250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143</Words>
  <Application>Microsoft Office PowerPoint</Application>
  <PresentationFormat>On-screen Show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Pristina</vt:lpstr>
      <vt:lpstr>Office Theme</vt:lpstr>
      <vt:lpstr>“That Your Joy  May Be Full”</vt:lpstr>
      <vt:lpstr>“That Your Joy May Be Full”</vt:lpstr>
      <vt:lpstr>“That Your Joy May Be Full”</vt:lpstr>
      <vt:lpstr>“That Your Joy May Be Full”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“That Your Joy  May Be Full”</dc:title>
  <dc:creator>Eastside Enlightener</dc:creator>
  <cp:lastModifiedBy>Eastside Enlightener</cp:lastModifiedBy>
  <cp:revision>10</cp:revision>
  <dcterms:created xsi:type="dcterms:W3CDTF">2019-08-09T20:37:29Z</dcterms:created>
  <dcterms:modified xsi:type="dcterms:W3CDTF">2019-08-10T13:17:10Z</dcterms:modified>
</cp:coreProperties>
</file>