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61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683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2" autoAdjust="0"/>
    <p:restoredTop sz="93557" autoAdjust="0"/>
  </p:normalViewPr>
  <p:slideViewPr>
    <p:cSldViewPr>
      <p:cViewPr varScale="1">
        <p:scale>
          <a:sx n="96" d="100"/>
          <a:sy n="96" d="100"/>
        </p:scale>
        <p:origin x="19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B98AA-A803-46FB-A702-6DC7E108A97E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4B957-6D18-4E3C-B0EA-840E36EEA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68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Paul pleaded for prayers to make his preaching more effective.  Continual, earnest prayer empowers evangelism.  It emboldens the evangelist and clears paths for the gospel.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4B957-6D18-4E3C-B0EA-840E36EEA5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48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D2AAF-4455-E7B7-9E2D-8285B30AA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BD49D7-F0BF-785E-E786-44567C06F0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9884B-D9FE-68D9-9599-5BBE86407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B5A80-DD14-F99B-9DEE-4D1E64C19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905E4-5D4D-DC68-94C0-643D2ACA9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1ED93-D5A5-4A36-ADE0-31078B7DE4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20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23623-CD6A-F31B-FCD5-5BB3A60AB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7AEFCA-52ED-0929-1B84-0B7F76DE2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F96BA-018C-4CCA-66B9-739AA6D49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FBC19-8E09-0FB3-F2C7-D6096983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340F5-CDAF-9BA4-652F-C4447C877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B906C-EA38-43A2-B80C-B242DC4755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453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27A2A7-26F6-8790-8254-FDC61909CB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51A687-0361-037A-4C83-7E10B7033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235D1-C978-C86C-70F9-198313A19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A7DE3-9D4C-88BC-8793-2BCB81E42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A68BF-1DC4-48F9-222E-E6C978F9A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A3688-D270-44EE-9E36-ACF2C441EC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482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4FBEB-FC63-CB71-0C30-C92849A86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9483E-7375-F06D-E238-BA0D2D857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7AD62-1A0E-E867-656C-15FDB4C3E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DDC31-47C4-1340-F35C-3551DD4C5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87231-7E3C-5DBF-1B35-24AA06090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7B172-60F9-4B2A-BBE1-85EE56C491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711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DA98E-1D55-4594-8A5E-A4AD6941F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35DCE-4185-DBF6-BC78-D0EA556BB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EA01B-DA6C-664C-385A-35CCA4A9A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46D00-CCE8-48D4-0418-E08A8B4FA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34B46-627B-EDCB-723A-368822857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EB151-64AD-4E69-AB8F-861A000C4D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562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620A8-5EDA-E22F-59F4-8F92D7BF8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0E9C4-D0C2-345E-962A-36E97EF44B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500975-C943-CD97-14F0-C8E738C39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1B3A1-B991-96E1-36F5-CE30184F3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2F217C-D9C9-89DE-D4DA-CBE20308E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51A4C-4F51-6386-1DFF-7FE4889C7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5C770-6CAD-41B8-93FC-275CE3C521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363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73FDA-59ED-0573-CEA0-3442EBCE1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2AF48E-5B70-3A4F-CBB6-050B0C3AA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6F60D4-7E95-E310-58B4-AB81D7DB1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E03D6-F958-F658-7194-F8FB6C5C4C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CDC8C3-512F-D80A-865A-BB1BB23967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2061BE-A968-BF74-D6AA-C496313A2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A53A35-2944-9027-DA0A-99AC111D4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AAD95E-98EA-5A28-EC06-E6DE19990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DEEC9-7D68-402C-BA9F-FFA9C13266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186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419DB-2374-4DAF-EB0D-FF3E28EA7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9F076E-0C47-6A75-8FFE-024FD4180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5D77C5-73F7-CD56-0A64-D77AA0B74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6B1B9-7C13-1965-DFF9-00F09DED1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1E84D-E91C-4861-BA3A-E130701F14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7570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5439EA-21C3-2CB8-34A9-ED9563B7F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37D93C-9453-3906-A4EB-07FB2489E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A73701-5D31-60DE-C8AD-19485FF5D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2E4B8-1E07-4F78-8215-B9E118DF78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610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CDBD6-559F-C546-ECB2-1194F85C4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57EE0-4E74-BBD2-F176-9878B9F8C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CEF1BA-BB4E-8420-050B-38EA48687B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4FF010-EF1D-7B30-0676-FE80E55CC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5E7C1D-627D-6C98-351A-057CC1DC9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8636EC-95D3-88CE-324F-5EA605F58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A8848-8AF8-4C14-ABE1-4D53445637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017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FB0AC-58AE-A1B2-916B-9F65F3249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D2BA79-7C39-5D1F-157D-15A0D1341B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D70445-4F00-A264-ED0E-F203F9545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667B0-20A6-43CE-6BBA-3004FB019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D6862-2D9D-BAA8-4315-0257DBD8E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993C5-25AE-FD2E-6338-C9A95F5B7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86F05-707C-40E3-85D1-D9A6235313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455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74C8934-A1C3-6467-AB47-B3455F8000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6771546-7BDC-2315-E362-3EA9EEB8AE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513761B-E53A-02B1-BE09-99DE1155499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C1B8C9F-0713-F041-2382-8137152C148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4C48430-7382-CBFD-4893-C71EFB70549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4AB788-C31A-4535-B75A-342B586F2DB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23.cooltext.com/d.php?renderid=926621742&amp;extension=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A9ADD-7D52-B7C8-28CB-032BAE3DC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2AFB8-7AFE-B29A-8728-874C4BE08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739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A012343-43E8-A3EB-2274-A1879CFF376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865278" y="4572000"/>
            <a:ext cx="3942327" cy="1854819"/>
          </a:xfrm>
        </p:spPr>
        <p:txBody>
          <a:bodyPr anchor="ctr"/>
          <a:lstStyle/>
          <a:p>
            <a:pPr>
              <a:lnSpc>
                <a:spcPct val="95000"/>
              </a:lnSpc>
            </a:pPr>
            <a:r>
              <a:rPr lang="en-US" altLang="en-US" sz="4000" i="1" dirty="0">
                <a:solidFill>
                  <a:srgbClr val="FFCC00"/>
                </a:solidFill>
                <a:latin typeface="Monotype Corsiva" panose="03010101010201010101" pitchFamily="66" charset="0"/>
              </a:rPr>
              <a:t>Colossians 4:2-4</a:t>
            </a:r>
            <a:br>
              <a:rPr lang="en-US" altLang="en-US" sz="3200" i="1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altLang="en-US" sz="3200" i="1" dirty="0">
                <a:solidFill>
                  <a:srgbClr val="FFCC00"/>
                </a:solidFill>
                <a:latin typeface="Monotype Corsiva" panose="03010101010201010101" pitchFamily="66" charset="0"/>
              </a:rPr>
              <a:t>Romans 15:30-32 </a:t>
            </a:r>
            <a:br>
              <a:rPr lang="en-US" altLang="en-US" sz="3200" dirty="0">
                <a:solidFill>
                  <a:srgbClr val="FFCC00"/>
                </a:solidFill>
                <a:latin typeface="Monotype Corsiva" panose="03010101010201010101" pitchFamily="66" charset="0"/>
                <a:sym typeface="Wingdings" panose="05000000000000000000" pitchFamily="2" charset="2"/>
              </a:rPr>
            </a:br>
            <a:r>
              <a:rPr lang="en-US" altLang="en-US" sz="3200" i="1" dirty="0">
                <a:solidFill>
                  <a:srgbClr val="FFCC00"/>
                </a:solidFill>
                <a:latin typeface="Monotype Corsiva" panose="03010101010201010101" pitchFamily="66" charset="0"/>
              </a:rPr>
              <a:t>1 Thessalonians 5:25</a:t>
            </a:r>
          </a:p>
        </p:txBody>
      </p:sp>
      <p:pic>
        <p:nvPicPr>
          <p:cNvPr id="8196" name="Picture 4">
            <a:hlinkClick r:id="rId3"/>
            <a:extLst>
              <a:ext uri="{FF2B5EF4-FFF2-40B4-BE49-F238E27FC236}">
                <a16:creationId xmlns:a16="http://schemas.microsoft.com/office/drawing/2014/main" id="{4C092482-C1A6-921F-6F0F-6A01A95F3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273" y="1062992"/>
            <a:ext cx="3747181" cy="335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C7B873-9535-72EC-122C-F5B1729EF9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1326995"/>
            <a:ext cx="4017978" cy="3092604"/>
          </a:xfrm>
          <a:prstGeom prst="rect">
            <a:avLst/>
          </a:prstGeom>
          <a:effectLst>
            <a:glow rad="101600">
              <a:srgbClr val="FFC000">
                <a:alpha val="60000"/>
              </a:srgbClr>
            </a:glo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E987ACD-F437-C2BD-585C-8A993333A4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6705600" cy="1143000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FFCC00"/>
                </a:solidFill>
              </a:rPr>
              <a:t>A Mandate to Pray</a:t>
            </a:r>
            <a:br>
              <a:rPr lang="en-US" altLang="en-US" sz="4000" dirty="0">
                <a:solidFill>
                  <a:srgbClr val="FFCC00"/>
                </a:solidFill>
              </a:rPr>
            </a:br>
            <a:r>
              <a:rPr lang="en-US" altLang="en-US" sz="3200" dirty="0">
                <a:solidFill>
                  <a:srgbClr val="FFCC00"/>
                </a:solidFill>
              </a:rPr>
              <a:t>Colossians 4:2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A7012C2-0560-FE6B-0C28-50E84E5DEE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5334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“Continue earnestly”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sz="2800" dirty="0">
                <a:solidFill>
                  <a:schemeClr val="bg1"/>
                </a:solidFill>
              </a:rPr>
              <a:t>– </a:t>
            </a:r>
            <a:r>
              <a:rPr lang="en-US" altLang="en-US" sz="2800" i="1" dirty="0">
                <a:solidFill>
                  <a:schemeClr val="bg1"/>
                </a:solidFill>
              </a:rPr>
              <a:t>“to be steadfastly attentive unto, to give unremitting care to a thing”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</a:p>
          <a:p>
            <a:pPr marL="749300" lvl="1" indent="-350838"/>
            <a:r>
              <a:rPr lang="en-US" altLang="en-US" dirty="0">
                <a:solidFill>
                  <a:srgbClr val="FFCC00"/>
                </a:solidFill>
              </a:rPr>
              <a:t>Ephesians 6:18; 1 Thess. 5:17; Romans 12:12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“Being vigilant”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sz="2800" dirty="0">
                <a:solidFill>
                  <a:schemeClr val="bg1"/>
                </a:solidFill>
              </a:rPr>
              <a:t>– </a:t>
            </a:r>
            <a:r>
              <a:rPr lang="en-US" altLang="en-US" sz="2800" i="1" dirty="0">
                <a:solidFill>
                  <a:schemeClr val="bg1"/>
                </a:solidFill>
              </a:rPr>
              <a:t>being alert to pray; looking at things with an eye to praying about them</a:t>
            </a:r>
          </a:p>
          <a:p>
            <a:pPr marL="749300" lvl="1" indent="-350838"/>
            <a:r>
              <a:rPr lang="en-US" altLang="en-US" dirty="0">
                <a:solidFill>
                  <a:srgbClr val="FFCC00"/>
                </a:solidFill>
              </a:rPr>
              <a:t>Ephesians 6:18; 1 Peter 4:7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“With thanksgiving”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</a:p>
          <a:p>
            <a:pPr marL="749300" lvl="1" indent="-350838"/>
            <a:r>
              <a:rPr lang="en-US" altLang="en-US" dirty="0">
                <a:solidFill>
                  <a:srgbClr val="FFCC00"/>
                </a:solidFill>
              </a:rPr>
              <a:t>1 Thessalonians 5:18; 		                           Philippians 4:6; Ephesians 5:20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3338F9-E6DA-FA2E-6E40-C312449D0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8551" y="4114115"/>
            <a:ext cx="2971800" cy="2287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3602324-345A-4086-F387-CAB38F08A3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6705600" cy="1143000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FFCC00"/>
                </a:solidFill>
              </a:rPr>
              <a:t>Praying for Open Doors             </a:t>
            </a:r>
            <a:r>
              <a:rPr lang="en-US" altLang="en-US" sz="3200" dirty="0">
                <a:solidFill>
                  <a:srgbClr val="FFCC00"/>
                </a:solidFill>
              </a:rPr>
              <a:t>Colossians 4:3-4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C130762-0A37-39F1-AC16-7173EB3AD0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5181600"/>
          </a:xfrm>
        </p:spPr>
        <p:txBody>
          <a:bodyPr/>
          <a:lstStyle/>
          <a:p>
            <a:pPr marL="284163" indent="-284163"/>
            <a:r>
              <a:rPr lang="en-US" altLang="en-US" b="1" dirty="0">
                <a:solidFill>
                  <a:schemeClr val="bg1"/>
                </a:solidFill>
              </a:rPr>
              <a:t>Our Responsibility to Pray for Evangelists </a:t>
            </a:r>
            <a:r>
              <a:rPr lang="en-US" altLang="en-US" dirty="0">
                <a:solidFill>
                  <a:srgbClr val="FFCC00"/>
                </a:solidFill>
              </a:rPr>
              <a:t>(Colossians 1:1, 7; 4:12; Luke 10:2)</a:t>
            </a:r>
          </a:p>
          <a:p>
            <a:pPr marL="284163" indent="-284163"/>
            <a:r>
              <a:rPr lang="en-US" altLang="en-US" b="1" dirty="0">
                <a:solidFill>
                  <a:schemeClr val="bg1"/>
                </a:solidFill>
              </a:rPr>
              <a:t>We should pray that God would “open…           a door for the word” </a:t>
            </a:r>
          </a:p>
          <a:p>
            <a:pPr marL="749300" lvl="1" indent="-350838"/>
            <a:r>
              <a:rPr lang="en-US" altLang="en-US" b="1" dirty="0">
                <a:solidFill>
                  <a:schemeClr val="bg1"/>
                </a:solidFill>
              </a:rPr>
              <a:t>An </a:t>
            </a:r>
            <a:r>
              <a:rPr lang="en-US" altLang="en-US" b="1" dirty="0">
                <a:solidFill>
                  <a:srgbClr val="FFCC00"/>
                </a:solidFill>
              </a:rPr>
              <a:t>open door</a:t>
            </a:r>
            <a:r>
              <a:rPr lang="en-US" altLang="en-US" b="1" dirty="0">
                <a:solidFill>
                  <a:schemeClr val="bg1"/>
                </a:solidFill>
              </a:rPr>
              <a:t> is an </a:t>
            </a:r>
            <a:r>
              <a:rPr lang="en-US" altLang="en-US" b="1" dirty="0">
                <a:solidFill>
                  <a:srgbClr val="FFCC00"/>
                </a:solidFill>
              </a:rPr>
              <a:t>opportunity</a:t>
            </a:r>
            <a:r>
              <a:rPr lang="en-US" altLang="en-US" b="1" dirty="0">
                <a:solidFill>
                  <a:schemeClr val="bg1"/>
                </a:solidFill>
              </a:rPr>
              <a:t> to share the gospel </a:t>
            </a:r>
            <a:r>
              <a:rPr lang="en-US" altLang="en-US" dirty="0">
                <a:solidFill>
                  <a:srgbClr val="FFCC00"/>
                </a:solidFill>
              </a:rPr>
              <a:t>(1 Corinthians 16:9; Acts 14:27)</a:t>
            </a:r>
          </a:p>
          <a:p>
            <a:pPr marL="749300" lvl="1" indent="-350838"/>
            <a:r>
              <a:rPr lang="en-US" altLang="en-US" b="1" dirty="0">
                <a:solidFill>
                  <a:schemeClr val="bg1"/>
                </a:solidFill>
              </a:rPr>
              <a:t>The salvation of men’s souls                             depends on how they receive the                   gospel </a:t>
            </a:r>
            <a:r>
              <a:rPr lang="en-US" altLang="en-US" dirty="0">
                <a:solidFill>
                  <a:srgbClr val="FFCC00"/>
                </a:solidFill>
              </a:rPr>
              <a:t>(2 Corinthians 2:12-17)</a:t>
            </a:r>
          </a:p>
          <a:p>
            <a:pPr marL="284163" indent="-284163"/>
            <a:endParaRPr lang="en-US" altLang="en-US" dirty="0">
              <a:solidFill>
                <a:srgbClr val="FFCC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35CC3B-B537-8150-CCEF-94D11AFF4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2570" y="4942366"/>
            <a:ext cx="2092830" cy="1610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>
            <a:extLst>
              <a:ext uri="{FF2B5EF4-FFF2-40B4-BE49-F238E27FC236}">
                <a16:creationId xmlns:a16="http://schemas.microsoft.com/office/drawing/2014/main" id="{5E6F2ECB-7648-FA6D-2E30-C5D4A3FF2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756" y="2514600"/>
            <a:ext cx="7848600" cy="457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231B4A65-A58D-3B90-0991-C747026D33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FFCC00"/>
                </a:solidFill>
              </a:rPr>
              <a:t>Pray for Boldness in Preaching</a:t>
            </a:r>
            <a:br>
              <a:rPr lang="en-US" altLang="en-US" sz="4000" dirty="0">
                <a:solidFill>
                  <a:srgbClr val="FFCC00"/>
                </a:solidFill>
              </a:rPr>
            </a:br>
            <a:r>
              <a:rPr lang="en-US" altLang="en-US" sz="3200" dirty="0">
                <a:solidFill>
                  <a:srgbClr val="FFCC00"/>
                </a:solidFill>
              </a:rPr>
              <a:t>Colossians 4:3-4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A1EABB8-CB61-05AB-A751-A20607D053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8483" y="1468244"/>
            <a:ext cx="8534400" cy="5181600"/>
          </a:xfrm>
        </p:spPr>
        <p:txBody>
          <a:bodyPr/>
          <a:lstStyle/>
          <a:p>
            <a:pPr marL="344488" indent="-344488"/>
            <a:r>
              <a:rPr lang="en-US" altLang="en-US" b="1" dirty="0">
                <a:solidFill>
                  <a:schemeClr val="bg1"/>
                </a:solidFill>
              </a:rPr>
              <a:t>The gospel needs to be spoken with boldness </a:t>
            </a:r>
            <a:r>
              <a:rPr lang="en-US" altLang="en-US" sz="2800" dirty="0">
                <a:solidFill>
                  <a:schemeClr val="bg1"/>
                </a:solidFill>
              </a:rPr>
              <a:t>(Ephesians 6:18-20; 2 Cor. 3:12)</a:t>
            </a:r>
          </a:p>
          <a:p>
            <a:pPr marL="344488" indent="-344488">
              <a:buFontTx/>
              <a:buNone/>
            </a:pPr>
            <a:r>
              <a:rPr lang="en-US" altLang="en-US" b="1" dirty="0"/>
              <a:t>1 Thessalonians 2:2-8 depicts this boldness:</a:t>
            </a:r>
          </a:p>
          <a:p>
            <a:pPr marL="344488" indent="-344488"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It is not silenced by conflict or persecution (v. 2)</a:t>
            </a:r>
          </a:p>
          <a:p>
            <a:pPr marL="623888" lvl="1" indent="-388938">
              <a:lnSpc>
                <a:spcPct val="85000"/>
              </a:lnSpc>
              <a:spcBef>
                <a:spcPct val="10000"/>
              </a:spcBef>
            </a:pPr>
            <a:r>
              <a:rPr lang="en-US" altLang="en-US" dirty="0">
                <a:solidFill>
                  <a:schemeClr val="bg1"/>
                </a:solidFill>
              </a:rPr>
              <a:t>It contains no error or deceit (v. 3)</a:t>
            </a:r>
          </a:p>
          <a:p>
            <a:pPr marL="623888" lvl="1" indent="-388938">
              <a:lnSpc>
                <a:spcPct val="85000"/>
              </a:lnSpc>
              <a:spcBef>
                <a:spcPct val="10000"/>
              </a:spcBef>
            </a:pPr>
            <a:r>
              <a:rPr lang="en-US" altLang="en-US" dirty="0">
                <a:solidFill>
                  <a:schemeClr val="bg1"/>
                </a:solidFill>
              </a:rPr>
              <a:t>It is concerned with pleasing God, not men (v. 4)</a:t>
            </a:r>
          </a:p>
          <a:p>
            <a:pPr marL="623888" lvl="1" indent="-388938">
              <a:lnSpc>
                <a:spcPct val="85000"/>
              </a:lnSpc>
              <a:spcBef>
                <a:spcPct val="10000"/>
              </a:spcBef>
            </a:pPr>
            <a:r>
              <a:rPr lang="en-US" altLang="en-US" dirty="0">
                <a:solidFill>
                  <a:schemeClr val="bg1"/>
                </a:solidFill>
              </a:rPr>
              <a:t>It does not use flattery (v. 5a)</a:t>
            </a:r>
          </a:p>
          <a:p>
            <a:pPr marL="623888" lvl="1" indent="-388938">
              <a:lnSpc>
                <a:spcPct val="85000"/>
              </a:lnSpc>
              <a:spcBef>
                <a:spcPct val="10000"/>
              </a:spcBef>
            </a:pPr>
            <a:r>
              <a:rPr lang="en-US" altLang="en-US" dirty="0">
                <a:solidFill>
                  <a:schemeClr val="bg1"/>
                </a:solidFill>
              </a:rPr>
              <a:t>It is not motivated by covetousness (v.5b)</a:t>
            </a:r>
          </a:p>
          <a:p>
            <a:pPr marL="623888" lvl="1" indent="-388938">
              <a:lnSpc>
                <a:spcPct val="85000"/>
              </a:lnSpc>
              <a:spcBef>
                <a:spcPct val="10000"/>
              </a:spcBef>
            </a:pPr>
            <a:r>
              <a:rPr lang="en-US" altLang="en-US" dirty="0">
                <a:solidFill>
                  <a:schemeClr val="bg1"/>
                </a:solidFill>
              </a:rPr>
              <a:t>It is not motivated by personal glory (v.6)</a:t>
            </a:r>
          </a:p>
          <a:p>
            <a:pPr marL="623888" lvl="1" indent="-388938">
              <a:lnSpc>
                <a:spcPct val="85000"/>
              </a:lnSpc>
              <a:spcBef>
                <a:spcPct val="10000"/>
              </a:spcBef>
            </a:pPr>
            <a:r>
              <a:rPr lang="en-US" altLang="en-US" dirty="0">
                <a:solidFill>
                  <a:schemeClr val="bg1"/>
                </a:solidFill>
              </a:rPr>
              <a:t>It is gentle (v. 7)</a:t>
            </a:r>
          </a:p>
          <a:p>
            <a:pPr marL="623888" lvl="1" indent="-388938">
              <a:lnSpc>
                <a:spcPct val="85000"/>
              </a:lnSpc>
              <a:spcBef>
                <a:spcPct val="10000"/>
              </a:spcBef>
            </a:pPr>
            <a:r>
              <a:rPr lang="en-US" altLang="en-US" dirty="0">
                <a:solidFill>
                  <a:schemeClr val="bg1"/>
                </a:solidFill>
              </a:rPr>
              <a:t>It is spoken by one who genuinely                            cares about his hearers (v.8)</a:t>
            </a:r>
            <a:r>
              <a:rPr lang="en-US" alt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C8F758-EE72-BF13-D126-8C775E0B9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1399" y="5460305"/>
            <a:ext cx="1617915" cy="1245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60A69C7-953C-CBFC-D47A-834D72F5DC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10600" cy="1143000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FFCC00"/>
                </a:solidFill>
              </a:rPr>
              <a:t>Pray for the Word to Run Freely</a:t>
            </a:r>
            <a:br>
              <a:rPr lang="en-US" altLang="en-US" sz="4000" b="1" dirty="0">
                <a:solidFill>
                  <a:srgbClr val="FFCC00"/>
                </a:solidFill>
              </a:rPr>
            </a:br>
            <a:r>
              <a:rPr lang="en-US" altLang="en-US" sz="3200" dirty="0">
                <a:solidFill>
                  <a:srgbClr val="FFCC00"/>
                </a:solidFill>
              </a:rPr>
              <a:t>2 Thessalonians 3:1-2</a:t>
            </a:r>
            <a:r>
              <a:rPr lang="en-US" altLang="en-US" sz="4000" dirty="0"/>
              <a:t> 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D103FF0-A03D-9996-7402-534E349687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239000" cy="5181600"/>
          </a:xfrm>
        </p:spPr>
        <p:txBody>
          <a:bodyPr/>
          <a:lstStyle/>
          <a:p>
            <a:pPr marL="284163" indent="-284163"/>
            <a:r>
              <a:rPr lang="en-US" altLang="en-US" b="1" dirty="0">
                <a:solidFill>
                  <a:schemeClr val="bg1"/>
                </a:solidFill>
              </a:rPr>
              <a:t>The gospel needs to be free from both internal and external obstructions.</a:t>
            </a:r>
          </a:p>
          <a:p>
            <a:pPr marL="749300" lvl="1" indent="-350838"/>
            <a:r>
              <a:rPr lang="en-US" altLang="en-US" sz="3200" b="1" i="1" dirty="0">
                <a:solidFill>
                  <a:srgbClr val="FFCC00"/>
                </a:solidFill>
              </a:rPr>
              <a:t>Satan will do all that he can to hinder the free course of the gospel</a:t>
            </a:r>
            <a:r>
              <a:rPr lang="en-US" altLang="en-US" b="1" i="1" dirty="0">
                <a:solidFill>
                  <a:srgbClr val="FFCC00"/>
                </a:solidFill>
              </a:rPr>
              <a:t>  </a:t>
            </a:r>
            <a:r>
              <a:rPr lang="en-US" altLang="en-US" dirty="0">
                <a:solidFill>
                  <a:srgbClr val="FFCC00"/>
                </a:solidFill>
              </a:rPr>
              <a:t>(1 Thessalonians 2:18; 2 Corinthians 4:3-4).</a:t>
            </a:r>
          </a:p>
          <a:p>
            <a:pPr marL="284163" indent="-284163"/>
            <a:r>
              <a:rPr lang="en-US" altLang="en-US" b="1" dirty="0">
                <a:solidFill>
                  <a:schemeClr val="bg1"/>
                </a:solidFill>
              </a:rPr>
              <a:t>The Thessalonians had removed the internal impediments; the gospel had run freely with them because they accepted it as God’s word!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b="1" dirty="0">
                <a:solidFill>
                  <a:schemeClr val="bg1"/>
                </a:solidFill>
              </a:rPr>
              <a:t>                            </a:t>
            </a:r>
            <a:r>
              <a:rPr lang="en-US" altLang="en-US" dirty="0">
                <a:solidFill>
                  <a:schemeClr val="bg1"/>
                </a:solidFill>
              </a:rPr>
              <a:t>(1 Thessalonians 2:13)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4F76C5-3930-579D-B1FB-042FCFF93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7100" y="5410199"/>
            <a:ext cx="1600200" cy="12316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A9ADD-7D52-B7C8-28CB-032BAE3DC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2AFB8-7AFE-B29A-8728-874C4BE08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59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471</TotalTime>
  <Words>394</Words>
  <Application>Microsoft Office PowerPoint</Application>
  <PresentationFormat>On-screen Show (4:3)</PresentationFormat>
  <Paragraphs>30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Candara</vt:lpstr>
      <vt:lpstr>Monotype Corsiva</vt:lpstr>
      <vt:lpstr>Times New Roman</vt:lpstr>
      <vt:lpstr>Default Design</vt:lpstr>
      <vt:lpstr>PowerPoint Presentation</vt:lpstr>
      <vt:lpstr>Colossians 4:2-4 Romans 15:30-32  1 Thessalonians 5:25</vt:lpstr>
      <vt:lpstr>A Mandate to Pray Colossians 4:2</vt:lpstr>
      <vt:lpstr>Praying for Open Doors             Colossians 4:3-4</vt:lpstr>
      <vt:lpstr>Pray for Boldness in Preaching Colossians 4:3-4</vt:lpstr>
      <vt:lpstr>Pray for the Word to Run Freely 2 Thessalonians 3:1-2 </vt:lpstr>
      <vt:lpstr>PowerPoint Presentation</vt:lpstr>
    </vt:vector>
  </TitlesOfParts>
  <Company>New Georgia Church of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Empowering Preaching Through   Prayer Romans 15:30-32 1 Thess. 5:25 Colossians 4:2-4</dc:title>
  <dc:creator>Sandi  Klein</dc:creator>
  <cp:lastModifiedBy>Michael Nix</cp:lastModifiedBy>
  <cp:revision>14</cp:revision>
  <dcterms:created xsi:type="dcterms:W3CDTF">2013-02-20T17:54:05Z</dcterms:created>
  <dcterms:modified xsi:type="dcterms:W3CDTF">2023-08-13T22:54:29Z</dcterms:modified>
</cp:coreProperties>
</file>