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6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5C4"/>
    <a:srgbClr val="17A8A5"/>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6" d="100"/>
          <a:sy n="76" d="100"/>
        </p:scale>
        <p:origin x="9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9556E3-13DD-454A-9AEE-11C87D82E7CA}" type="datetimeFigureOut">
              <a:rPr lang="en-US" smtClean="0"/>
              <a:t>8/16/2020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55238A-E7E5-4D53-8384-028833AF1266}" type="slidenum">
              <a:rPr lang="en-US" smtClean="0"/>
              <a:t>‹#›</a:t>
            </a:fld>
            <a:endParaRPr lang="en-US"/>
          </a:p>
        </p:txBody>
      </p:sp>
    </p:spTree>
    <p:extLst>
      <p:ext uri="{BB962C8B-B14F-4D97-AF65-F5344CB8AC3E}">
        <p14:creationId xmlns:p14="http://schemas.microsoft.com/office/powerpoint/2010/main" val="2892484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God is so big that He is able to use the littlest of things to accomplish His will.  He has given us tools to accomplish great things in this world, and He wants to use us as His instruments.</a:t>
            </a:r>
          </a:p>
        </p:txBody>
      </p:sp>
      <p:sp>
        <p:nvSpPr>
          <p:cNvPr id="4" name="Slide Number Placeholder 3"/>
          <p:cNvSpPr>
            <a:spLocks noGrp="1"/>
          </p:cNvSpPr>
          <p:nvPr>
            <p:ph type="sldNum" sz="quarter" idx="5"/>
          </p:nvPr>
        </p:nvSpPr>
        <p:spPr/>
        <p:txBody>
          <a:bodyPr/>
          <a:lstStyle/>
          <a:p>
            <a:fld id="{5755238A-E7E5-4D53-8384-028833AF1266}" type="slidenum">
              <a:rPr lang="en-US" smtClean="0"/>
              <a:t>1</a:t>
            </a:fld>
            <a:endParaRPr lang="en-US"/>
          </a:p>
        </p:txBody>
      </p:sp>
    </p:spTree>
    <p:extLst>
      <p:ext uri="{BB962C8B-B14F-4D97-AF65-F5344CB8AC3E}">
        <p14:creationId xmlns:p14="http://schemas.microsoft.com/office/powerpoint/2010/main" val="3541719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AEC02A-BC50-4C7E-A307-46B4C2C29E7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3449182150"/>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AEC02A-BC50-4C7E-A307-46B4C2C29E7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3344827475"/>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AEC02A-BC50-4C7E-A307-46B4C2C29E7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3849894937"/>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AEC02A-BC50-4C7E-A307-46B4C2C29E7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3514608"/>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AEC02A-BC50-4C7E-A307-46B4C2C29E7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1811539556"/>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AEC02A-BC50-4C7E-A307-46B4C2C29E78}"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907583214"/>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AEC02A-BC50-4C7E-A307-46B4C2C29E78}" type="datetimeFigureOut">
              <a:rPr lang="en-US" smtClean="0"/>
              <a:t>8/16/2020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502392396"/>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AEC02A-BC50-4C7E-A307-46B4C2C29E78}" type="datetimeFigureOut">
              <a:rPr lang="en-US" smtClean="0"/>
              <a:t>8/16/2020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3829251685"/>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AEC02A-BC50-4C7E-A307-46B4C2C29E78}" type="datetimeFigureOut">
              <a:rPr lang="en-US" smtClean="0"/>
              <a:t>8/16/2020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4172317431"/>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AEC02A-BC50-4C7E-A307-46B4C2C29E78}"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4261327549"/>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AEC02A-BC50-4C7E-A307-46B4C2C29E78}"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A35E-1E7D-476F-8E9B-2DF9195B9BF4}" type="slidenum">
              <a:rPr lang="en-US" smtClean="0"/>
              <a:t>‹#›</a:t>
            </a:fld>
            <a:endParaRPr lang="en-US"/>
          </a:p>
        </p:txBody>
      </p:sp>
    </p:spTree>
    <p:extLst>
      <p:ext uri="{BB962C8B-B14F-4D97-AF65-F5344CB8AC3E}">
        <p14:creationId xmlns:p14="http://schemas.microsoft.com/office/powerpoint/2010/main" val="1477892503"/>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AEC02A-BC50-4C7E-A307-46B4C2C29E78}" type="datetimeFigureOut">
              <a:rPr lang="en-US" smtClean="0"/>
              <a:t>8/16/2020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C7A35E-1E7D-476F-8E9B-2DF9195B9BF4}" type="slidenum">
              <a:rPr lang="en-US" smtClean="0"/>
              <a:t>‹#›</a:t>
            </a:fld>
            <a:endParaRPr lang="en-US"/>
          </a:p>
        </p:txBody>
      </p:sp>
    </p:spTree>
    <p:extLst>
      <p:ext uri="{BB962C8B-B14F-4D97-AF65-F5344CB8AC3E}">
        <p14:creationId xmlns:p14="http://schemas.microsoft.com/office/powerpoint/2010/main" val="160240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9143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Physics, Quantum Physics, Particles, Wave, Molecules">
            <a:extLst>
              <a:ext uri="{FF2B5EF4-FFF2-40B4-BE49-F238E27FC236}">
                <a16:creationId xmlns:a16="http://schemas.microsoft.com/office/drawing/2014/main" id="{27BD7B77-54ED-4AEB-90EB-D283DEFC25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75ABD81-D424-43D0-8B71-3FBE5E279D1D}"/>
              </a:ext>
            </a:extLst>
          </p:cNvPr>
          <p:cNvSpPr>
            <a:spLocks noGrp="1"/>
          </p:cNvSpPr>
          <p:nvPr>
            <p:ph type="ctrTitle"/>
          </p:nvPr>
        </p:nvSpPr>
        <p:spPr>
          <a:xfrm>
            <a:off x="490220" y="921712"/>
            <a:ext cx="8209280" cy="2366850"/>
          </a:xfrm>
          <a:effectLst>
            <a:outerShdw blurRad="50800" dist="38100" dir="2700000" algn="tl" rotWithShape="0">
              <a:prstClr val="black">
                <a:alpha val="40000"/>
              </a:prstClr>
            </a:outerShdw>
          </a:effectLst>
        </p:spPr>
        <p:txBody>
          <a:bodyPr>
            <a:normAutofit fontScale="90000"/>
          </a:bodyPr>
          <a:lstStyle/>
          <a:p>
            <a:r>
              <a:rPr lang="en-US" sz="73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he Serif Hand Black" panose="03070902030502020204" pitchFamily="66" charset="0"/>
              </a:rPr>
              <a:t>The God of the Little Things</a:t>
            </a:r>
            <a:br>
              <a:rPr lang="en-US" sz="4900" dirty="0">
                <a:solidFill>
                  <a:srgbClr val="FFFFFF"/>
                </a:solidFill>
                <a:latin typeface="The Serif Hand Black" panose="03070902030502020204" pitchFamily="66" charset="0"/>
              </a:rPr>
            </a:br>
            <a:r>
              <a:rPr lang="en-US" sz="5300" b="1" i="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he Hand" panose="03070502030502020204" pitchFamily="66" charset="0"/>
              </a:rPr>
              <a:t>that make up everything</a:t>
            </a:r>
            <a:br>
              <a:rPr lang="en-US" sz="4800" dirty="0">
                <a:solidFill>
                  <a:srgbClr val="FFFFFF"/>
                </a:solidFill>
              </a:rPr>
            </a:br>
            <a:endParaRPr lang="en-US" sz="4500" dirty="0">
              <a:solidFill>
                <a:srgbClr val="FFFFFF"/>
              </a:solidFill>
            </a:endParaRPr>
          </a:p>
        </p:txBody>
      </p:sp>
      <p:sp>
        <p:nvSpPr>
          <p:cNvPr id="3" name="Subtitle 2">
            <a:extLst>
              <a:ext uri="{FF2B5EF4-FFF2-40B4-BE49-F238E27FC236}">
                <a16:creationId xmlns:a16="http://schemas.microsoft.com/office/drawing/2014/main" id="{EAA84101-8FFF-4420-AD5D-AF3DE38BAD8A}"/>
              </a:ext>
            </a:extLst>
          </p:cNvPr>
          <p:cNvSpPr>
            <a:spLocks noGrp="1"/>
          </p:cNvSpPr>
          <p:nvPr>
            <p:ph type="subTitle" idx="1"/>
          </p:nvPr>
        </p:nvSpPr>
        <p:spPr>
          <a:xfrm>
            <a:off x="822960" y="6232515"/>
            <a:ext cx="7543800" cy="599870"/>
          </a:xfrm>
          <a:effectLst>
            <a:outerShdw blurRad="50800" dist="38100" dir="2700000" algn="tl" rotWithShape="0">
              <a:prstClr val="black">
                <a:alpha val="40000"/>
              </a:prstClr>
            </a:outerShdw>
          </a:effectLst>
        </p:spPr>
        <p:txBody>
          <a:bodyPr anchor="ctr">
            <a:normAutofit/>
          </a:bodyPr>
          <a:lstStyle/>
          <a:p>
            <a:r>
              <a:rPr lang="en-US" sz="2800" dirty="0">
                <a:solidFill>
                  <a:srgbClr val="FFFFFF"/>
                </a:solidFill>
                <a:effectLst>
                  <a:outerShdw blurRad="38100" dist="38100" dir="2700000" algn="tl">
                    <a:srgbClr val="000000">
                      <a:alpha val="43137"/>
                    </a:srgbClr>
                  </a:outerShdw>
                </a:effectLst>
              </a:rPr>
              <a:t>Psalm 8:3-4 </a:t>
            </a:r>
            <a:r>
              <a:rPr lang="en-US" sz="2800" dirty="0">
                <a:solidFill>
                  <a:srgbClr val="FFFFFF"/>
                </a:solidFill>
                <a:effectLst>
                  <a:outerShdw blurRad="38100" dist="38100" dir="2700000" algn="tl">
                    <a:srgbClr val="000000">
                      <a:alpha val="43137"/>
                    </a:srgbClr>
                  </a:outerShdw>
                </a:effectLst>
                <a:sym typeface="Wingdings" panose="05000000000000000000" pitchFamily="2" charset="2"/>
              </a:rPr>
              <a:t> </a:t>
            </a:r>
            <a:r>
              <a:rPr lang="en-US" sz="2800" dirty="0">
                <a:solidFill>
                  <a:srgbClr val="FFFFFF"/>
                </a:solidFill>
                <a:effectLst>
                  <a:outerShdw blurRad="38100" dist="38100" dir="2700000" algn="tl">
                    <a:srgbClr val="000000">
                      <a:alpha val="43137"/>
                    </a:srgbClr>
                  </a:outerShdw>
                </a:effectLst>
              </a:rPr>
              <a:t>Colossians 1:16-17 </a:t>
            </a:r>
            <a:r>
              <a:rPr lang="en-US" sz="2800" dirty="0">
                <a:solidFill>
                  <a:srgbClr val="FFFFFF"/>
                </a:solidFill>
                <a:effectLst>
                  <a:outerShdw blurRad="38100" dist="38100" dir="2700000" algn="tl">
                    <a:srgbClr val="000000">
                      <a:alpha val="43137"/>
                    </a:srgbClr>
                  </a:outerShdw>
                </a:effectLst>
                <a:sym typeface="Wingdings" panose="05000000000000000000" pitchFamily="2" charset="2"/>
              </a:rPr>
              <a:t></a:t>
            </a:r>
            <a:r>
              <a:rPr lang="en-US" sz="2800" dirty="0">
                <a:solidFill>
                  <a:srgbClr val="FFFFFF"/>
                </a:solidFill>
                <a:effectLst>
                  <a:outerShdw blurRad="38100" dist="38100" dir="2700000" algn="tl">
                    <a:srgbClr val="000000">
                      <a:alpha val="43137"/>
                    </a:srgbClr>
                  </a:outerShdw>
                </a:effectLst>
              </a:rPr>
              <a:t> 2 Peter 3:10</a:t>
            </a:r>
          </a:p>
        </p:txBody>
      </p:sp>
    </p:spTree>
    <p:extLst>
      <p:ext uri="{BB962C8B-B14F-4D97-AF65-F5344CB8AC3E}">
        <p14:creationId xmlns:p14="http://schemas.microsoft.com/office/powerpoint/2010/main" val="2321812896"/>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6000">
              <a:schemeClr val="tx1">
                <a:lumMod val="85000"/>
                <a:lumOff val="15000"/>
              </a:schemeClr>
            </a:gs>
            <a:gs pos="65000">
              <a:srgbClr val="63B0C4"/>
            </a:gs>
            <a:gs pos="78000">
              <a:srgbClr val="009999"/>
            </a:gs>
            <a:gs pos="23000">
              <a:srgbClr val="17A8A5"/>
            </a:gs>
            <a:gs pos="30000">
              <a:srgbClr val="66B5C7"/>
            </a:gs>
            <a:gs pos="46000">
              <a:schemeClr val="accent1">
                <a:lumMod val="45000"/>
                <a:lumOff val="55000"/>
              </a:schemeClr>
            </a:gs>
            <a:gs pos="95000">
              <a:schemeClr val="tx1">
                <a:lumMod val="75000"/>
                <a:lumOff val="25000"/>
              </a:schemeClr>
            </a:gs>
          </a:gsLst>
          <a:lin ang="2700000" scaled="1"/>
          <a:tileRect/>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163B79-16B6-4317-82FC-8B31284DCAAE}"/>
              </a:ext>
            </a:extLst>
          </p:cNvPr>
          <p:cNvSpPr>
            <a:spLocks noGrp="1"/>
          </p:cNvSpPr>
          <p:nvPr>
            <p:ph idx="1"/>
          </p:nvPr>
        </p:nvSpPr>
        <p:spPr>
          <a:xfrm>
            <a:off x="5992859" y="1016000"/>
            <a:ext cx="2945868" cy="5150803"/>
          </a:xfrm>
        </p:spPr>
        <p:txBody>
          <a:bodyPr>
            <a:normAutofit/>
          </a:bodyPr>
          <a:lstStyle/>
          <a:p>
            <a:pPr marL="0" indent="0">
              <a:spcBef>
                <a:spcPts val="600"/>
              </a:spcBef>
              <a:buNone/>
            </a:pPr>
            <a:r>
              <a:rPr lang="en-US" sz="3200" dirty="0"/>
              <a:t>Coronavirus is extremely small, yet it has caused a rather large worldwide pandemic, with all the attending health, political, social, and economic issues. </a:t>
            </a:r>
          </a:p>
        </p:txBody>
      </p:sp>
      <p:pic>
        <p:nvPicPr>
          <p:cNvPr id="4" name="Picture 3">
            <a:extLst>
              <a:ext uri="{FF2B5EF4-FFF2-40B4-BE49-F238E27FC236}">
                <a16:creationId xmlns:a16="http://schemas.microsoft.com/office/drawing/2014/main" id="{CE6F9B02-D509-4F3D-B5F5-6CCEA9F9C590}"/>
              </a:ext>
            </a:extLst>
          </p:cNvPr>
          <p:cNvPicPr>
            <a:picLocks noChangeAspect="1"/>
          </p:cNvPicPr>
          <p:nvPr/>
        </p:nvPicPr>
        <p:blipFill rotWithShape="1">
          <a:blip r:embed="rId2"/>
          <a:srcRect l="7755" t="12046" r="39490" b="13448"/>
          <a:stretch/>
        </p:blipFill>
        <p:spPr>
          <a:xfrm>
            <a:off x="284751" y="1153063"/>
            <a:ext cx="5646080" cy="45771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61011459"/>
      </p:ext>
    </p:extLst>
  </p:cSld>
  <p:clrMapOvr>
    <a:masterClrMapping/>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Physics, Quantum Physics, Particles, Wave, Molecules">
            <a:extLst>
              <a:ext uri="{FF2B5EF4-FFF2-40B4-BE49-F238E27FC236}">
                <a16:creationId xmlns:a16="http://schemas.microsoft.com/office/drawing/2014/main" id="{43891311-8E07-4491-97BE-44AC07ECDEF2}"/>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r="10999" b="-2"/>
          <a:stretch/>
        </p:blipFill>
        <p:spPr bwMode="auto">
          <a:xfrm>
            <a:off x="20" y="1"/>
            <a:ext cx="9143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EF917DA-F803-4BF2-81E1-736662089B6B}"/>
              </a:ext>
            </a:extLst>
          </p:cNvPr>
          <p:cNvSpPr>
            <a:spLocks noGrp="1"/>
          </p:cNvSpPr>
          <p:nvPr>
            <p:ph type="title"/>
          </p:nvPr>
        </p:nvSpPr>
        <p:spPr>
          <a:xfrm>
            <a:off x="375928" y="1065862"/>
            <a:ext cx="2737596" cy="4726276"/>
          </a:xfrm>
        </p:spPr>
        <p:txBody>
          <a:bodyPr>
            <a:normAutofit/>
          </a:bodyPr>
          <a:lstStyle/>
          <a:p>
            <a:pPr algn="r"/>
            <a:r>
              <a:rPr lang="en-US" sz="6000" b="1" dirty="0">
                <a:ln w="10160">
                  <a:solidFill>
                    <a:schemeClr val="accent5"/>
                  </a:solidFill>
                  <a:prstDash val="solid"/>
                </a:ln>
                <a:solidFill>
                  <a:srgbClr val="FFFFFF"/>
                </a:solidFill>
                <a:latin typeface="The Serif Hand Black" panose="03070902030502020204" pitchFamily="66" charset="0"/>
              </a:rPr>
              <a:t>God Uses Small Tools to do Big Things</a:t>
            </a:r>
          </a:p>
        </p:txBody>
      </p:sp>
      <p:cxnSp>
        <p:nvCxnSpPr>
          <p:cNvPr id="73" name="Straight Connector 72">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029"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2FE58B1-D828-4010-8889-26F70FCE3DD2}"/>
              </a:ext>
            </a:extLst>
          </p:cNvPr>
          <p:cNvSpPr>
            <a:spLocks noGrp="1"/>
          </p:cNvSpPr>
          <p:nvPr>
            <p:ph idx="1"/>
          </p:nvPr>
        </p:nvSpPr>
        <p:spPr>
          <a:xfrm>
            <a:off x="3866533" y="701040"/>
            <a:ext cx="4901509" cy="5963920"/>
          </a:xfrm>
        </p:spPr>
        <p:txBody>
          <a:bodyPr anchor="ctr">
            <a:normAutofit/>
          </a:bodyPr>
          <a:lstStyle/>
          <a:p>
            <a:r>
              <a:rPr lang="en-US" sz="3200" b="1" dirty="0">
                <a:solidFill>
                  <a:srgbClr val="FFFFFF"/>
                </a:solidFill>
                <a:latin typeface="Calibri Light" panose="020F0302020204030204" pitchFamily="34" charset="0"/>
                <a:cs typeface="Calibri Light" panose="020F0302020204030204" pitchFamily="34" charset="0"/>
              </a:rPr>
              <a:t>A plumb line in the hand of Zerubbabel </a:t>
            </a:r>
            <a:r>
              <a:rPr lang="en-US" dirty="0">
                <a:solidFill>
                  <a:srgbClr val="FFFFFF"/>
                </a:solidFill>
                <a:latin typeface="Calibri Light" panose="020F0302020204030204" pitchFamily="34" charset="0"/>
                <a:cs typeface="Calibri Light" panose="020F0302020204030204" pitchFamily="34" charset="0"/>
              </a:rPr>
              <a:t>(Zechariah 4:10; Haggai 2:6-9)</a:t>
            </a:r>
          </a:p>
          <a:p>
            <a:r>
              <a:rPr lang="en-US" sz="3200" b="1" dirty="0">
                <a:solidFill>
                  <a:srgbClr val="FFFFFF"/>
                </a:solidFill>
                <a:latin typeface="Calibri Light" panose="020F0302020204030204" pitchFamily="34" charset="0"/>
                <a:cs typeface="Calibri Light" panose="020F0302020204030204" pitchFamily="34" charset="0"/>
              </a:rPr>
              <a:t>A rod in the hand of Moses </a:t>
            </a:r>
            <a:r>
              <a:rPr lang="en-US" dirty="0">
                <a:solidFill>
                  <a:srgbClr val="FFFFFF"/>
                </a:solidFill>
                <a:latin typeface="Calibri Light" panose="020F0302020204030204" pitchFamily="34" charset="0"/>
                <a:cs typeface="Calibri Light" panose="020F0302020204030204" pitchFamily="34" charset="0"/>
              </a:rPr>
              <a:t>(Exodus 4:1-5; 9:23; 10:13; 14:16; 17:5-6, 9-12)</a:t>
            </a:r>
          </a:p>
          <a:p>
            <a:r>
              <a:rPr lang="en-US" sz="3200" b="1" dirty="0">
                <a:solidFill>
                  <a:srgbClr val="FFFFFF"/>
                </a:solidFill>
                <a:latin typeface="Calibri Light" panose="020F0302020204030204" pitchFamily="34" charset="0"/>
                <a:cs typeface="Calibri Light" panose="020F0302020204030204" pitchFamily="34" charset="0"/>
              </a:rPr>
              <a:t>The jawbone of a donkey   in the hand of Samson   </a:t>
            </a:r>
            <a:r>
              <a:rPr lang="en-US" dirty="0">
                <a:solidFill>
                  <a:srgbClr val="FFFFFF"/>
                </a:solidFill>
                <a:latin typeface="Calibri Light" panose="020F0302020204030204" pitchFamily="34" charset="0"/>
                <a:cs typeface="Calibri Light" panose="020F0302020204030204" pitchFamily="34" charset="0"/>
              </a:rPr>
              <a:t>(Judges 15:15-17)</a:t>
            </a:r>
          </a:p>
          <a:p>
            <a:r>
              <a:rPr lang="en-US" sz="3200" b="1" dirty="0">
                <a:solidFill>
                  <a:srgbClr val="FFFFFF"/>
                </a:solidFill>
                <a:latin typeface="Calibri Light" panose="020F0302020204030204" pitchFamily="34" charset="0"/>
                <a:cs typeface="Calibri Light" panose="020F0302020204030204" pitchFamily="34" charset="0"/>
              </a:rPr>
              <a:t>A sling in the hand of David </a:t>
            </a:r>
            <a:r>
              <a:rPr lang="en-US" dirty="0">
                <a:solidFill>
                  <a:srgbClr val="FFFFFF"/>
                </a:solidFill>
                <a:latin typeface="Calibri Light" panose="020F0302020204030204" pitchFamily="34" charset="0"/>
                <a:cs typeface="Calibri Light" panose="020F0302020204030204" pitchFamily="34" charset="0"/>
              </a:rPr>
              <a:t>(1 Samuel 17:40-49)</a:t>
            </a:r>
            <a:endParaRPr lang="en-US" sz="3200" dirty="0">
              <a:solidFill>
                <a:srgbClr val="FFFFFF"/>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4281092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Physics, Quantum Physics, Particles, Wave, Molecules">
            <a:extLst>
              <a:ext uri="{FF2B5EF4-FFF2-40B4-BE49-F238E27FC236}">
                <a16:creationId xmlns:a16="http://schemas.microsoft.com/office/drawing/2014/main" id="{43891311-8E07-4491-97BE-44AC07ECDEF2}"/>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r="10999" b="-2"/>
          <a:stretch/>
        </p:blipFill>
        <p:spPr bwMode="auto">
          <a:xfrm>
            <a:off x="20" y="1"/>
            <a:ext cx="9143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EF917DA-F803-4BF2-81E1-736662089B6B}"/>
              </a:ext>
            </a:extLst>
          </p:cNvPr>
          <p:cNvSpPr>
            <a:spLocks noGrp="1"/>
          </p:cNvSpPr>
          <p:nvPr>
            <p:ph type="title"/>
          </p:nvPr>
        </p:nvSpPr>
        <p:spPr>
          <a:xfrm>
            <a:off x="375928" y="1065862"/>
            <a:ext cx="2737596" cy="4726276"/>
          </a:xfrm>
        </p:spPr>
        <p:txBody>
          <a:bodyPr>
            <a:normAutofit/>
          </a:bodyPr>
          <a:lstStyle/>
          <a:p>
            <a:pPr algn="r"/>
            <a:r>
              <a:rPr lang="en-US" sz="6000" b="1" dirty="0">
                <a:ln w="10160">
                  <a:solidFill>
                    <a:schemeClr val="accent5"/>
                  </a:solidFill>
                  <a:prstDash val="solid"/>
                </a:ln>
                <a:solidFill>
                  <a:srgbClr val="FFFFFF"/>
                </a:solidFill>
                <a:latin typeface="The Serif Hand Black" panose="03070902030502020204" pitchFamily="66" charset="0"/>
              </a:rPr>
              <a:t>Tools      God has Provided Us</a:t>
            </a:r>
          </a:p>
        </p:txBody>
      </p:sp>
      <p:cxnSp>
        <p:nvCxnSpPr>
          <p:cNvPr id="73" name="Straight Connector 72">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029"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2FE58B1-D828-4010-8889-26F70FCE3DD2}"/>
              </a:ext>
            </a:extLst>
          </p:cNvPr>
          <p:cNvSpPr>
            <a:spLocks noGrp="1"/>
          </p:cNvSpPr>
          <p:nvPr>
            <p:ph idx="1"/>
          </p:nvPr>
        </p:nvSpPr>
        <p:spPr>
          <a:xfrm>
            <a:off x="3866533" y="701040"/>
            <a:ext cx="4901509" cy="5438503"/>
          </a:xfrm>
        </p:spPr>
        <p:txBody>
          <a:bodyPr anchor="ctr">
            <a:normAutofit/>
          </a:bodyPr>
          <a:lstStyle/>
          <a:p>
            <a:r>
              <a:rPr lang="en-US" sz="3200" b="1" dirty="0">
                <a:solidFill>
                  <a:srgbClr val="FFFFFF"/>
                </a:solidFill>
                <a:latin typeface="Calibri Light" panose="020F0302020204030204" pitchFamily="34" charset="0"/>
                <a:cs typeface="Calibri Light" panose="020F0302020204030204" pitchFamily="34" charset="0"/>
              </a:rPr>
              <a:t>His word </a:t>
            </a:r>
            <a:r>
              <a:rPr lang="en-US" dirty="0">
                <a:solidFill>
                  <a:srgbClr val="FFFFFF"/>
                </a:solidFill>
                <a:latin typeface="Calibri Light" panose="020F0302020204030204" pitchFamily="34" charset="0"/>
                <a:cs typeface="Calibri Light" panose="020F0302020204030204" pitchFamily="34" charset="0"/>
              </a:rPr>
              <a:t>(1 Peter 1:23-25; Psalm 119:105; 2 Cor. 4:6; Philippians 2:14-16)</a:t>
            </a:r>
            <a:endParaRPr lang="en-US" sz="3200" dirty="0">
              <a:solidFill>
                <a:srgbClr val="FFFFFF"/>
              </a:solidFill>
              <a:latin typeface="Calibri Light" panose="020F0302020204030204" pitchFamily="34" charset="0"/>
              <a:cs typeface="Calibri Light" panose="020F0302020204030204" pitchFamily="34" charset="0"/>
            </a:endParaRPr>
          </a:p>
          <a:p>
            <a:r>
              <a:rPr lang="en-US" sz="3200" b="1" dirty="0">
                <a:solidFill>
                  <a:srgbClr val="FFFFFF"/>
                </a:solidFill>
                <a:latin typeface="Calibri Light" panose="020F0302020204030204" pitchFamily="34" charset="0"/>
                <a:cs typeface="Calibri Light" panose="020F0302020204030204" pitchFamily="34" charset="0"/>
              </a:rPr>
              <a:t>Prayer </a:t>
            </a:r>
            <a:r>
              <a:rPr lang="en-US" dirty="0">
                <a:solidFill>
                  <a:srgbClr val="FFFFFF"/>
                </a:solidFill>
                <a:latin typeface="Calibri Light" panose="020F0302020204030204" pitchFamily="34" charset="0"/>
                <a:cs typeface="Calibri Light" panose="020F0302020204030204" pitchFamily="34" charset="0"/>
              </a:rPr>
              <a:t>(Ephesians 6:18;           1 John 5:14-15)</a:t>
            </a:r>
          </a:p>
          <a:p>
            <a:r>
              <a:rPr lang="en-US" sz="3200" b="1" dirty="0">
                <a:solidFill>
                  <a:srgbClr val="FFFFFF"/>
                </a:solidFill>
                <a:latin typeface="Calibri Light" panose="020F0302020204030204" pitchFamily="34" charset="0"/>
                <a:cs typeface="Calibri Light" panose="020F0302020204030204" pitchFamily="34" charset="0"/>
              </a:rPr>
              <a:t>Song </a:t>
            </a:r>
            <a:r>
              <a:rPr lang="en-US" dirty="0">
                <a:solidFill>
                  <a:srgbClr val="FFFFFF"/>
                </a:solidFill>
                <a:latin typeface="Calibri Light" panose="020F0302020204030204" pitchFamily="34" charset="0"/>
                <a:cs typeface="Calibri Light" panose="020F0302020204030204" pitchFamily="34" charset="0"/>
              </a:rPr>
              <a:t>(Psalm 40:2-5)</a:t>
            </a:r>
            <a:endParaRPr lang="en-US" sz="3200" dirty="0">
              <a:solidFill>
                <a:srgbClr val="FFFFFF"/>
              </a:solidFill>
              <a:latin typeface="Calibri Light" panose="020F0302020204030204" pitchFamily="34" charset="0"/>
              <a:cs typeface="Calibri Light" panose="020F0302020204030204" pitchFamily="34" charset="0"/>
            </a:endParaRPr>
          </a:p>
        </p:txBody>
      </p:sp>
      <p:sp>
        <p:nvSpPr>
          <p:cNvPr id="4" name="TextBox 3">
            <a:extLst>
              <a:ext uri="{FF2B5EF4-FFF2-40B4-BE49-F238E27FC236}">
                <a16:creationId xmlns:a16="http://schemas.microsoft.com/office/drawing/2014/main" id="{39CC743A-6D49-4EFD-8F3C-580930C3E26B}"/>
              </a:ext>
            </a:extLst>
          </p:cNvPr>
          <p:cNvSpPr txBox="1"/>
          <p:nvPr/>
        </p:nvSpPr>
        <p:spPr>
          <a:xfrm>
            <a:off x="187974" y="5095437"/>
            <a:ext cx="8768052" cy="1384995"/>
          </a:xfrm>
          <a:prstGeom prst="rect">
            <a:avLst/>
          </a:prstGeom>
          <a:noFill/>
        </p:spPr>
        <p:txBody>
          <a:bodyPr wrap="square" rtlCol="0">
            <a:spAutoFit/>
          </a:bodyPr>
          <a:lstStyle/>
          <a:p>
            <a:pPr algn="ctr"/>
            <a:r>
              <a:rPr lang="en-US" sz="2800" b="1" i="1" dirty="0">
                <a:solidFill>
                  <a:srgbClr val="6AB5C4"/>
                </a:solidFill>
                <a:latin typeface="Calibri Light" panose="020F0302020204030204" pitchFamily="34" charset="0"/>
                <a:cs typeface="Calibri Light" panose="020F0302020204030204" pitchFamily="34" charset="0"/>
              </a:rPr>
              <a:t>“</a:t>
            </a:r>
            <a:r>
              <a:rPr lang="en-US" sz="2800" b="1" i="1" dirty="0">
                <a:solidFill>
                  <a:srgbClr val="6AB5C4"/>
                </a:solidFill>
                <a:effectLst>
                  <a:glow rad="63500">
                    <a:schemeClr val="accent3">
                      <a:satMod val="175000"/>
                      <a:alpha val="40000"/>
                    </a:schemeClr>
                  </a:glow>
                </a:effectLst>
                <a:latin typeface="Calibri Light" panose="020F0302020204030204" pitchFamily="34" charset="0"/>
                <a:cs typeface="Calibri Light" panose="020F0302020204030204" pitchFamily="34" charset="0"/>
              </a:rPr>
              <a:t>Present yourselves to God as being alive from the dead,   and your members as instruments of righteousness to God.” </a:t>
            </a:r>
            <a:r>
              <a:rPr lang="en-US" sz="2800" dirty="0">
                <a:solidFill>
                  <a:srgbClr val="6AB5C4"/>
                </a:solidFill>
                <a:effectLst>
                  <a:glow rad="63500">
                    <a:schemeClr val="accent3">
                      <a:satMod val="175000"/>
                      <a:alpha val="40000"/>
                    </a:schemeClr>
                  </a:glow>
                </a:effectLst>
                <a:latin typeface="Calibri Light" panose="020F0302020204030204" pitchFamily="34" charset="0"/>
                <a:cs typeface="Calibri Light" panose="020F0302020204030204" pitchFamily="34" charset="0"/>
              </a:rPr>
              <a:t>(Romans 6:13) </a:t>
            </a:r>
          </a:p>
        </p:txBody>
      </p:sp>
    </p:spTree>
    <p:extLst>
      <p:ext uri="{BB962C8B-B14F-4D97-AF65-F5344CB8AC3E}">
        <p14:creationId xmlns:p14="http://schemas.microsoft.com/office/powerpoint/2010/main" val="376403698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25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227</Words>
  <Application>Microsoft Office PowerPoint</Application>
  <PresentationFormat>On-screen Show (4:3)</PresentationFormat>
  <Paragraphs>15</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The Hand</vt:lpstr>
      <vt:lpstr>The Serif Hand Black</vt:lpstr>
      <vt:lpstr>Office Theme</vt:lpstr>
      <vt:lpstr>The God of the Little Things that make up everything </vt:lpstr>
      <vt:lpstr>PowerPoint Presentation</vt:lpstr>
      <vt:lpstr>God Uses Small Tools to do Big Things</vt:lpstr>
      <vt:lpstr>Tools      God has Provided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BIG God of the Little Things that make up everything</dc:title>
  <dc:creator>Steve</dc:creator>
  <cp:lastModifiedBy>Michael Nix</cp:lastModifiedBy>
  <cp:revision>13</cp:revision>
  <dcterms:created xsi:type="dcterms:W3CDTF">2020-08-13T16:35:52Z</dcterms:created>
  <dcterms:modified xsi:type="dcterms:W3CDTF">2020-08-16T14:29:45Z</dcterms:modified>
</cp:coreProperties>
</file>