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90" r:id="rId4"/>
    <p:sldId id="267" r:id="rId5"/>
    <p:sldId id="260" r:id="rId6"/>
    <p:sldId id="269" r:id="rId7"/>
    <p:sldId id="268" r:id="rId8"/>
    <p:sldId id="301" r:id="rId9"/>
    <p:sldId id="330" r:id="rId10"/>
    <p:sldId id="261" r:id="rId11"/>
    <p:sldId id="262" r:id="rId12"/>
    <p:sldId id="284" r:id="rId13"/>
    <p:sldId id="265" r:id="rId14"/>
    <p:sldId id="292" r:id="rId15"/>
    <p:sldId id="294" r:id="rId16"/>
    <p:sldId id="296" r:id="rId17"/>
    <p:sldId id="298" r:id="rId18"/>
    <p:sldId id="314" r:id="rId19"/>
    <p:sldId id="274" r:id="rId20"/>
    <p:sldId id="281" r:id="rId21"/>
    <p:sldId id="282" r:id="rId22"/>
    <p:sldId id="283" r:id="rId23"/>
    <p:sldId id="315" r:id="rId24"/>
    <p:sldId id="275" r:id="rId25"/>
    <p:sldId id="316" r:id="rId26"/>
    <p:sldId id="317" r:id="rId27"/>
    <p:sldId id="318" r:id="rId28"/>
    <p:sldId id="319" r:id="rId29"/>
    <p:sldId id="324" r:id="rId30"/>
    <p:sldId id="325" r:id="rId31"/>
    <p:sldId id="322" r:id="rId32"/>
    <p:sldId id="331" r:id="rId33"/>
    <p:sldId id="339" r:id="rId34"/>
    <p:sldId id="341" r:id="rId35"/>
    <p:sldId id="342" r:id="rId36"/>
    <p:sldId id="343" r:id="rId37"/>
    <p:sldId id="344" r:id="rId38"/>
    <p:sldId id="345" r:id="rId39"/>
    <p:sldId id="346" r:id="rId40"/>
    <p:sldId id="332" r:id="rId41"/>
  </p:sldIdLst>
  <p:sldSz cx="9144000" cy="6858000" type="screen4x3"/>
  <p:notesSz cx="6858000" cy="9144000"/>
  <p:defaultTextStyle>
    <a:defPPr>
      <a:defRPr lang="en-US"/>
    </a:defPPr>
    <a:lvl1pPr algn="ctr" rtl="0" fontAlgn="base">
      <a:spcBef>
        <a:spcPct val="0"/>
      </a:spcBef>
      <a:spcAft>
        <a:spcPct val="0"/>
      </a:spcAft>
      <a:defRPr kern="1200">
        <a:solidFill>
          <a:schemeClr val="tx1"/>
        </a:solidFill>
        <a:latin typeface="Annie BTN" pitchFamily="66" charset="0"/>
        <a:ea typeface="+mn-ea"/>
        <a:cs typeface="+mn-cs"/>
      </a:defRPr>
    </a:lvl1pPr>
    <a:lvl2pPr marL="457200" algn="ctr" rtl="0" fontAlgn="base">
      <a:spcBef>
        <a:spcPct val="0"/>
      </a:spcBef>
      <a:spcAft>
        <a:spcPct val="0"/>
      </a:spcAft>
      <a:defRPr kern="1200">
        <a:solidFill>
          <a:schemeClr val="tx1"/>
        </a:solidFill>
        <a:latin typeface="Annie BTN" pitchFamily="66" charset="0"/>
        <a:ea typeface="+mn-ea"/>
        <a:cs typeface="+mn-cs"/>
      </a:defRPr>
    </a:lvl2pPr>
    <a:lvl3pPr marL="914400" algn="ctr" rtl="0" fontAlgn="base">
      <a:spcBef>
        <a:spcPct val="0"/>
      </a:spcBef>
      <a:spcAft>
        <a:spcPct val="0"/>
      </a:spcAft>
      <a:defRPr kern="1200">
        <a:solidFill>
          <a:schemeClr val="tx1"/>
        </a:solidFill>
        <a:latin typeface="Annie BTN" pitchFamily="66" charset="0"/>
        <a:ea typeface="+mn-ea"/>
        <a:cs typeface="+mn-cs"/>
      </a:defRPr>
    </a:lvl3pPr>
    <a:lvl4pPr marL="1371600" algn="ctr" rtl="0" fontAlgn="base">
      <a:spcBef>
        <a:spcPct val="0"/>
      </a:spcBef>
      <a:spcAft>
        <a:spcPct val="0"/>
      </a:spcAft>
      <a:defRPr kern="1200">
        <a:solidFill>
          <a:schemeClr val="tx1"/>
        </a:solidFill>
        <a:latin typeface="Annie BTN" pitchFamily="66" charset="0"/>
        <a:ea typeface="+mn-ea"/>
        <a:cs typeface="+mn-cs"/>
      </a:defRPr>
    </a:lvl4pPr>
    <a:lvl5pPr marL="1828800" algn="ctr" rtl="0" fontAlgn="base">
      <a:spcBef>
        <a:spcPct val="0"/>
      </a:spcBef>
      <a:spcAft>
        <a:spcPct val="0"/>
      </a:spcAft>
      <a:defRPr kern="1200">
        <a:solidFill>
          <a:schemeClr val="tx1"/>
        </a:solidFill>
        <a:latin typeface="Annie BTN" pitchFamily="66" charset="0"/>
        <a:ea typeface="+mn-ea"/>
        <a:cs typeface="+mn-cs"/>
      </a:defRPr>
    </a:lvl5pPr>
    <a:lvl6pPr marL="2286000" algn="l" defTabSz="914400" rtl="0" eaLnBrk="1" latinLnBrk="0" hangingPunct="1">
      <a:defRPr kern="1200">
        <a:solidFill>
          <a:schemeClr val="tx1"/>
        </a:solidFill>
        <a:latin typeface="Annie BTN" pitchFamily="66" charset="0"/>
        <a:ea typeface="+mn-ea"/>
        <a:cs typeface="+mn-cs"/>
      </a:defRPr>
    </a:lvl6pPr>
    <a:lvl7pPr marL="2743200" algn="l" defTabSz="914400" rtl="0" eaLnBrk="1" latinLnBrk="0" hangingPunct="1">
      <a:defRPr kern="1200">
        <a:solidFill>
          <a:schemeClr val="tx1"/>
        </a:solidFill>
        <a:latin typeface="Annie BTN" pitchFamily="66" charset="0"/>
        <a:ea typeface="+mn-ea"/>
        <a:cs typeface="+mn-cs"/>
      </a:defRPr>
    </a:lvl7pPr>
    <a:lvl8pPr marL="3200400" algn="l" defTabSz="914400" rtl="0" eaLnBrk="1" latinLnBrk="0" hangingPunct="1">
      <a:defRPr kern="1200">
        <a:solidFill>
          <a:schemeClr val="tx1"/>
        </a:solidFill>
        <a:latin typeface="Annie BTN" pitchFamily="66" charset="0"/>
        <a:ea typeface="+mn-ea"/>
        <a:cs typeface="+mn-cs"/>
      </a:defRPr>
    </a:lvl8pPr>
    <a:lvl9pPr marL="3657600" algn="l" defTabSz="914400" rtl="0" eaLnBrk="1" latinLnBrk="0" hangingPunct="1">
      <a:defRPr kern="1200">
        <a:solidFill>
          <a:schemeClr val="tx1"/>
        </a:solidFill>
        <a:latin typeface="Annie BTN"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FF0066"/>
    <a:srgbClr val="FFFF00"/>
    <a:srgbClr val="FF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79C7C85-CC58-4468-B871-0DCE87727297}"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93B03C9-0A55-463C-B7D0-3A5798EBA06F}"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A86C210-FA50-431D-8DB1-294E8EBD2F6F}"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1AB4993-98E9-433F-A888-49E999375D70}"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B38FC5A-EEAC-43ED-ADE1-6B9C7B91F447}"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CC9C418-E6E0-4F17-8A73-8DFC6D10207F}"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B8F7CA2-F371-485E-A664-2871300B5884}"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28A47B0-0E3B-4261-94C1-A485C4D0AFE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92A33F6-B0DC-4420-880E-E251617071E7}"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DCE477B-A2BF-431A-8B00-6E657CACE5B1}"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0957304-C6D1-4E03-8598-85504F1221D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mn-lt"/>
              </a:defRPr>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fld id="{35BDE480-C20A-47F9-9AD9-8E40675F73E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457200" y="762000"/>
            <a:ext cx="8305800" cy="2677656"/>
          </a:xfrm>
          <a:prstGeom prst="rect">
            <a:avLst/>
          </a:prstGeom>
          <a:noFill/>
          <a:ln w="9525">
            <a:noFill/>
            <a:miter lim="800000"/>
            <a:headEnd/>
            <a:tailEnd/>
          </a:ln>
          <a:effectLst/>
        </p:spPr>
        <p:txBody>
          <a:bodyPr>
            <a:spAutoFit/>
          </a:bodyPr>
          <a:lstStyle/>
          <a:p>
            <a:pPr algn="l"/>
            <a:r>
              <a:rPr lang="en-US" sz="2800" dirty="0">
                <a:solidFill>
                  <a:srgbClr val="FF9900"/>
                </a:solidFill>
              </a:rPr>
              <a:t>I Tim. 3: 14-15- These things write I unto thee, hoping to come unto thee shortly: But if I tarry long, that thou </a:t>
            </a:r>
            <a:r>
              <a:rPr lang="en-US" sz="2800" dirty="0" err="1">
                <a:solidFill>
                  <a:srgbClr val="FF9900"/>
                </a:solidFill>
              </a:rPr>
              <a:t>mayest</a:t>
            </a:r>
            <a:r>
              <a:rPr lang="en-US" sz="2800" dirty="0">
                <a:solidFill>
                  <a:srgbClr val="FF9900"/>
                </a:solidFill>
              </a:rPr>
              <a:t> know how thou </a:t>
            </a:r>
            <a:r>
              <a:rPr lang="en-US" sz="2800" dirty="0" err="1">
                <a:solidFill>
                  <a:srgbClr val="FF9900"/>
                </a:solidFill>
              </a:rPr>
              <a:t>oughtest</a:t>
            </a:r>
            <a:r>
              <a:rPr lang="en-US" sz="2800" dirty="0">
                <a:solidFill>
                  <a:srgbClr val="FF9900"/>
                </a:solidFill>
              </a:rPr>
              <a:t> to behave thyself in the house of God, which is the church of the living God, </a:t>
            </a:r>
            <a:r>
              <a:rPr lang="en-US" sz="2800" dirty="0" smtClean="0">
                <a:solidFill>
                  <a:srgbClr val="FF9900"/>
                </a:solidFill>
              </a:rPr>
              <a:t>the </a:t>
            </a:r>
            <a:r>
              <a:rPr lang="en-US" sz="2800" dirty="0">
                <a:solidFill>
                  <a:srgbClr val="FF9900"/>
                </a:solidFill>
              </a:rPr>
              <a:t>pillar and ground of the truth.</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609600" y="390178"/>
            <a:ext cx="7622600" cy="1384995"/>
          </a:xfrm>
          <a:prstGeom prst="rect">
            <a:avLst/>
          </a:prstGeom>
          <a:noFill/>
          <a:ln w="9525">
            <a:noFill/>
            <a:miter lim="800000"/>
            <a:headEnd/>
            <a:tailEnd/>
          </a:ln>
          <a:effectLst/>
        </p:spPr>
        <p:txBody>
          <a:bodyPr wrap="none" anchor="ctr">
            <a:spAutoFit/>
          </a:bodyPr>
          <a:lstStyle/>
          <a:p>
            <a:pPr algn="l"/>
            <a:r>
              <a:rPr lang="en-US" sz="2800" dirty="0">
                <a:solidFill>
                  <a:srgbClr val="FF9900"/>
                </a:solidFill>
              </a:rPr>
              <a:t>Psalms 89:7 God is greatly to be feared </a:t>
            </a:r>
            <a:r>
              <a:rPr lang="en-US" sz="2800" dirty="0" smtClean="0">
                <a:solidFill>
                  <a:srgbClr val="FF9900"/>
                </a:solidFill>
              </a:rPr>
              <a:t>in </a:t>
            </a:r>
          </a:p>
          <a:p>
            <a:pPr algn="l"/>
            <a:r>
              <a:rPr lang="en-US" sz="2800" dirty="0" smtClean="0">
                <a:solidFill>
                  <a:srgbClr val="FF9900"/>
                </a:solidFill>
              </a:rPr>
              <a:t>the assembly </a:t>
            </a:r>
            <a:r>
              <a:rPr lang="en-US" sz="2800" dirty="0">
                <a:solidFill>
                  <a:srgbClr val="FF9900"/>
                </a:solidFill>
              </a:rPr>
              <a:t>of the saints, </a:t>
            </a:r>
            <a:r>
              <a:rPr lang="en-US" sz="2800" dirty="0" smtClean="0">
                <a:solidFill>
                  <a:srgbClr val="FF9900"/>
                </a:solidFill>
              </a:rPr>
              <a:t>and </a:t>
            </a:r>
            <a:r>
              <a:rPr lang="en-US" sz="2800" dirty="0">
                <a:solidFill>
                  <a:srgbClr val="FF9900"/>
                </a:solidFill>
              </a:rPr>
              <a:t>to be had in </a:t>
            </a:r>
            <a:endParaRPr lang="en-US" sz="2800" dirty="0" smtClean="0">
              <a:solidFill>
                <a:srgbClr val="FF9900"/>
              </a:solidFill>
            </a:endParaRPr>
          </a:p>
          <a:p>
            <a:pPr algn="l"/>
            <a:r>
              <a:rPr lang="en-US" sz="2800" b="1" dirty="0" smtClean="0">
                <a:solidFill>
                  <a:srgbClr val="FF9900"/>
                </a:solidFill>
              </a:rPr>
              <a:t>reverence</a:t>
            </a:r>
            <a:r>
              <a:rPr lang="en-US" sz="2800" dirty="0" smtClean="0">
                <a:solidFill>
                  <a:srgbClr val="FF9900"/>
                </a:solidFill>
              </a:rPr>
              <a:t> </a:t>
            </a:r>
            <a:r>
              <a:rPr lang="en-US" sz="2800" dirty="0">
                <a:solidFill>
                  <a:srgbClr val="FF9900"/>
                </a:solidFill>
              </a:rPr>
              <a:t>of all them that are about him.</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381000" y="466378"/>
            <a:ext cx="8525091" cy="1384995"/>
          </a:xfrm>
          <a:prstGeom prst="rect">
            <a:avLst/>
          </a:prstGeom>
          <a:noFill/>
          <a:ln w="9525">
            <a:noFill/>
            <a:miter lim="800000"/>
            <a:headEnd/>
            <a:tailEnd/>
          </a:ln>
          <a:effectLst/>
        </p:spPr>
        <p:txBody>
          <a:bodyPr wrap="none" anchor="ctr">
            <a:spAutoFit/>
          </a:bodyPr>
          <a:lstStyle/>
          <a:p>
            <a:pPr algn="l"/>
            <a:r>
              <a:rPr lang="en-US" sz="2800" dirty="0">
                <a:solidFill>
                  <a:srgbClr val="FF9900"/>
                </a:solidFill>
              </a:rPr>
              <a:t>Ecclesiastes 12:13 Let us hear the conclusion </a:t>
            </a:r>
            <a:endParaRPr lang="en-US" sz="2800" dirty="0" smtClean="0">
              <a:solidFill>
                <a:srgbClr val="FF9900"/>
              </a:solidFill>
            </a:endParaRPr>
          </a:p>
          <a:p>
            <a:pPr algn="l"/>
            <a:r>
              <a:rPr lang="en-US" sz="2800" dirty="0" smtClean="0">
                <a:solidFill>
                  <a:srgbClr val="FF9900"/>
                </a:solidFill>
              </a:rPr>
              <a:t>of </a:t>
            </a:r>
            <a:r>
              <a:rPr lang="en-US" sz="2800" dirty="0">
                <a:solidFill>
                  <a:srgbClr val="FF9900"/>
                </a:solidFill>
              </a:rPr>
              <a:t>the whole matter: Fear God, </a:t>
            </a:r>
            <a:r>
              <a:rPr lang="en-US" sz="2800" dirty="0" smtClean="0">
                <a:solidFill>
                  <a:srgbClr val="FF9900"/>
                </a:solidFill>
              </a:rPr>
              <a:t>and </a:t>
            </a:r>
            <a:r>
              <a:rPr lang="en-US" sz="2800" dirty="0">
                <a:solidFill>
                  <a:srgbClr val="FF9900"/>
                </a:solidFill>
              </a:rPr>
              <a:t>keep his </a:t>
            </a:r>
            <a:endParaRPr lang="en-US" sz="2800" dirty="0" smtClean="0">
              <a:solidFill>
                <a:srgbClr val="FF9900"/>
              </a:solidFill>
            </a:endParaRPr>
          </a:p>
          <a:p>
            <a:pPr algn="l"/>
            <a:r>
              <a:rPr lang="en-US" sz="2800" dirty="0" smtClean="0">
                <a:solidFill>
                  <a:srgbClr val="FF9900"/>
                </a:solidFill>
              </a:rPr>
              <a:t>commandments</a:t>
            </a:r>
            <a:r>
              <a:rPr lang="en-US" sz="2800" dirty="0">
                <a:solidFill>
                  <a:srgbClr val="FF9900"/>
                </a:solidFill>
              </a:rPr>
              <a:t>: for this is the whole duty of man.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304800" y="609600"/>
            <a:ext cx="8305800" cy="954107"/>
          </a:xfrm>
          <a:prstGeom prst="rect">
            <a:avLst/>
          </a:prstGeom>
          <a:noFill/>
          <a:ln w="9525">
            <a:noFill/>
            <a:miter lim="800000"/>
            <a:headEnd/>
            <a:tailEnd/>
          </a:ln>
          <a:effectLst/>
        </p:spPr>
        <p:txBody>
          <a:bodyPr wrap="square">
            <a:spAutoFit/>
          </a:bodyPr>
          <a:lstStyle/>
          <a:p>
            <a:r>
              <a:rPr lang="en-US" sz="2800" dirty="0">
                <a:solidFill>
                  <a:srgbClr val="FF9900"/>
                </a:solidFill>
              </a:rPr>
              <a:t>“The problem with a casual approach to God is </a:t>
            </a:r>
            <a:r>
              <a:rPr lang="en-US" sz="2800" dirty="0" smtClean="0">
                <a:solidFill>
                  <a:srgbClr val="FF9900"/>
                </a:solidFill>
              </a:rPr>
              <a:t>it tends </a:t>
            </a:r>
            <a:r>
              <a:rPr lang="en-US" sz="2800" dirty="0">
                <a:solidFill>
                  <a:srgbClr val="FF9900"/>
                </a:solidFill>
              </a:rPr>
              <a:t>to diminish our fear of God.” </a:t>
            </a:r>
            <a:r>
              <a:rPr lang="en-US" dirty="0">
                <a:solidFill>
                  <a:srgbClr val="FF9900"/>
                </a:solidFill>
              </a:rPr>
              <a:t>Bob </a:t>
            </a:r>
            <a:r>
              <a:rPr lang="en-US" dirty="0" err="1">
                <a:solidFill>
                  <a:srgbClr val="FF9900"/>
                </a:solidFill>
              </a:rPr>
              <a:t>Hutto</a:t>
            </a:r>
            <a:r>
              <a:rPr lang="en-US" dirty="0">
                <a:solidFill>
                  <a:srgbClr val="FF9900"/>
                </a:solidFill>
              </a:rPr>
              <a:t> 6/27/10</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460375" y="1249363"/>
            <a:ext cx="255588" cy="1373187"/>
          </a:xfrm>
          <a:prstGeom prst="rect">
            <a:avLst/>
          </a:prstGeom>
          <a:noFill/>
          <a:ln w="9525">
            <a:noFill/>
            <a:miter lim="800000"/>
            <a:headEnd/>
            <a:tailEnd/>
          </a:ln>
          <a:effectLst/>
        </p:spPr>
        <p:txBody>
          <a:bodyPr wrap="none" anchor="ctr">
            <a:spAutoFit/>
          </a:bodyPr>
          <a:lstStyle/>
          <a:p>
            <a:pPr algn="l"/>
            <a:endParaRPr lang="en-US" sz="2800">
              <a:solidFill>
                <a:srgbClr val="FF9900"/>
              </a:solidFill>
            </a:endParaRPr>
          </a:p>
          <a:p>
            <a:pPr algn="l"/>
            <a:r>
              <a:rPr lang="en-US" sz="2800">
                <a:solidFill>
                  <a:srgbClr val="FF9900"/>
                </a:solidFill>
              </a:rPr>
              <a:t> </a:t>
            </a:r>
          </a:p>
          <a:p>
            <a:pPr algn="l" eaLnBrk="0" hangingPunct="0"/>
            <a:endParaRPr lang="en-US" sz="2800">
              <a:solidFill>
                <a:srgbClr val="FF9900"/>
              </a:solidFill>
              <a:latin typeface="Arial" charset="0"/>
            </a:endParaRPr>
          </a:p>
        </p:txBody>
      </p:sp>
      <p:sp>
        <p:nvSpPr>
          <p:cNvPr id="39939" name="Text Box 3"/>
          <p:cNvSpPr txBox="1">
            <a:spLocks noChangeArrowheads="1"/>
          </p:cNvSpPr>
          <p:nvPr/>
        </p:nvSpPr>
        <p:spPr bwMode="auto">
          <a:xfrm>
            <a:off x="0" y="685800"/>
            <a:ext cx="9144000" cy="641350"/>
          </a:xfrm>
          <a:prstGeom prst="rect">
            <a:avLst/>
          </a:prstGeom>
          <a:noFill/>
          <a:ln w="9525">
            <a:noFill/>
            <a:miter lim="800000"/>
            <a:headEnd/>
            <a:tailEnd/>
          </a:ln>
          <a:effectLst/>
        </p:spPr>
        <p:txBody>
          <a:bodyPr wrap="square">
            <a:spAutoFit/>
          </a:bodyPr>
          <a:lstStyle/>
          <a:p>
            <a:r>
              <a:rPr lang="en-US" sz="3600" dirty="0">
                <a:solidFill>
                  <a:srgbClr val="FF9900"/>
                </a:solidFill>
              </a:rPr>
              <a:t>Arrive On Time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460375" y="1249363"/>
            <a:ext cx="255588" cy="1373187"/>
          </a:xfrm>
          <a:prstGeom prst="rect">
            <a:avLst/>
          </a:prstGeom>
          <a:noFill/>
          <a:ln w="9525">
            <a:noFill/>
            <a:miter lim="800000"/>
            <a:headEnd/>
            <a:tailEnd/>
          </a:ln>
          <a:effectLst/>
        </p:spPr>
        <p:txBody>
          <a:bodyPr wrap="none" anchor="ctr">
            <a:spAutoFit/>
          </a:bodyPr>
          <a:lstStyle/>
          <a:p>
            <a:pPr algn="l"/>
            <a:endParaRPr lang="en-US" sz="2800">
              <a:solidFill>
                <a:srgbClr val="FF9900"/>
              </a:solidFill>
            </a:endParaRPr>
          </a:p>
          <a:p>
            <a:pPr algn="l"/>
            <a:r>
              <a:rPr lang="en-US" sz="2800">
                <a:solidFill>
                  <a:srgbClr val="FF9900"/>
                </a:solidFill>
              </a:rPr>
              <a:t> </a:t>
            </a:r>
          </a:p>
          <a:p>
            <a:pPr algn="l" eaLnBrk="0" hangingPunct="0"/>
            <a:endParaRPr lang="en-US" sz="2800">
              <a:solidFill>
                <a:srgbClr val="FF9900"/>
              </a:solidFill>
              <a:latin typeface="Arial" charset="0"/>
            </a:endParaRPr>
          </a:p>
        </p:txBody>
      </p:sp>
      <p:sp>
        <p:nvSpPr>
          <p:cNvPr id="41987" name="Text Box 3"/>
          <p:cNvSpPr txBox="1">
            <a:spLocks noChangeArrowheads="1"/>
          </p:cNvSpPr>
          <p:nvPr/>
        </p:nvSpPr>
        <p:spPr bwMode="auto">
          <a:xfrm>
            <a:off x="0" y="762000"/>
            <a:ext cx="9144000" cy="1200329"/>
          </a:xfrm>
          <a:prstGeom prst="rect">
            <a:avLst/>
          </a:prstGeom>
          <a:noFill/>
          <a:ln w="9525">
            <a:noFill/>
            <a:miter lim="800000"/>
            <a:headEnd/>
            <a:tailEnd/>
          </a:ln>
          <a:effectLst/>
        </p:spPr>
        <p:txBody>
          <a:bodyPr wrap="square">
            <a:spAutoFit/>
          </a:bodyPr>
          <a:lstStyle/>
          <a:p>
            <a:r>
              <a:rPr lang="en-US" sz="3600" dirty="0">
                <a:solidFill>
                  <a:srgbClr val="FF9900"/>
                </a:solidFill>
              </a:rPr>
              <a:t>Passing Notes, Talking, Not Paying </a:t>
            </a:r>
            <a:r>
              <a:rPr lang="en-US" sz="3600" dirty="0" smtClean="0">
                <a:solidFill>
                  <a:srgbClr val="FF9900"/>
                </a:solidFill>
              </a:rPr>
              <a:t>Attention</a:t>
            </a:r>
            <a:r>
              <a:rPr lang="en-US" sz="3600" dirty="0">
                <a:solidFill>
                  <a:srgbClr val="FF9900"/>
                </a:solidFill>
              </a:rPr>
              <a:t>, Etc.</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460375" y="1249363"/>
            <a:ext cx="255588" cy="1373187"/>
          </a:xfrm>
          <a:prstGeom prst="rect">
            <a:avLst/>
          </a:prstGeom>
          <a:noFill/>
          <a:ln w="9525">
            <a:noFill/>
            <a:miter lim="800000"/>
            <a:headEnd/>
            <a:tailEnd/>
          </a:ln>
          <a:effectLst/>
        </p:spPr>
        <p:txBody>
          <a:bodyPr wrap="none" anchor="ctr">
            <a:spAutoFit/>
          </a:bodyPr>
          <a:lstStyle/>
          <a:p>
            <a:pPr algn="l"/>
            <a:endParaRPr lang="en-US" sz="2800">
              <a:solidFill>
                <a:srgbClr val="FF9900"/>
              </a:solidFill>
            </a:endParaRPr>
          </a:p>
          <a:p>
            <a:pPr algn="l"/>
            <a:r>
              <a:rPr lang="en-US" sz="2800">
                <a:solidFill>
                  <a:srgbClr val="FF9900"/>
                </a:solidFill>
              </a:rPr>
              <a:t> </a:t>
            </a:r>
          </a:p>
          <a:p>
            <a:pPr algn="l" eaLnBrk="0" hangingPunct="0"/>
            <a:endParaRPr lang="en-US" sz="2800">
              <a:solidFill>
                <a:srgbClr val="FF9900"/>
              </a:solidFill>
              <a:latin typeface="Arial" charset="0"/>
            </a:endParaRPr>
          </a:p>
        </p:txBody>
      </p:sp>
      <p:sp>
        <p:nvSpPr>
          <p:cNvPr id="44035" name="Text Box 3"/>
          <p:cNvSpPr txBox="1">
            <a:spLocks noChangeArrowheads="1"/>
          </p:cNvSpPr>
          <p:nvPr/>
        </p:nvSpPr>
        <p:spPr bwMode="auto">
          <a:xfrm>
            <a:off x="228600" y="685800"/>
            <a:ext cx="8763000" cy="1200329"/>
          </a:xfrm>
          <a:prstGeom prst="rect">
            <a:avLst/>
          </a:prstGeom>
          <a:noFill/>
          <a:ln w="9525">
            <a:noFill/>
            <a:miter lim="800000"/>
            <a:headEnd/>
            <a:tailEnd/>
          </a:ln>
          <a:effectLst/>
        </p:spPr>
        <p:txBody>
          <a:bodyPr wrap="square">
            <a:spAutoFit/>
          </a:bodyPr>
          <a:lstStyle/>
          <a:p>
            <a:r>
              <a:rPr lang="en-US" sz="3600" dirty="0">
                <a:solidFill>
                  <a:srgbClr val="FF9900"/>
                </a:solidFill>
              </a:rPr>
              <a:t>Moving About The Building, Going In And Out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460375" y="1249363"/>
            <a:ext cx="255588" cy="1373187"/>
          </a:xfrm>
          <a:prstGeom prst="rect">
            <a:avLst/>
          </a:prstGeom>
          <a:noFill/>
          <a:ln w="9525">
            <a:noFill/>
            <a:miter lim="800000"/>
            <a:headEnd/>
            <a:tailEnd/>
          </a:ln>
          <a:effectLst/>
        </p:spPr>
        <p:txBody>
          <a:bodyPr wrap="none" anchor="ctr">
            <a:spAutoFit/>
          </a:bodyPr>
          <a:lstStyle/>
          <a:p>
            <a:pPr algn="l"/>
            <a:endParaRPr lang="en-US" sz="2800">
              <a:solidFill>
                <a:srgbClr val="FF9900"/>
              </a:solidFill>
            </a:endParaRPr>
          </a:p>
          <a:p>
            <a:pPr algn="l"/>
            <a:r>
              <a:rPr lang="en-US" sz="2800">
                <a:solidFill>
                  <a:srgbClr val="FF9900"/>
                </a:solidFill>
              </a:rPr>
              <a:t> </a:t>
            </a:r>
          </a:p>
          <a:p>
            <a:pPr algn="l" eaLnBrk="0" hangingPunct="0"/>
            <a:endParaRPr lang="en-US" sz="2800">
              <a:solidFill>
                <a:srgbClr val="FF9900"/>
              </a:solidFill>
              <a:latin typeface="Arial" charset="0"/>
            </a:endParaRPr>
          </a:p>
        </p:txBody>
      </p:sp>
      <p:sp>
        <p:nvSpPr>
          <p:cNvPr id="46083" name="Text Box 3"/>
          <p:cNvSpPr txBox="1">
            <a:spLocks noChangeArrowheads="1"/>
          </p:cNvSpPr>
          <p:nvPr/>
        </p:nvSpPr>
        <p:spPr bwMode="auto">
          <a:xfrm>
            <a:off x="2209800" y="685800"/>
            <a:ext cx="4572000" cy="641350"/>
          </a:xfrm>
          <a:prstGeom prst="rect">
            <a:avLst/>
          </a:prstGeom>
          <a:noFill/>
          <a:ln w="9525">
            <a:noFill/>
            <a:miter lim="800000"/>
            <a:headEnd/>
            <a:tailEnd/>
          </a:ln>
          <a:effectLst/>
        </p:spPr>
        <p:txBody>
          <a:bodyPr>
            <a:spAutoFit/>
          </a:bodyPr>
          <a:lstStyle/>
          <a:p>
            <a:pPr>
              <a:spcBef>
                <a:spcPct val="50000"/>
              </a:spcBef>
            </a:pPr>
            <a:r>
              <a:rPr lang="en-US" sz="3600">
                <a:solidFill>
                  <a:srgbClr val="FF9900"/>
                </a:solidFill>
              </a:rPr>
              <a:t>Proper Dress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457200" y="390178"/>
            <a:ext cx="7975260" cy="1384995"/>
          </a:xfrm>
          <a:prstGeom prst="rect">
            <a:avLst/>
          </a:prstGeom>
          <a:noFill/>
          <a:ln w="9525">
            <a:noFill/>
            <a:miter lim="800000"/>
            <a:headEnd/>
            <a:tailEnd/>
          </a:ln>
          <a:effectLst/>
        </p:spPr>
        <p:txBody>
          <a:bodyPr wrap="none" anchor="ctr">
            <a:spAutoFit/>
          </a:bodyPr>
          <a:lstStyle/>
          <a:p>
            <a:pPr algn="l"/>
            <a:r>
              <a:rPr lang="en-US" sz="2800" dirty="0">
                <a:solidFill>
                  <a:srgbClr val="FF9900"/>
                </a:solidFill>
              </a:rPr>
              <a:t>Matt. 22: 11 And when the king came in to see </a:t>
            </a:r>
            <a:endParaRPr lang="en-US" sz="2800" dirty="0" smtClean="0">
              <a:solidFill>
                <a:srgbClr val="FF9900"/>
              </a:solidFill>
            </a:endParaRPr>
          </a:p>
          <a:p>
            <a:pPr algn="l"/>
            <a:r>
              <a:rPr lang="en-US" sz="2800" dirty="0" smtClean="0">
                <a:solidFill>
                  <a:srgbClr val="FF9900"/>
                </a:solidFill>
              </a:rPr>
              <a:t>the </a:t>
            </a:r>
            <a:r>
              <a:rPr lang="en-US" sz="2800" dirty="0">
                <a:solidFill>
                  <a:srgbClr val="FF9900"/>
                </a:solidFill>
              </a:rPr>
              <a:t>guests, he saw there a </a:t>
            </a:r>
            <a:r>
              <a:rPr lang="en-US" sz="2800" dirty="0" smtClean="0">
                <a:solidFill>
                  <a:srgbClr val="FF9900"/>
                </a:solidFill>
              </a:rPr>
              <a:t>man which </a:t>
            </a:r>
            <a:r>
              <a:rPr lang="en-US" sz="2800" dirty="0">
                <a:solidFill>
                  <a:srgbClr val="FF9900"/>
                </a:solidFill>
              </a:rPr>
              <a:t>had not </a:t>
            </a:r>
            <a:endParaRPr lang="en-US" sz="2800" dirty="0" smtClean="0">
              <a:solidFill>
                <a:srgbClr val="FF9900"/>
              </a:solidFill>
            </a:endParaRPr>
          </a:p>
          <a:p>
            <a:pPr algn="l"/>
            <a:r>
              <a:rPr lang="en-US" sz="2800" dirty="0" smtClean="0">
                <a:solidFill>
                  <a:srgbClr val="FF9900"/>
                </a:solidFill>
              </a:rPr>
              <a:t>on </a:t>
            </a:r>
            <a:r>
              <a:rPr lang="en-US" sz="2800" dirty="0">
                <a:solidFill>
                  <a:srgbClr val="FF9900"/>
                </a:solidFill>
              </a:rPr>
              <a:t>a wedding garment: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ALABAMA-WHITE-HOUSE-BARACK-OBAMA-SABAN"/>
          <p:cNvPicPr>
            <a:picLocks noChangeAspect="1" noChangeArrowheads="1"/>
          </p:cNvPicPr>
          <p:nvPr/>
        </p:nvPicPr>
        <p:blipFill>
          <a:blip r:embed="rId2" cstate="print"/>
          <a:srcRect/>
          <a:stretch>
            <a:fillRect/>
          </a:stretch>
        </p:blipFill>
        <p:spPr bwMode="auto">
          <a:xfrm>
            <a:off x="457200" y="533400"/>
            <a:ext cx="8235950" cy="572135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0" y="536575"/>
            <a:ext cx="9143999" cy="830997"/>
          </a:xfrm>
          <a:prstGeom prst="rect">
            <a:avLst/>
          </a:prstGeom>
          <a:noFill/>
          <a:ln w="9525">
            <a:noFill/>
            <a:miter lim="800000"/>
            <a:headEnd/>
            <a:tailEnd/>
          </a:ln>
          <a:effectLst/>
        </p:spPr>
        <p:txBody>
          <a:bodyPr wrap="square">
            <a:spAutoFit/>
          </a:bodyPr>
          <a:lstStyle/>
          <a:p>
            <a:r>
              <a:rPr lang="en-US" sz="4800" dirty="0">
                <a:solidFill>
                  <a:srgbClr val="FF9900"/>
                </a:solidFill>
                <a:latin typeface="Annie BTN"/>
              </a:rPr>
              <a:t>Reverence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800px-Florida_Gators_football_team_at_the_White_House_4-23-09_2"/>
          <p:cNvPicPr>
            <a:picLocks noChangeAspect="1" noChangeArrowheads="1"/>
          </p:cNvPicPr>
          <p:nvPr/>
        </p:nvPicPr>
        <p:blipFill>
          <a:blip r:embed="rId2" cstate="print"/>
          <a:srcRect/>
          <a:stretch>
            <a:fillRect/>
          </a:stretch>
        </p:blipFill>
        <p:spPr bwMode="auto">
          <a:xfrm>
            <a:off x="762000" y="1285875"/>
            <a:ext cx="7620000" cy="428625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onnecticut women basketball-obama"/>
          <p:cNvPicPr>
            <a:picLocks noChangeAspect="1" noChangeArrowheads="1"/>
          </p:cNvPicPr>
          <p:nvPr/>
        </p:nvPicPr>
        <p:blipFill>
          <a:blip r:embed="rId2" cstate="print"/>
          <a:srcRect/>
          <a:stretch>
            <a:fillRect/>
          </a:stretch>
        </p:blipFill>
        <p:spPr bwMode="auto">
          <a:xfrm>
            <a:off x="838200" y="914400"/>
            <a:ext cx="7423150" cy="5121275"/>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psu women volleyball"/>
          <p:cNvPicPr>
            <a:picLocks noChangeAspect="1" noChangeArrowheads="1"/>
          </p:cNvPicPr>
          <p:nvPr/>
        </p:nvPicPr>
        <p:blipFill>
          <a:blip r:embed="rId2" cstate="print"/>
          <a:srcRect/>
          <a:stretch>
            <a:fillRect/>
          </a:stretch>
        </p:blipFill>
        <p:spPr bwMode="auto">
          <a:xfrm>
            <a:off x="2667000" y="609600"/>
            <a:ext cx="3876675" cy="57150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auburn men swim team"/>
          <p:cNvPicPr>
            <a:picLocks noChangeAspect="1" noChangeArrowheads="1"/>
          </p:cNvPicPr>
          <p:nvPr/>
        </p:nvPicPr>
        <p:blipFill>
          <a:blip r:embed="rId2" cstate="print"/>
          <a:srcRect/>
          <a:stretch>
            <a:fillRect/>
          </a:stretch>
        </p:blipFill>
        <p:spPr bwMode="auto">
          <a:xfrm>
            <a:off x="990600" y="990600"/>
            <a:ext cx="7340600" cy="5146675"/>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srcRect/>
          <a:stretch>
            <a:fillRect/>
          </a:stretch>
        </p:blipFill>
        <p:spPr bwMode="auto">
          <a:xfrm>
            <a:off x="609600" y="457200"/>
            <a:ext cx="8089900" cy="5622925"/>
          </a:xfrm>
          <a:prstGeom prst="rect">
            <a:avLst/>
          </a:prstGeom>
          <a:noFill/>
          <a:ln w="9525">
            <a:noFill/>
            <a:miter lim="800000"/>
            <a:headEnd/>
            <a:tailEnd/>
          </a:ln>
          <a:effectLst/>
        </p:spPr>
      </p:pic>
      <p:sp>
        <p:nvSpPr>
          <p:cNvPr id="22531" name="Text Box 3"/>
          <p:cNvSpPr txBox="1">
            <a:spLocks noChangeArrowheads="1"/>
          </p:cNvSpPr>
          <p:nvPr/>
        </p:nvSpPr>
        <p:spPr bwMode="auto">
          <a:xfrm>
            <a:off x="2743200" y="6248400"/>
            <a:ext cx="3352800" cy="366713"/>
          </a:xfrm>
          <a:prstGeom prst="rect">
            <a:avLst/>
          </a:prstGeom>
          <a:noFill/>
          <a:ln w="9525">
            <a:noFill/>
            <a:miter lim="800000"/>
            <a:headEnd/>
            <a:tailEnd/>
          </a:ln>
          <a:effectLst/>
        </p:spPr>
        <p:txBody>
          <a:bodyPr>
            <a:spAutoFit/>
          </a:bodyPr>
          <a:lstStyle/>
          <a:p>
            <a:pPr>
              <a:spcBef>
                <a:spcPct val="50000"/>
              </a:spcBef>
            </a:pPr>
            <a:r>
              <a:rPr lang="en-US">
                <a:solidFill>
                  <a:srgbClr val="FF9900"/>
                </a:solidFill>
              </a:rPr>
              <a:t>Northwestern women’s Lacrosse Team</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
          <p:cNvSpPr>
            <a:spLocks noChangeArrowheads="1"/>
          </p:cNvSpPr>
          <p:nvPr/>
        </p:nvSpPr>
        <p:spPr bwMode="auto">
          <a:xfrm>
            <a:off x="0" y="4103688"/>
            <a:ext cx="9144000" cy="2678112"/>
          </a:xfrm>
          <a:prstGeom prst="rect">
            <a:avLst/>
          </a:prstGeom>
          <a:noFill/>
          <a:ln w="9525">
            <a:noFill/>
            <a:miter lim="800000"/>
            <a:headEnd/>
            <a:tailEnd/>
          </a:ln>
        </p:spPr>
        <p:txBody>
          <a:bodyPr anchor="ctr">
            <a:spAutoFit/>
          </a:bodyPr>
          <a:lstStyle/>
          <a:p>
            <a:pPr algn="l"/>
            <a:r>
              <a:rPr lang="en-US" sz="2400" b="1">
                <a:solidFill>
                  <a:srgbClr val="FF0000"/>
                </a:solidFill>
                <a:latin typeface="Calibri" pitchFamily="34" charset="0"/>
                <a:cs typeface="Arial" charset="0"/>
              </a:rPr>
              <a:t>Biggest fashion pet peeve: The “casualization” of America</a:t>
            </a:r>
            <a:br>
              <a:rPr lang="en-US" sz="2400" b="1">
                <a:solidFill>
                  <a:srgbClr val="FF0000"/>
                </a:solidFill>
                <a:latin typeface="Calibri" pitchFamily="34" charset="0"/>
                <a:cs typeface="Arial" charset="0"/>
              </a:rPr>
            </a:br>
            <a:r>
              <a:rPr lang="en-US" sz="2400" b="1">
                <a:solidFill>
                  <a:srgbClr val="FF0000"/>
                </a:solidFill>
                <a:latin typeface="Calibri" pitchFamily="34" charset="0"/>
                <a:cs typeface="Arial" charset="0"/>
              </a:rPr>
              <a:t>Don’t get me wrong -- casual wear is important, and can be fun and stylish. However, on the whole, we’ve stopped caring about what clothing is appropriate for a given situation. Just a couple of examples: flip-flops are never appropriate for work (unless you work in a spa)and pajamas are not appropriate for the supermarket (unless you’ve got the flu and nobody else on the planet is willing to shop for you).</a:t>
            </a:r>
          </a:p>
        </p:txBody>
      </p:sp>
      <p:pic>
        <p:nvPicPr>
          <p:cNvPr id="65539" name="Picture 3" descr="clinton kelly"/>
          <p:cNvPicPr>
            <a:picLocks noChangeAspect="1" noChangeArrowheads="1"/>
          </p:cNvPicPr>
          <p:nvPr/>
        </p:nvPicPr>
        <p:blipFill>
          <a:blip r:embed="rId2" cstate="print"/>
          <a:srcRect/>
          <a:stretch>
            <a:fillRect/>
          </a:stretch>
        </p:blipFill>
        <p:spPr bwMode="auto">
          <a:xfrm>
            <a:off x="5410200" y="1143000"/>
            <a:ext cx="2895600" cy="2895600"/>
          </a:xfrm>
          <a:prstGeom prst="rect">
            <a:avLst/>
          </a:prstGeom>
          <a:noFill/>
          <a:ln w="9525">
            <a:noFill/>
            <a:miter lim="800000"/>
            <a:headEnd/>
            <a:tailEnd/>
          </a:ln>
        </p:spPr>
      </p:pic>
      <p:pic>
        <p:nvPicPr>
          <p:cNvPr id="65540" name="Picture 4" descr="stacy london"/>
          <p:cNvPicPr>
            <a:picLocks noChangeAspect="1" noChangeArrowheads="1"/>
          </p:cNvPicPr>
          <p:nvPr/>
        </p:nvPicPr>
        <p:blipFill>
          <a:blip r:embed="rId3" cstate="print"/>
          <a:srcRect/>
          <a:stretch>
            <a:fillRect/>
          </a:stretch>
        </p:blipFill>
        <p:spPr bwMode="auto">
          <a:xfrm>
            <a:off x="838200" y="1143000"/>
            <a:ext cx="2895600" cy="2895600"/>
          </a:xfrm>
          <a:prstGeom prst="rect">
            <a:avLst/>
          </a:prstGeom>
          <a:noFill/>
          <a:ln w="9525">
            <a:noFill/>
            <a:miter lim="800000"/>
            <a:headEnd/>
            <a:tailEnd/>
          </a:ln>
        </p:spPr>
      </p:pic>
      <p:pic>
        <p:nvPicPr>
          <p:cNvPr id="65541" name="Picture 6" descr="wntw"/>
          <p:cNvPicPr>
            <a:picLocks noChangeAspect="1" noChangeArrowheads="1"/>
          </p:cNvPicPr>
          <p:nvPr/>
        </p:nvPicPr>
        <p:blipFill>
          <a:blip r:embed="rId4" cstate="print"/>
          <a:srcRect/>
          <a:stretch>
            <a:fillRect/>
          </a:stretch>
        </p:blipFill>
        <p:spPr bwMode="auto">
          <a:xfrm>
            <a:off x="0" y="0"/>
            <a:ext cx="9144000" cy="954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
          <p:cNvSpPr>
            <a:spLocks noChangeArrowheads="1"/>
          </p:cNvSpPr>
          <p:nvPr/>
        </p:nvSpPr>
        <p:spPr bwMode="auto">
          <a:xfrm>
            <a:off x="0" y="4103688"/>
            <a:ext cx="9144000" cy="2493962"/>
          </a:xfrm>
          <a:prstGeom prst="rect">
            <a:avLst/>
          </a:prstGeom>
          <a:noFill/>
          <a:ln w="9525">
            <a:noFill/>
            <a:miter lim="800000"/>
            <a:headEnd/>
            <a:tailEnd/>
          </a:ln>
        </p:spPr>
        <p:txBody>
          <a:bodyPr anchor="ctr">
            <a:spAutoFit/>
          </a:bodyPr>
          <a:lstStyle/>
          <a:p>
            <a:pPr algn="l"/>
            <a:r>
              <a:rPr lang="en-US" sz="2600" b="1">
                <a:solidFill>
                  <a:srgbClr val="FF0000"/>
                </a:solidFill>
                <a:latin typeface="Calibri" pitchFamily="34" charset="0"/>
                <a:cs typeface="Arial" charset="0"/>
              </a:rPr>
              <a:t>What you wear on the outside is a reflection of who you are on the inside. When people see you, they make judgments about you based on your garments. They might identify you as rich or poor, sophisticated or primitive, exclusive or common. We should dress in such a way that we discerningly show others about our self without leaving any room for negative conclusions.</a:t>
            </a:r>
            <a:endParaRPr lang="en-US" sz="2600">
              <a:solidFill>
                <a:srgbClr val="FF0000"/>
              </a:solidFill>
              <a:latin typeface="Calibri" pitchFamily="34" charset="0"/>
              <a:cs typeface="Arial" charset="0"/>
            </a:endParaRPr>
          </a:p>
        </p:txBody>
      </p:sp>
      <p:pic>
        <p:nvPicPr>
          <p:cNvPr id="66563" name="Picture 3" descr="clinton kelly"/>
          <p:cNvPicPr>
            <a:picLocks noChangeAspect="1" noChangeArrowheads="1"/>
          </p:cNvPicPr>
          <p:nvPr/>
        </p:nvPicPr>
        <p:blipFill>
          <a:blip r:embed="rId2" cstate="print"/>
          <a:srcRect/>
          <a:stretch>
            <a:fillRect/>
          </a:stretch>
        </p:blipFill>
        <p:spPr bwMode="auto">
          <a:xfrm>
            <a:off x="5410200" y="1143000"/>
            <a:ext cx="2895600" cy="2895600"/>
          </a:xfrm>
          <a:prstGeom prst="rect">
            <a:avLst/>
          </a:prstGeom>
          <a:noFill/>
          <a:ln w="9525">
            <a:noFill/>
            <a:miter lim="800000"/>
            <a:headEnd/>
            <a:tailEnd/>
          </a:ln>
        </p:spPr>
      </p:pic>
      <p:pic>
        <p:nvPicPr>
          <p:cNvPr id="66564" name="Picture 4" descr="stacy london"/>
          <p:cNvPicPr>
            <a:picLocks noChangeAspect="1" noChangeArrowheads="1"/>
          </p:cNvPicPr>
          <p:nvPr/>
        </p:nvPicPr>
        <p:blipFill>
          <a:blip r:embed="rId3" cstate="print"/>
          <a:srcRect/>
          <a:stretch>
            <a:fillRect/>
          </a:stretch>
        </p:blipFill>
        <p:spPr bwMode="auto">
          <a:xfrm>
            <a:off x="838200" y="1143000"/>
            <a:ext cx="2895600" cy="2895600"/>
          </a:xfrm>
          <a:prstGeom prst="rect">
            <a:avLst/>
          </a:prstGeom>
          <a:noFill/>
          <a:ln w="9525">
            <a:noFill/>
            <a:miter lim="800000"/>
            <a:headEnd/>
            <a:tailEnd/>
          </a:ln>
        </p:spPr>
      </p:pic>
      <p:pic>
        <p:nvPicPr>
          <p:cNvPr id="66565" name="Picture 6" descr="wntw"/>
          <p:cNvPicPr>
            <a:picLocks noChangeAspect="1" noChangeArrowheads="1"/>
          </p:cNvPicPr>
          <p:nvPr/>
        </p:nvPicPr>
        <p:blipFill>
          <a:blip r:embed="rId4" cstate="print"/>
          <a:srcRect/>
          <a:stretch>
            <a:fillRect/>
          </a:stretch>
        </p:blipFill>
        <p:spPr bwMode="auto">
          <a:xfrm>
            <a:off x="0" y="0"/>
            <a:ext cx="9144000" cy="954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3"/>
          <p:cNvPicPr>
            <a:picLocks noChangeAspect="1" noChangeArrowheads="1"/>
          </p:cNvPicPr>
          <p:nvPr/>
        </p:nvPicPr>
        <p:blipFill>
          <a:blip r:embed="rId2" cstate="print"/>
          <a:srcRect/>
          <a:stretch>
            <a:fillRect/>
          </a:stretch>
        </p:blipFill>
        <p:spPr bwMode="auto">
          <a:xfrm>
            <a:off x="0" y="0"/>
            <a:ext cx="4600575" cy="6858000"/>
          </a:xfrm>
          <a:prstGeom prst="rect">
            <a:avLst/>
          </a:prstGeom>
          <a:noFill/>
          <a:ln w="9525">
            <a:noFill/>
            <a:miter lim="800000"/>
            <a:headEnd/>
            <a:tailEnd/>
          </a:ln>
        </p:spPr>
      </p:pic>
      <p:pic>
        <p:nvPicPr>
          <p:cNvPr id="67587" name="Picture 4"/>
          <p:cNvPicPr>
            <a:picLocks noChangeAspect="1" noChangeArrowheads="1"/>
          </p:cNvPicPr>
          <p:nvPr/>
        </p:nvPicPr>
        <p:blipFill>
          <a:blip r:embed="rId3" cstate="print"/>
          <a:srcRect l="3160"/>
          <a:stretch>
            <a:fillRect/>
          </a:stretch>
        </p:blipFill>
        <p:spPr bwMode="auto">
          <a:xfrm>
            <a:off x="4572000" y="0"/>
            <a:ext cx="4572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http://pro.corbis.com/images/42-17537551.jpg?size=572&amp;uid=%7bfe25e7a3-c191-4279-8468-855bdbecf2db%7d"/>
          <p:cNvPicPr>
            <a:picLocks noChangeAspect="1" noChangeArrowheads="1"/>
          </p:cNvPicPr>
          <p:nvPr/>
        </p:nvPicPr>
        <p:blipFill>
          <a:blip r:embed="rId2" cstate="print"/>
          <a:srcRect l="-600" t="14000" r="42311"/>
          <a:stretch>
            <a:fillRect/>
          </a:stretch>
        </p:blipFill>
        <p:spPr bwMode="auto">
          <a:xfrm>
            <a:off x="-76200" y="0"/>
            <a:ext cx="4648200" cy="6858000"/>
          </a:xfrm>
          <a:prstGeom prst="rect">
            <a:avLst/>
          </a:prstGeom>
          <a:noFill/>
          <a:ln w="9525">
            <a:noFill/>
            <a:miter lim="800000"/>
            <a:headEnd/>
            <a:tailEnd/>
          </a:ln>
        </p:spPr>
      </p:pic>
      <p:pic>
        <p:nvPicPr>
          <p:cNvPr id="68611" name="Picture 4" descr="http://pro.corbis.com/images/TL019895.jpg?size=67&amp;uid=%7bef3e96b2-5b8a-4a3b-89d5-9608d3fc5b38%7d"/>
          <p:cNvPicPr>
            <a:picLocks noChangeAspect="1" noChangeArrowheads="1"/>
          </p:cNvPicPr>
          <p:nvPr/>
        </p:nvPicPr>
        <p:blipFill>
          <a:blip r:embed="rId3" cstate="print"/>
          <a:srcRect/>
          <a:stretch>
            <a:fillRect/>
          </a:stretch>
        </p:blipFill>
        <p:spPr bwMode="auto">
          <a:xfrm>
            <a:off x="4572000" y="0"/>
            <a:ext cx="4572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6" descr="http://www.widmann.ch/Privat/wedding_guests.gif"/>
          <p:cNvPicPr>
            <a:picLocks noChangeAspect="1" noChangeArrowheads="1"/>
          </p:cNvPicPr>
          <p:nvPr/>
        </p:nvPicPr>
        <p:blipFill>
          <a:blip r:embed="rId2" cstate="print"/>
          <a:srcRect l="4578" r="8675"/>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0" y="609600"/>
            <a:ext cx="9144000" cy="823913"/>
          </a:xfrm>
          <a:prstGeom prst="rect">
            <a:avLst/>
          </a:prstGeom>
          <a:noFill/>
          <a:ln w="9525">
            <a:noFill/>
            <a:miter lim="800000"/>
            <a:headEnd/>
            <a:tailEnd/>
          </a:ln>
          <a:effectLst/>
        </p:spPr>
        <p:txBody>
          <a:bodyPr wrap="square">
            <a:spAutoFit/>
          </a:bodyPr>
          <a:lstStyle/>
          <a:p>
            <a:pPr>
              <a:spcBef>
                <a:spcPct val="50000"/>
              </a:spcBef>
            </a:pPr>
            <a:r>
              <a:rPr lang="en-US" sz="4800" dirty="0">
                <a:solidFill>
                  <a:srgbClr val="FF9900"/>
                </a:solidFill>
                <a:latin typeface="Annie BTN"/>
              </a:rPr>
              <a:t>Disclaimer</a:t>
            </a:r>
            <a:endParaRPr lang="en-US" sz="2000" dirty="0">
              <a:solidFill>
                <a:srgbClr val="FF9900"/>
              </a:solidFill>
              <a:latin typeface="Annie BTN"/>
            </a:endParaRPr>
          </a:p>
        </p:txBody>
      </p:sp>
      <p:pic>
        <p:nvPicPr>
          <p:cNvPr id="37891" name="Picture 3" descr="1195445190322000997molumen_red_round_error_warning_icon"/>
          <p:cNvPicPr>
            <a:picLocks noChangeAspect="1" noChangeArrowheads="1"/>
          </p:cNvPicPr>
          <p:nvPr/>
        </p:nvPicPr>
        <p:blipFill>
          <a:blip r:embed="rId2" cstate="print"/>
          <a:srcRect/>
          <a:stretch>
            <a:fillRect/>
          </a:stretch>
        </p:blipFill>
        <p:spPr bwMode="auto">
          <a:xfrm>
            <a:off x="2667000" y="1981200"/>
            <a:ext cx="3656013" cy="3656013"/>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http://pro.corbis.com/images/AAGN001357.jpg?size=67&amp;uid=%7bef2ad98e-a947-4596-a9be-63cc99c5e5b6%7d"/>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ChangeArrowheads="1"/>
          </p:cNvSpPr>
          <p:nvPr/>
        </p:nvSpPr>
        <p:spPr bwMode="auto">
          <a:xfrm>
            <a:off x="460375" y="1249363"/>
            <a:ext cx="255588" cy="1373187"/>
          </a:xfrm>
          <a:prstGeom prst="rect">
            <a:avLst/>
          </a:prstGeom>
          <a:noFill/>
          <a:ln w="9525">
            <a:noFill/>
            <a:miter lim="800000"/>
            <a:headEnd/>
            <a:tailEnd/>
          </a:ln>
          <a:effectLst/>
        </p:spPr>
        <p:txBody>
          <a:bodyPr wrap="none" anchor="ctr">
            <a:spAutoFit/>
          </a:bodyPr>
          <a:lstStyle/>
          <a:p>
            <a:pPr algn="l"/>
            <a:endParaRPr lang="en-US" sz="2800">
              <a:solidFill>
                <a:srgbClr val="FF9900"/>
              </a:solidFill>
            </a:endParaRPr>
          </a:p>
          <a:p>
            <a:pPr algn="l"/>
            <a:r>
              <a:rPr lang="en-US" sz="2800">
                <a:solidFill>
                  <a:srgbClr val="FF9900"/>
                </a:solidFill>
              </a:rPr>
              <a:t> </a:t>
            </a:r>
          </a:p>
          <a:p>
            <a:pPr algn="l" eaLnBrk="0" hangingPunct="0"/>
            <a:endParaRPr lang="en-US" sz="2800">
              <a:solidFill>
                <a:srgbClr val="FF9900"/>
              </a:solidFill>
              <a:latin typeface="Arial" charset="0"/>
            </a:endParaRPr>
          </a:p>
        </p:txBody>
      </p:sp>
      <p:sp>
        <p:nvSpPr>
          <p:cNvPr id="81923" name="Text Box 3"/>
          <p:cNvSpPr txBox="1">
            <a:spLocks noChangeArrowheads="1"/>
          </p:cNvSpPr>
          <p:nvPr/>
        </p:nvSpPr>
        <p:spPr bwMode="auto">
          <a:xfrm>
            <a:off x="335390" y="533400"/>
            <a:ext cx="8414484" cy="1815882"/>
          </a:xfrm>
          <a:prstGeom prst="rect">
            <a:avLst/>
          </a:prstGeom>
          <a:noFill/>
          <a:ln w="9525">
            <a:noFill/>
            <a:miter lim="800000"/>
            <a:headEnd/>
            <a:tailEnd/>
          </a:ln>
          <a:effectLst/>
        </p:spPr>
        <p:txBody>
          <a:bodyPr wrap="none">
            <a:spAutoFit/>
          </a:bodyPr>
          <a:lstStyle/>
          <a:p>
            <a:r>
              <a:rPr lang="en-US" sz="2800" dirty="0">
                <a:solidFill>
                  <a:srgbClr val="FF9900"/>
                </a:solidFill>
              </a:rPr>
              <a:t>Philippians 4:9 Those things, which ye have </a:t>
            </a:r>
            <a:endParaRPr lang="en-US" sz="2800" dirty="0" smtClean="0">
              <a:solidFill>
                <a:srgbClr val="FF9900"/>
              </a:solidFill>
            </a:endParaRPr>
          </a:p>
          <a:p>
            <a:r>
              <a:rPr lang="en-US" sz="2800" dirty="0" smtClean="0">
                <a:solidFill>
                  <a:srgbClr val="FF9900"/>
                </a:solidFill>
              </a:rPr>
              <a:t>both </a:t>
            </a:r>
            <a:r>
              <a:rPr lang="en-US" sz="2800" dirty="0">
                <a:solidFill>
                  <a:srgbClr val="FF9900"/>
                </a:solidFill>
              </a:rPr>
              <a:t>learned, and received, </a:t>
            </a:r>
            <a:r>
              <a:rPr lang="en-US" sz="2800" dirty="0" smtClean="0">
                <a:solidFill>
                  <a:srgbClr val="FF9900"/>
                </a:solidFill>
              </a:rPr>
              <a:t>and </a:t>
            </a:r>
            <a:r>
              <a:rPr lang="en-US" sz="2800" dirty="0">
                <a:solidFill>
                  <a:srgbClr val="FF9900"/>
                </a:solidFill>
              </a:rPr>
              <a:t>heard, and seen </a:t>
            </a:r>
            <a:endParaRPr lang="en-US" sz="2800" dirty="0" smtClean="0">
              <a:solidFill>
                <a:srgbClr val="FF9900"/>
              </a:solidFill>
            </a:endParaRPr>
          </a:p>
          <a:p>
            <a:r>
              <a:rPr lang="en-US" sz="2800" dirty="0" smtClean="0">
                <a:solidFill>
                  <a:srgbClr val="FF9900"/>
                </a:solidFill>
              </a:rPr>
              <a:t>in </a:t>
            </a:r>
            <a:r>
              <a:rPr lang="en-US" sz="2800" dirty="0">
                <a:solidFill>
                  <a:srgbClr val="FF9900"/>
                </a:solidFill>
              </a:rPr>
              <a:t>me, do: </a:t>
            </a:r>
            <a:r>
              <a:rPr lang="en-US" sz="2800" dirty="0" smtClean="0">
                <a:solidFill>
                  <a:srgbClr val="FF9900"/>
                </a:solidFill>
              </a:rPr>
              <a:t>and </a:t>
            </a:r>
            <a:r>
              <a:rPr lang="en-US" sz="2800" dirty="0">
                <a:solidFill>
                  <a:srgbClr val="FF9900"/>
                </a:solidFill>
              </a:rPr>
              <a:t>the God of peace shall be with you.</a:t>
            </a:r>
          </a:p>
          <a:p>
            <a:endParaRPr lang="en-US" sz="28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ChangeArrowheads="1"/>
          </p:cNvSpPr>
          <p:nvPr/>
        </p:nvSpPr>
        <p:spPr bwMode="auto">
          <a:xfrm>
            <a:off x="460375" y="1249363"/>
            <a:ext cx="255588" cy="1373187"/>
          </a:xfrm>
          <a:prstGeom prst="rect">
            <a:avLst/>
          </a:prstGeom>
          <a:noFill/>
          <a:ln w="9525">
            <a:noFill/>
            <a:miter lim="800000"/>
            <a:headEnd/>
            <a:tailEnd/>
          </a:ln>
          <a:effectLst/>
        </p:spPr>
        <p:txBody>
          <a:bodyPr wrap="none" anchor="ctr">
            <a:spAutoFit/>
          </a:bodyPr>
          <a:lstStyle/>
          <a:p>
            <a:pPr algn="l"/>
            <a:endParaRPr lang="en-US" sz="2800">
              <a:solidFill>
                <a:srgbClr val="FF9900"/>
              </a:solidFill>
            </a:endParaRPr>
          </a:p>
          <a:p>
            <a:pPr algn="l"/>
            <a:r>
              <a:rPr lang="en-US" sz="2800">
                <a:solidFill>
                  <a:srgbClr val="FF9900"/>
                </a:solidFill>
              </a:rPr>
              <a:t> </a:t>
            </a:r>
          </a:p>
          <a:p>
            <a:pPr algn="l" eaLnBrk="0" hangingPunct="0"/>
            <a:endParaRPr lang="en-US" sz="2800">
              <a:solidFill>
                <a:srgbClr val="FF9900"/>
              </a:solidFill>
              <a:latin typeface="Arial" charset="0"/>
            </a:endParaRPr>
          </a:p>
        </p:txBody>
      </p:sp>
      <p:sp>
        <p:nvSpPr>
          <p:cNvPr id="82947" name="Text Box 3"/>
          <p:cNvSpPr txBox="1">
            <a:spLocks noChangeArrowheads="1"/>
          </p:cNvSpPr>
          <p:nvPr/>
        </p:nvSpPr>
        <p:spPr bwMode="auto">
          <a:xfrm>
            <a:off x="457200" y="457200"/>
            <a:ext cx="8153400" cy="3108543"/>
          </a:xfrm>
          <a:prstGeom prst="rect">
            <a:avLst/>
          </a:prstGeom>
          <a:noFill/>
          <a:ln w="9525">
            <a:noFill/>
            <a:miter lim="800000"/>
            <a:headEnd/>
            <a:tailEnd/>
          </a:ln>
          <a:effectLst/>
        </p:spPr>
        <p:txBody>
          <a:bodyPr>
            <a:spAutoFit/>
          </a:bodyPr>
          <a:lstStyle/>
          <a:p>
            <a:r>
              <a:rPr lang="en-US" sz="2800" dirty="0">
                <a:solidFill>
                  <a:srgbClr val="FF9900"/>
                </a:solidFill>
              </a:rPr>
              <a:t>1 Thessalonians 1:3 Remembering without ceasing your work of faith, </a:t>
            </a:r>
            <a:r>
              <a:rPr lang="en-US" sz="2800" dirty="0" smtClean="0">
                <a:solidFill>
                  <a:srgbClr val="FF9900"/>
                </a:solidFill>
              </a:rPr>
              <a:t>and </a:t>
            </a:r>
            <a:r>
              <a:rPr lang="en-US" sz="2800" dirty="0">
                <a:solidFill>
                  <a:srgbClr val="FF9900"/>
                </a:solidFill>
              </a:rPr>
              <a:t>labor of love, and patience of hope in our Lord Jesus Christ, </a:t>
            </a:r>
          </a:p>
          <a:p>
            <a:r>
              <a:rPr lang="en-US" sz="2800" dirty="0">
                <a:solidFill>
                  <a:srgbClr val="FF9900"/>
                </a:solidFill>
              </a:rPr>
              <a:t>in the sight of God and our Father;   </a:t>
            </a:r>
          </a:p>
          <a:p>
            <a:endParaRPr lang="en-US" sz="2800" dirty="0">
              <a:solidFill>
                <a:srgbClr val="FF9900"/>
              </a:solidFill>
            </a:endParaRPr>
          </a:p>
          <a:p>
            <a:endParaRPr lang="en-US" sz="2800" dirty="0">
              <a:solidFill>
                <a:srgbClr val="FF9900"/>
              </a:solidFill>
            </a:endParaRPr>
          </a:p>
          <a:p>
            <a:endParaRPr lang="en-US" sz="2800" dirty="0">
              <a:solidFill>
                <a:srgbClr val="FF99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ChangeArrowheads="1"/>
          </p:cNvSpPr>
          <p:nvPr/>
        </p:nvSpPr>
        <p:spPr bwMode="auto">
          <a:xfrm>
            <a:off x="460375" y="1249363"/>
            <a:ext cx="255588" cy="1373187"/>
          </a:xfrm>
          <a:prstGeom prst="rect">
            <a:avLst/>
          </a:prstGeom>
          <a:noFill/>
          <a:ln w="9525">
            <a:noFill/>
            <a:miter lim="800000"/>
            <a:headEnd/>
            <a:tailEnd/>
          </a:ln>
          <a:effectLst/>
        </p:spPr>
        <p:txBody>
          <a:bodyPr wrap="none" anchor="ctr">
            <a:spAutoFit/>
          </a:bodyPr>
          <a:lstStyle/>
          <a:p>
            <a:pPr algn="l"/>
            <a:endParaRPr lang="en-US" sz="2800">
              <a:solidFill>
                <a:srgbClr val="FF9900"/>
              </a:solidFill>
            </a:endParaRPr>
          </a:p>
          <a:p>
            <a:pPr algn="l"/>
            <a:r>
              <a:rPr lang="en-US" sz="2800">
                <a:solidFill>
                  <a:srgbClr val="FF9900"/>
                </a:solidFill>
              </a:rPr>
              <a:t> </a:t>
            </a:r>
          </a:p>
          <a:p>
            <a:pPr algn="l" eaLnBrk="0" hangingPunct="0"/>
            <a:endParaRPr lang="en-US" sz="2800">
              <a:solidFill>
                <a:srgbClr val="FF9900"/>
              </a:solidFill>
              <a:latin typeface="Arial" charset="0"/>
            </a:endParaRPr>
          </a:p>
        </p:txBody>
      </p:sp>
      <p:sp>
        <p:nvSpPr>
          <p:cNvPr id="84995" name="Text Box 3"/>
          <p:cNvSpPr txBox="1">
            <a:spLocks noChangeArrowheads="1"/>
          </p:cNvSpPr>
          <p:nvPr/>
        </p:nvSpPr>
        <p:spPr bwMode="auto">
          <a:xfrm>
            <a:off x="457200" y="457200"/>
            <a:ext cx="8153400" cy="3108543"/>
          </a:xfrm>
          <a:prstGeom prst="rect">
            <a:avLst/>
          </a:prstGeom>
          <a:noFill/>
          <a:ln w="9525">
            <a:noFill/>
            <a:miter lim="800000"/>
            <a:headEnd/>
            <a:tailEnd/>
          </a:ln>
          <a:effectLst/>
        </p:spPr>
        <p:txBody>
          <a:bodyPr>
            <a:spAutoFit/>
          </a:bodyPr>
          <a:lstStyle/>
          <a:p>
            <a:r>
              <a:rPr lang="en-US" sz="2800" dirty="0">
                <a:solidFill>
                  <a:srgbClr val="FF9900"/>
                </a:solidFill>
              </a:rPr>
              <a:t>1 Thessalonians 1:3 Remembering without ceasing your </a:t>
            </a:r>
            <a:r>
              <a:rPr lang="en-US" sz="2800" dirty="0">
                <a:solidFill>
                  <a:srgbClr val="00FFFF"/>
                </a:solidFill>
              </a:rPr>
              <a:t>work of faith</a:t>
            </a:r>
            <a:r>
              <a:rPr lang="en-US" sz="2800" dirty="0">
                <a:solidFill>
                  <a:srgbClr val="FF9900"/>
                </a:solidFill>
              </a:rPr>
              <a:t>, </a:t>
            </a:r>
            <a:r>
              <a:rPr lang="en-US" sz="2800" dirty="0" smtClean="0">
                <a:solidFill>
                  <a:srgbClr val="FF9900"/>
                </a:solidFill>
              </a:rPr>
              <a:t>and </a:t>
            </a:r>
            <a:r>
              <a:rPr lang="en-US" sz="2800" dirty="0">
                <a:solidFill>
                  <a:srgbClr val="FF9900"/>
                </a:solidFill>
              </a:rPr>
              <a:t>labor of love, and patience of hope in our Lord Jesus Christ, </a:t>
            </a:r>
          </a:p>
          <a:p>
            <a:r>
              <a:rPr lang="en-US" sz="2800" dirty="0">
                <a:solidFill>
                  <a:srgbClr val="FF9900"/>
                </a:solidFill>
              </a:rPr>
              <a:t>in the sight of God and our Father;   </a:t>
            </a:r>
          </a:p>
          <a:p>
            <a:endParaRPr lang="en-US" sz="2800" dirty="0">
              <a:solidFill>
                <a:srgbClr val="FF9900"/>
              </a:solidFill>
            </a:endParaRPr>
          </a:p>
          <a:p>
            <a:endParaRPr lang="en-US" sz="2800" dirty="0">
              <a:solidFill>
                <a:srgbClr val="FF9900"/>
              </a:solidFill>
            </a:endParaRPr>
          </a:p>
          <a:p>
            <a:endParaRPr lang="en-US" sz="2800" dirty="0">
              <a:solidFill>
                <a:srgbClr val="FF99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460375" y="1249363"/>
            <a:ext cx="255588" cy="1373187"/>
          </a:xfrm>
          <a:prstGeom prst="rect">
            <a:avLst/>
          </a:prstGeom>
          <a:noFill/>
          <a:ln w="9525">
            <a:noFill/>
            <a:miter lim="800000"/>
            <a:headEnd/>
            <a:tailEnd/>
          </a:ln>
          <a:effectLst/>
        </p:spPr>
        <p:txBody>
          <a:bodyPr wrap="none" anchor="ctr">
            <a:spAutoFit/>
          </a:bodyPr>
          <a:lstStyle/>
          <a:p>
            <a:pPr algn="l"/>
            <a:endParaRPr lang="en-US" sz="2800">
              <a:solidFill>
                <a:srgbClr val="FF9900"/>
              </a:solidFill>
            </a:endParaRPr>
          </a:p>
          <a:p>
            <a:pPr algn="l"/>
            <a:r>
              <a:rPr lang="en-US" sz="2800">
                <a:solidFill>
                  <a:srgbClr val="FF9900"/>
                </a:solidFill>
              </a:rPr>
              <a:t> </a:t>
            </a:r>
          </a:p>
          <a:p>
            <a:pPr algn="l" eaLnBrk="0" hangingPunct="0"/>
            <a:endParaRPr lang="en-US" sz="2800">
              <a:solidFill>
                <a:srgbClr val="FF9900"/>
              </a:solidFill>
              <a:latin typeface="Arial" charset="0"/>
            </a:endParaRPr>
          </a:p>
        </p:txBody>
      </p:sp>
      <p:sp>
        <p:nvSpPr>
          <p:cNvPr id="86019" name="Text Box 3"/>
          <p:cNvSpPr txBox="1">
            <a:spLocks noChangeArrowheads="1"/>
          </p:cNvSpPr>
          <p:nvPr/>
        </p:nvSpPr>
        <p:spPr bwMode="auto">
          <a:xfrm>
            <a:off x="457200" y="457200"/>
            <a:ext cx="8153400" cy="3108543"/>
          </a:xfrm>
          <a:prstGeom prst="rect">
            <a:avLst/>
          </a:prstGeom>
          <a:noFill/>
          <a:ln w="9525">
            <a:noFill/>
            <a:miter lim="800000"/>
            <a:headEnd/>
            <a:tailEnd/>
          </a:ln>
          <a:effectLst/>
        </p:spPr>
        <p:txBody>
          <a:bodyPr>
            <a:spAutoFit/>
          </a:bodyPr>
          <a:lstStyle/>
          <a:p>
            <a:r>
              <a:rPr lang="en-US" sz="2800" dirty="0">
                <a:solidFill>
                  <a:srgbClr val="FF9900"/>
                </a:solidFill>
              </a:rPr>
              <a:t>1 Thessalonians 1:3 Remembering without ceasing your </a:t>
            </a:r>
            <a:r>
              <a:rPr lang="en-US" sz="2800" dirty="0">
                <a:solidFill>
                  <a:srgbClr val="00FFFF"/>
                </a:solidFill>
              </a:rPr>
              <a:t>work of faith</a:t>
            </a:r>
            <a:r>
              <a:rPr lang="en-US" sz="2800" dirty="0">
                <a:solidFill>
                  <a:srgbClr val="FF9900"/>
                </a:solidFill>
              </a:rPr>
              <a:t>, </a:t>
            </a:r>
            <a:r>
              <a:rPr lang="en-US" sz="2800" dirty="0" smtClean="0">
                <a:solidFill>
                  <a:srgbClr val="FF9900"/>
                </a:solidFill>
              </a:rPr>
              <a:t>and </a:t>
            </a:r>
            <a:r>
              <a:rPr lang="en-US" sz="2800" dirty="0">
                <a:solidFill>
                  <a:srgbClr val="FF9900"/>
                </a:solidFill>
              </a:rPr>
              <a:t>labor of love, and patience of hope in our Lord Jesus Christ, </a:t>
            </a:r>
          </a:p>
          <a:p>
            <a:r>
              <a:rPr lang="en-US" sz="2800" dirty="0">
                <a:solidFill>
                  <a:srgbClr val="FF9900"/>
                </a:solidFill>
              </a:rPr>
              <a:t>in the sight of God and our Father;   </a:t>
            </a:r>
          </a:p>
          <a:p>
            <a:r>
              <a:rPr lang="en-US" sz="2800" dirty="0">
                <a:solidFill>
                  <a:srgbClr val="00FFFF"/>
                </a:solidFill>
              </a:rPr>
              <a:t>faith that works</a:t>
            </a:r>
          </a:p>
          <a:p>
            <a:endParaRPr lang="en-US" sz="2800" dirty="0">
              <a:solidFill>
                <a:srgbClr val="FF9900"/>
              </a:solidFill>
            </a:endParaRPr>
          </a:p>
          <a:p>
            <a:endParaRPr lang="en-US" sz="2800" dirty="0">
              <a:solidFill>
                <a:srgbClr val="FF990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ChangeArrowheads="1"/>
          </p:cNvSpPr>
          <p:nvPr/>
        </p:nvSpPr>
        <p:spPr bwMode="auto">
          <a:xfrm>
            <a:off x="460375" y="1249363"/>
            <a:ext cx="255588" cy="1373187"/>
          </a:xfrm>
          <a:prstGeom prst="rect">
            <a:avLst/>
          </a:prstGeom>
          <a:noFill/>
          <a:ln w="9525">
            <a:noFill/>
            <a:miter lim="800000"/>
            <a:headEnd/>
            <a:tailEnd/>
          </a:ln>
          <a:effectLst/>
        </p:spPr>
        <p:txBody>
          <a:bodyPr wrap="none" anchor="ctr">
            <a:spAutoFit/>
          </a:bodyPr>
          <a:lstStyle/>
          <a:p>
            <a:pPr algn="l"/>
            <a:endParaRPr lang="en-US" sz="2800">
              <a:solidFill>
                <a:srgbClr val="FF9900"/>
              </a:solidFill>
            </a:endParaRPr>
          </a:p>
          <a:p>
            <a:pPr algn="l"/>
            <a:r>
              <a:rPr lang="en-US" sz="2800">
                <a:solidFill>
                  <a:srgbClr val="FF9900"/>
                </a:solidFill>
              </a:rPr>
              <a:t> </a:t>
            </a:r>
          </a:p>
          <a:p>
            <a:pPr algn="l" eaLnBrk="0" hangingPunct="0"/>
            <a:endParaRPr lang="en-US" sz="2800">
              <a:solidFill>
                <a:srgbClr val="FF9900"/>
              </a:solidFill>
              <a:latin typeface="Arial" charset="0"/>
            </a:endParaRPr>
          </a:p>
        </p:txBody>
      </p:sp>
      <p:sp>
        <p:nvSpPr>
          <p:cNvPr id="87043" name="Text Box 3"/>
          <p:cNvSpPr txBox="1">
            <a:spLocks noChangeArrowheads="1"/>
          </p:cNvSpPr>
          <p:nvPr/>
        </p:nvSpPr>
        <p:spPr bwMode="auto">
          <a:xfrm>
            <a:off x="457200" y="457200"/>
            <a:ext cx="8153400" cy="3108543"/>
          </a:xfrm>
          <a:prstGeom prst="rect">
            <a:avLst/>
          </a:prstGeom>
          <a:noFill/>
          <a:ln w="9525">
            <a:noFill/>
            <a:miter lim="800000"/>
            <a:headEnd/>
            <a:tailEnd/>
          </a:ln>
          <a:effectLst/>
        </p:spPr>
        <p:txBody>
          <a:bodyPr>
            <a:spAutoFit/>
          </a:bodyPr>
          <a:lstStyle/>
          <a:p>
            <a:r>
              <a:rPr lang="en-US" sz="2800" dirty="0">
                <a:solidFill>
                  <a:srgbClr val="FF9900"/>
                </a:solidFill>
              </a:rPr>
              <a:t>1 Thessalonians 1:3 Remembering without ceasing your work of faith, </a:t>
            </a:r>
            <a:r>
              <a:rPr lang="en-US" sz="2800" dirty="0" smtClean="0">
                <a:solidFill>
                  <a:srgbClr val="FF9900"/>
                </a:solidFill>
              </a:rPr>
              <a:t>and </a:t>
            </a:r>
            <a:r>
              <a:rPr lang="en-US" sz="2800" dirty="0">
                <a:solidFill>
                  <a:srgbClr val="FF0066"/>
                </a:solidFill>
              </a:rPr>
              <a:t>labor of love</a:t>
            </a:r>
            <a:r>
              <a:rPr lang="en-US" sz="2800" dirty="0">
                <a:solidFill>
                  <a:srgbClr val="FF9900"/>
                </a:solidFill>
              </a:rPr>
              <a:t>, and patience of hope in our Lord Jesus Christ, </a:t>
            </a:r>
          </a:p>
          <a:p>
            <a:r>
              <a:rPr lang="en-US" sz="2800" dirty="0">
                <a:solidFill>
                  <a:srgbClr val="FF9900"/>
                </a:solidFill>
              </a:rPr>
              <a:t>in the sight of God and our Father;   </a:t>
            </a:r>
          </a:p>
          <a:p>
            <a:r>
              <a:rPr lang="en-US" sz="2800" dirty="0">
                <a:solidFill>
                  <a:srgbClr val="FF9900"/>
                </a:solidFill>
              </a:rPr>
              <a:t>faith that works</a:t>
            </a:r>
          </a:p>
          <a:p>
            <a:endParaRPr lang="en-US" sz="2800" dirty="0">
              <a:solidFill>
                <a:srgbClr val="FF9900"/>
              </a:solidFill>
            </a:endParaRPr>
          </a:p>
          <a:p>
            <a:endParaRPr lang="en-US" sz="2800" dirty="0">
              <a:solidFill>
                <a:srgbClr val="FF990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ChangeArrowheads="1"/>
          </p:cNvSpPr>
          <p:nvPr/>
        </p:nvSpPr>
        <p:spPr bwMode="auto">
          <a:xfrm>
            <a:off x="460375" y="1249363"/>
            <a:ext cx="255588" cy="1373187"/>
          </a:xfrm>
          <a:prstGeom prst="rect">
            <a:avLst/>
          </a:prstGeom>
          <a:noFill/>
          <a:ln w="9525">
            <a:noFill/>
            <a:miter lim="800000"/>
            <a:headEnd/>
            <a:tailEnd/>
          </a:ln>
          <a:effectLst/>
        </p:spPr>
        <p:txBody>
          <a:bodyPr wrap="none" anchor="ctr">
            <a:spAutoFit/>
          </a:bodyPr>
          <a:lstStyle/>
          <a:p>
            <a:pPr algn="l"/>
            <a:endParaRPr lang="en-US" sz="2800">
              <a:solidFill>
                <a:srgbClr val="FF9900"/>
              </a:solidFill>
            </a:endParaRPr>
          </a:p>
          <a:p>
            <a:pPr algn="l"/>
            <a:r>
              <a:rPr lang="en-US" sz="2800">
                <a:solidFill>
                  <a:srgbClr val="FF9900"/>
                </a:solidFill>
              </a:rPr>
              <a:t> </a:t>
            </a:r>
          </a:p>
          <a:p>
            <a:pPr algn="l" eaLnBrk="0" hangingPunct="0"/>
            <a:endParaRPr lang="en-US" sz="2800">
              <a:solidFill>
                <a:srgbClr val="FF9900"/>
              </a:solidFill>
              <a:latin typeface="Arial" charset="0"/>
            </a:endParaRPr>
          </a:p>
        </p:txBody>
      </p:sp>
      <p:sp>
        <p:nvSpPr>
          <p:cNvPr id="88067" name="Text Box 3"/>
          <p:cNvSpPr txBox="1">
            <a:spLocks noChangeArrowheads="1"/>
          </p:cNvSpPr>
          <p:nvPr/>
        </p:nvSpPr>
        <p:spPr bwMode="auto">
          <a:xfrm>
            <a:off x="457200" y="457200"/>
            <a:ext cx="8153400" cy="3108543"/>
          </a:xfrm>
          <a:prstGeom prst="rect">
            <a:avLst/>
          </a:prstGeom>
          <a:noFill/>
          <a:ln w="9525">
            <a:noFill/>
            <a:miter lim="800000"/>
            <a:headEnd/>
            <a:tailEnd/>
          </a:ln>
          <a:effectLst/>
        </p:spPr>
        <p:txBody>
          <a:bodyPr>
            <a:spAutoFit/>
          </a:bodyPr>
          <a:lstStyle/>
          <a:p>
            <a:r>
              <a:rPr lang="en-US" sz="2800" dirty="0">
                <a:solidFill>
                  <a:srgbClr val="FF9900"/>
                </a:solidFill>
              </a:rPr>
              <a:t>1 Thessalonians 1:3 Remembering without ceasing your work of faith, </a:t>
            </a:r>
            <a:r>
              <a:rPr lang="en-US" sz="2800" dirty="0" smtClean="0">
                <a:solidFill>
                  <a:srgbClr val="FF9900"/>
                </a:solidFill>
              </a:rPr>
              <a:t>and </a:t>
            </a:r>
            <a:r>
              <a:rPr lang="en-US" sz="2800" dirty="0">
                <a:solidFill>
                  <a:srgbClr val="FF9900"/>
                </a:solidFill>
              </a:rPr>
              <a:t>labor of love, and patience of hope in our Lord Jesus Christ, </a:t>
            </a:r>
          </a:p>
          <a:p>
            <a:r>
              <a:rPr lang="en-US" sz="2800" dirty="0">
                <a:solidFill>
                  <a:srgbClr val="FF9900"/>
                </a:solidFill>
              </a:rPr>
              <a:t>in the sight of God and our Father;   </a:t>
            </a:r>
          </a:p>
          <a:p>
            <a:r>
              <a:rPr lang="en-US" sz="2800" dirty="0">
                <a:solidFill>
                  <a:srgbClr val="FF9900"/>
                </a:solidFill>
              </a:rPr>
              <a:t>faith that works</a:t>
            </a:r>
          </a:p>
          <a:p>
            <a:r>
              <a:rPr lang="en-US" sz="2800" dirty="0">
                <a:solidFill>
                  <a:srgbClr val="FF0066"/>
                </a:solidFill>
              </a:rPr>
              <a:t>love that labors</a:t>
            </a:r>
          </a:p>
          <a:p>
            <a:endParaRPr lang="en-US" sz="2800" dirty="0">
              <a:solidFill>
                <a:srgbClr val="FF990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ChangeArrowheads="1"/>
          </p:cNvSpPr>
          <p:nvPr/>
        </p:nvSpPr>
        <p:spPr bwMode="auto">
          <a:xfrm>
            <a:off x="460375" y="1249363"/>
            <a:ext cx="255588" cy="1373187"/>
          </a:xfrm>
          <a:prstGeom prst="rect">
            <a:avLst/>
          </a:prstGeom>
          <a:noFill/>
          <a:ln w="9525">
            <a:noFill/>
            <a:miter lim="800000"/>
            <a:headEnd/>
            <a:tailEnd/>
          </a:ln>
          <a:effectLst/>
        </p:spPr>
        <p:txBody>
          <a:bodyPr wrap="none" anchor="ctr">
            <a:spAutoFit/>
          </a:bodyPr>
          <a:lstStyle/>
          <a:p>
            <a:pPr algn="l"/>
            <a:endParaRPr lang="en-US" sz="2800">
              <a:solidFill>
                <a:srgbClr val="FF9900"/>
              </a:solidFill>
            </a:endParaRPr>
          </a:p>
          <a:p>
            <a:pPr algn="l"/>
            <a:r>
              <a:rPr lang="en-US" sz="2800">
                <a:solidFill>
                  <a:srgbClr val="FF9900"/>
                </a:solidFill>
              </a:rPr>
              <a:t> </a:t>
            </a:r>
          </a:p>
          <a:p>
            <a:pPr algn="l" eaLnBrk="0" hangingPunct="0"/>
            <a:endParaRPr lang="en-US" sz="2800">
              <a:solidFill>
                <a:srgbClr val="FF9900"/>
              </a:solidFill>
              <a:latin typeface="Arial" charset="0"/>
            </a:endParaRPr>
          </a:p>
        </p:txBody>
      </p:sp>
      <p:sp>
        <p:nvSpPr>
          <p:cNvPr id="89091" name="Text Box 3"/>
          <p:cNvSpPr txBox="1">
            <a:spLocks noChangeArrowheads="1"/>
          </p:cNvSpPr>
          <p:nvPr/>
        </p:nvSpPr>
        <p:spPr bwMode="auto">
          <a:xfrm>
            <a:off x="457200" y="457200"/>
            <a:ext cx="8153400" cy="3108543"/>
          </a:xfrm>
          <a:prstGeom prst="rect">
            <a:avLst/>
          </a:prstGeom>
          <a:noFill/>
          <a:ln w="9525">
            <a:noFill/>
            <a:miter lim="800000"/>
            <a:headEnd/>
            <a:tailEnd/>
          </a:ln>
          <a:effectLst/>
        </p:spPr>
        <p:txBody>
          <a:bodyPr>
            <a:spAutoFit/>
          </a:bodyPr>
          <a:lstStyle/>
          <a:p>
            <a:r>
              <a:rPr lang="en-US" sz="2800" dirty="0">
                <a:solidFill>
                  <a:srgbClr val="FF9900"/>
                </a:solidFill>
              </a:rPr>
              <a:t>1 Thessalonians 1:3 Remembering without ceasing your work of faith, </a:t>
            </a:r>
            <a:r>
              <a:rPr lang="en-US" sz="2800" dirty="0" smtClean="0">
                <a:solidFill>
                  <a:srgbClr val="FF9900"/>
                </a:solidFill>
              </a:rPr>
              <a:t>and </a:t>
            </a:r>
            <a:r>
              <a:rPr lang="en-US" sz="2800" dirty="0">
                <a:solidFill>
                  <a:srgbClr val="FF9900"/>
                </a:solidFill>
              </a:rPr>
              <a:t>labor of love, and </a:t>
            </a:r>
            <a:r>
              <a:rPr lang="en-US" sz="2800" dirty="0">
                <a:solidFill>
                  <a:srgbClr val="FFFF00"/>
                </a:solidFill>
              </a:rPr>
              <a:t>patience of hope</a:t>
            </a:r>
            <a:r>
              <a:rPr lang="en-US" sz="2800" dirty="0">
                <a:solidFill>
                  <a:srgbClr val="FF9900"/>
                </a:solidFill>
              </a:rPr>
              <a:t> in our Lord Jesus Christ, </a:t>
            </a:r>
          </a:p>
          <a:p>
            <a:r>
              <a:rPr lang="en-US" sz="2800" dirty="0">
                <a:solidFill>
                  <a:srgbClr val="FF9900"/>
                </a:solidFill>
              </a:rPr>
              <a:t>in the sight of God and our Father;   </a:t>
            </a:r>
          </a:p>
          <a:p>
            <a:r>
              <a:rPr lang="en-US" sz="2800" dirty="0">
                <a:solidFill>
                  <a:srgbClr val="FF9900"/>
                </a:solidFill>
              </a:rPr>
              <a:t>faith that works</a:t>
            </a:r>
          </a:p>
          <a:p>
            <a:r>
              <a:rPr lang="en-US" sz="2800" dirty="0">
                <a:solidFill>
                  <a:srgbClr val="FF9900"/>
                </a:solidFill>
              </a:rPr>
              <a:t>love that labors</a:t>
            </a:r>
          </a:p>
          <a:p>
            <a:endParaRPr lang="en-US" sz="2800" dirty="0">
              <a:solidFill>
                <a:srgbClr val="FF99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ChangeArrowheads="1"/>
          </p:cNvSpPr>
          <p:nvPr/>
        </p:nvSpPr>
        <p:spPr bwMode="auto">
          <a:xfrm>
            <a:off x="460375" y="1249363"/>
            <a:ext cx="255588" cy="1373187"/>
          </a:xfrm>
          <a:prstGeom prst="rect">
            <a:avLst/>
          </a:prstGeom>
          <a:noFill/>
          <a:ln w="9525">
            <a:noFill/>
            <a:miter lim="800000"/>
            <a:headEnd/>
            <a:tailEnd/>
          </a:ln>
          <a:effectLst/>
        </p:spPr>
        <p:txBody>
          <a:bodyPr wrap="none" anchor="ctr">
            <a:spAutoFit/>
          </a:bodyPr>
          <a:lstStyle/>
          <a:p>
            <a:pPr algn="l"/>
            <a:endParaRPr lang="en-US" sz="2800">
              <a:solidFill>
                <a:srgbClr val="FF9900"/>
              </a:solidFill>
            </a:endParaRPr>
          </a:p>
          <a:p>
            <a:pPr algn="l"/>
            <a:r>
              <a:rPr lang="en-US" sz="2800">
                <a:solidFill>
                  <a:srgbClr val="FF9900"/>
                </a:solidFill>
              </a:rPr>
              <a:t> </a:t>
            </a:r>
          </a:p>
          <a:p>
            <a:pPr algn="l" eaLnBrk="0" hangingPunct="0"/>
            <a:endParaRPr lang="en-US" sz="2800">
              <a:solidFill>
                <a:srgbClr val="FF9900"/>
              </a:solidFill>
              <a:latin typeface="Arial" charset="0"/>
            </a:endParaRPr>
          </a:p>
        </p:txBody>
      </p:sp>
      <p:sp>
        <p:nvSpPr>
          <p:cNvPr id="90115" name="Text Box 3"/>
          <p:cNvSpPr txBox="1">
            <a:spLocks noChangeArrowheads="1"/>
          </p:cNvSpPr>
          <p:nvPr/>
        </p:nvSpPr>
        <p:spPr bwMode="auto">
          <a:xfrm>
            <a:off x="457200" y="457200"/>
            <a:ext cx="8153400" cy="3108543"/>
          </a:xfrm>
          <a:prstGeom prst="rect">
            <a:avLst/>
          </a:prstGeom>
          <a:noFill/>
          <a:ln w="9525">
            <a:noFill/>
            <a:miter lim="800000"/>
            <a:headEnd/>
            <a:tailEnd/>
          </a:ln>
          <a:effectLst/>
        </p:spPr>
        <p:txBody>
          <a:bodyPr>
            <a:spAutoFit/>
          </a:bodyPr>
          <a:lstStyle/>
          <a:p>
            <a:r>
              <a:rPr lang="en-US" sz="2800" dirty="0">
                <a:solidFill>
                  <a:srgbClr val="FF9900"/>
                </a:solidFill>
              </a:rPr>
              <a:t>1 Thessalonians 1:3 Remembering without ceasing your work of faith, </a:t>
            </a:r>
            <a:r>
              <a:rPr lang="en-US" sz="2800" dirty="0" smtClean="0">
                <a:solidFill>
                  <a:srgbClr val="FF9900"/>
                </a:solidFill>
              </a:rPr>
              <a:t>and </a:t>
            </a:r>
            <a:r>
              <a:rPr lang="en-US" sz="2800" dirty="0">
                <a:solidFill>
                  <a:srgbClr val="FF9900"/>
                </a:solidFill>
              </a:rPr>
              <a:t>labor of love, and </a:t>
            </a:r>
            <a:r>
              <a:rPr lang="en-US" sz="2800" dirty="0">
                <a:solidFill>
                  <a:srgbClr val="FFFF00"/>
                </a:solidFill>
              </a:rPr>
              <a:t>patience of hope</a:t>
            </a:r>
            <a:r>
              <a:rPr lang="en-US" sz="2800" dirty="0">
                <a:solidFill>
                  <a:srgbClr val="FF9900"/>
                </a:solidFill>
              </a:rPr>
              <a:t> in our Lord Jesus Christ, </a:t>
            </a:r>
          </a:p>
          <a:p>
            <a:r>
              <a:rPr lang="en-US" sz="2800" dirty="0">
                <a:solidFill>
                  <a:srgbClr val="FF9900"/>
                </a:solidFill>
              </a:rPr>
              <a:t>in the sight of God and our Father;   </a:t>
            </a:r>
          </a:p>
          <a:p>
            <a:r>
              <a:rPr lang="en-US" sz="2800" dirty="0">
                <a:solidFill>
                  <a:srgbClr val="FF9900"/>
                </a:solidFill>
              </a:rPr>
              <a:t>faith that works</a:t>
            </a:r>
          </a:p>
          <a:p>
            <a:r>
              <a:rPr lang="en-US" sz="2800" dirty="0">
                <a:solidFill>
                  <a:srgbClr val="FF9900"/>
                </a:solidFill>
              </a:rPr>
              <a:t>love that labors</a:t>
            </a:r>
          </a:p>
          <a:p>
            <a:r>
              <a:rPr lang="en-US" sz="2800" dirty="0">
                <a:solidFill>
                  <a:srgbClr val="FFFF00"/>
                </a:solidFill>
              </a:rPr>
              <a:t>hope that produces patience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2669455" y="536575"/>
            <a:ext cx="2906565" cy="769441"/>
          </a:xfrm>
          <a:prstGeom prst="rect">
            <a:avLst/>
          </a:prstGeom>
          <a:noFill/>
          <a:ln w="9525">
            <a:noFill/>
            <a:miter lim="800000"/>
            <a:headEnd/>
            <a:tailEnd/>
          </a:ln>
          <a:effectLst/>
        </p:spPr>
        <p:txBody>
          <a:bodyPr wrap="none">
            <a:spAutoFit/>
          </a:bodyPr>
          <a:lstStyle/>
          <a:p>
            <a:r>
              <a:rPr lang="en-US" sz="4400" dirty="0">
                <a:solidFill>
                  <a:srgbClr val="FF9900"/>
                </a:solidFill>
                <a:latin typeface="Annie BTN"/>
              </a:rPr>
              <a:t>Reverence</a:t>
            </a:r>
          </a:p>
        </p:txBody>
      </p:sp>
      <p:sp>
        <p:nvSpPr>
          <p:cNvPr id="13318" name="Rectangle 6"/>
          <p:cNvSpPr>
            <a:spLocks noChangeArrowheads="1"/>
          </p:cNvSpPr>
          <p:nvPr/>
        </p:nvSpPr>
        <p:spPr bwMode="auto">
          <a:xfrm>
            <a:off x="0" y="1892238"/>
            <a:ext cx="9144000" cy="1384995"/>
          </a:xfrm>
          <a:prstGeom prst="rect">
            <a:avLst/>
          </a:prstGeom>
          <a:noFill/>
          <a:ln w="9525">
            <a:noFill/>
            <a:miter lim="800000"/>
            <a:headEnd/>
            <a:tailEnd/>
          </a:ln>
          <a:effectLst/>
        </p:spPr>
        <p:txBody>
          <a:bodyPr wrap="square" anchor="ctr">
            <a:spAutoFit/>
          </a:bodyPr>
          <a:lstStyle/>
          <a:p>
            <a:r>
              <a:rPr lang="en-US" sz="2800" b="1" dirty="0">
                <a:solidFill>
                  <a:srgbClr val="FF9900"/>
                </a:solidFill>
                <a:latin typeface="Annie BTN"/>
              </a:rPr>
              <a:t>Webster – A feeling or attitude of deep respect, love, and awe, as for something sacred, veneration,</a:t>
            </a:r>
            <a:r>
              <a:rPr lang="en-US" sz="2800" dirty="0">
                <a:solidFill>
                  <a:srgbClr val="FF9900"/>
                </a:solidFill>
                <a:latin typeface="Annie BTN"/>
              </a:rPr>
              <a:t> </a:t>
            </a:r>
            <a:r>
              <a:rPr lang="en-US" sz="2800" b="1" dirty="0">
                <a:solidFill>
                  <a:srgbClr val="FF9900"/>
                </a:solidFill>
                <a:latin typeface="Annie BTN"/>
              </a:rPr>
              <a:t>honor or respect felt or shown; profound adoring</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533400" y="609600"/>
            <a:ext cx="8077200" cy="946150"/>
          </a:xfrm>
          <a:prstGeom prst="rect">
            <a:avLst/>
          </a:prstGeom>
          <a:noFill/>
          <a:ln w="9525">
            <a:noFill/>
            <a:miter lim="800000"/>
            <a:headEnd/>
            <a:tailEnd/>
          </a:ln>
          <a:effectLst/>
        </p:spPr>
        <p:txBody>
          <a:bodyPr anchor="ctr">
            <a:spAutoFit/>
          </a:bodyPr>
          <a:lstStyle/>
          <a:p>
            <a:pPr algn="l"/>
            <a:r>
              <a:rPr lang="en-US" sz="2800" dirty="0">
                <a:solidFill>
                  <a:srgbClr val="FF9900"/>
                </a:solidFill>
              </a:rPr>
              <a:t>Genesis 3:10 And he said, I heard thy voice in the garden, and I was afraid, because I was naked; and I hid myself.</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609600" y="685800"/>
            <a:ext cx="8077200" cy="519113"/>
          </a:xfrm>
          <a:prstGeom prst="rect">
            <a:avLst/>
          </a:prstGeom>
          <a:noFill/>
          <a:ln w="9525">
            <a:noFill/>
            <a:miter lim="800000"/>
            <a:headEnd/>
            <a:tailEnd/>
          </a:ln>
          <a:effectLst/>
        </p:spPr>
        <p:txBody>
          <a:bodyPr anchor="ctr">
            <a:spAutoFit/>
          </a:bodyPr>
          <a:lstStyle/>
          <a:p>
            <a:pPr algn="l"/>
            <a:r>
              <a:rPr lang="en-US" sz="2800">
                <a:solidFill>
                  <a:srgbClr val="FF9900"/>
                </a:solidFill>
              </a:rPr>
              <a:t>Genesis 17:3 And Abram fell on his face: and God talked with him…</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533400" y="609600"/>
            <a:ext cx="8077200" cy="3935413"/>
          </a:xfrm>
          <a:prstGeom prst="rect">
            <a:avLst/>
          </a:prstGeom>
          <a:noFill/>
          <a:ln w="9525">
            <a:noFill/>
            <a:miter lim="800000"/>
            <a:headEnd/>
            <a:tailEnd/>
          </a:ln>
          <a:effectLst/>
        </p:spPr>
        <p:txBody>
          <a:bodyPr anchor="ctr">
            <a:spAutoFit/>
          </a:bodyPr>
          <a:lstStyle/>
          <a:p>
            <a:pPr algn="l"/>
            <a:endParaRPr lang="en-US" sz="2800">
              <a:solidFill>
                <a:srgbClr val="FF9900"/>
              </a:solidFill>
            </a:endParaRPr>
          </a:p>
          <a:p>
            <a:pPr algn="l"/>
            <a:endParaRPr lang="en-US" sz="2800">
              <a:solidFill>
                <a:srgbClr val="FF9900"/>
              </a:solidFill>
            </a:endParaRPr>
          </a:p>
          <a:p>
            <a:pPr algn="l"/>
            <a:endParaRPr lang="en-US" sz="2800">
              <a:solidFill>
                <a:srgbClr val="FF9900"/>
              </a:solidFill>
            </a:endParaRPr>
          </a:p>
          <a:p>
            <a:pPr algn="l"/>
            <a:endParaRPr lang="en-US" sz="2800">
              <a:solidFill>
                <a:srgbClr val="FF9900"/>
              </a:solidFill>
            </a:endParaRPr>
          </a:p>
          <a:p>
            <a:pPr algn="l"/>
            <a:endParaRPr lang="en-US" sz="2800">
              <a:solidFill>
                <a:srgbClr val="FF9900"/>
              </a:solidFill>
            </a:endParaRPr>
          </a:p>
          <a:p>
            <a:pPr algn="l"/>
            <a:endParaRPr lang="en-US" sz="2800">
              <a:solidFill>
                <a:srgbClr val="FF9900"/>
              </a:solidFill>
            </a:endParaRPr>
          </a:p>
          <a:p>
            <a:pPr algn="l"/>
            <a:endParaRPr lang="en-US" sz="2800">
              <a:solidFill>
                <a:srgbClr val="FF9900"/>
              </a:solidFill>
            </a:endParaRPr>
          </a:p>
          <a:p>
            <a:pPr algn="l"/>
            <a:endParaRPr lang="en-US" sz="2800">
              <a:solidFill>
                <a:srgbClr val="FF9900"/>
              </a:solidFill>
            </a:endParaRPr>
          </a:p>
          <a:p>
            <a:pPr algn="l"/>
            <a:endParaRPr lang="en-US" sz="2800">
              <a:solidFill>
                <a:srgbClr val="FF9900"/>
              </a:solidFill>
            </a:endParaRPr>
          </a:p>
        </p:txBody>
      </p:sp>
      <p:sp>
        <p:nvSpPr>
          <p:cNvPr id="14339" name="Rectangle 3"/>
          <p:cNvSpPr>
            <a:spLocks noChangeArrowheads="1"/>
          </p:cNvSpPr>
          <p:nvPr/>
        </p:nvSpPr>
        <p:spPr bwMode="auto">
          <a:xfrm>
            <a:off x="1241086" y="685800"/>
            <a:ext cx="6603090" cy="954107"/>
          </a:xfrm>
          <a:prstGeom prst="rect">
            <a:avLst/>
          </a:prstGeom>
          <a:noFill/>
          <a:ln w="9525">
            <a:noFill/>
            <a:miter lim="800000"/>
            <a:headEnd/>
            <a:tailEnd/>
          </a:ln>
          <a:effectLst/>
        </p:spPr>
        <p:txBody>
          <a:bodyPr wrap="none">
            <a:spAutoFit/>
          </a:bodyPr>
          <a:lstStyle/>
          <a:p>
            <a:r>
              <a:rPr lang="en-US" sz="2800" dirty="0">
                <a:solidFill>
                  <a:srgbClr val="FF9900"/>
                </a:solidFill>
              </a:rPr>
              <a:t>Exodus 3:6 … And Moses hid his face; </a:t>
            </a:r>
            <a:endParaRPr lang="en-US" sz="2800" dirty="0" smtClean="0">
              <a:solidFill>
                <a:srgbClr val="FF9900"/>
              </a:solidFill>
            </a:endParaRPr>
          </a:p>
          <a:p>
            <a:r>
              <a:rPr lang="en-US" sz="2800" dirty="0" smtClean="0">
                <a:solidFill>
                  <a:srgbClr val="FF9900"/>
                </a:solidFill>
              </a:rPr>
              <a:t>for </a:t>
            </a:r>
            <a:r>
              <a:rPr lang="en-US" sz="2800" dirty="0">
                <a:solidFill>
                  <a:srgbClr val="FF9900"/>
                </a:solidFill>
              </a:rPr>
              <a:t>he was afraid to look upon God.</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Text Box 4"/>
          <p:cNvSpPr txBox="1">
            <a:spLocks noChangeArrowheads="1"/>
          </p:cNvSpPr>
          <p:nvPr/>
        </p:nvSpPr>
        <p:spPr bwMode="auto">
          <a:xfrm>
            <a:off x="228600" y="685800"/>
            <a:ext cx="8534400" cy="1077218"/>
          </a:xfrm>
          <a:prstGeom prst="rect">
            <a:avLst/>
          </a:prstGeom>
          <a:noFill/>
          <a:ln w="9525">
            <a:noFill/>
            <a:miter lim="800000"/>
            <a:headEnd/>
            <a:tailEnd/>
          </a:ln>
          <a:effectLst/>
        </p:spPr>
        <p:txBody>
          <a:bodyPr wrap="square">
            <a:spAutoFit/>
          </a:bodyPr>
          <a:lstStyle/>
          <a:p>
            <a:pPr algn="l"/>
            <a:r>
              <a:rPr lang="en-US" sz="2800" dirty="0">
                <a:solidFill>
                  <a:srgbClr val="FF9900"/>
                </a:solidFill>
              </a:rPr>
              <a:t>Exodus 34:8 And</a:t>
            </a:r>
            <a:r>
              <a:rPr lang="en-US" sz="3600" dirty="0">
                <a:solidFill>
                  <a:srgbClr val="FF9900"/>
                </a:solidFill>
              </a:rPr>
              <a:t> </a:t>
            </a:r>
            <a:r>
              <a:rPr lang="en-US" sz="2800" dirty="0">
                <a:solidFill>
                  <a:srgbClr val="FF9900"/>
                </a:solidFill>
              </a:rPr>
              <a:t>Moses made haste, and bowed his head </a:t>
            </a:r>
            <a:r>
              <a:rPr lang="en-US" sz="2800" dirty="0" smtClean="0">
                <a:solidFill>
                  <a:srgbClr val="FF9900"/>
                </a:solidFill>
              </a:rPr>
              <a:t>toward </a:t>
            </a:r>
            <a:r>
              <a:rPr lang="en-US" sz="2800" dirty="0">
                <a:solidFill>
                  <a:srgbClr val="FF9900"/>
                </a:solidFill>
              </a:rPr>
              <a:t>the earth, and worshiped.</a:t>
            </a:r>
            <a:r>
              <a:rPr lang="en-US" dirty="0"/>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2"/>
          <p:cNvSpPr txBox="1">
            <a:spLocks noChangeArrowheads="1"/>
          </p:cNvSpPr>
          <p:nvPr/>
        </p:nvSpPr>
        <p:spPr bwMode="auto">
          <a:xfrm>
            <a:off x="533400" y="609600"/>
            <a:ext cx="8077200" cy="1815882"/>
          </a:xfrm>
          <a:prstGeom prst="rect">
            <a:avLst/>
          </a:prstGeom>
          <a:noFill/>
          <a:ln w="9525">
            <a:noFill/>
            <a:miter lim="800000"/>
            <a:headEnd/>
            <a:tailEnd/>
          </a:ln>
          <a:effectLst/>
        </p:spPr>
        <p:txBody>
          <a:bodyPr wrap="square">
            <a:spAutoFit/>
          </a:bodyPr>
          <a:lstStyle/>
          <a:p>
            <a:r>
              <a:rPr lang="en-US" sz="2800" dirty="0">
                <a:solidFill>
                  <a:srgbClr val="FF9900"/>
                </a:solidFill>
              </a:rPr>
              <a:t>Leviticus 10:3 “I will be sanctified in them that come nigh me, </a:t>
            </a:r>
            <a:r>
              <a:rPr lang="en-US" sz="2800" dirty="0" smtClean="0">
                <a:solidFill>
                  <a:srgbClr val="FF9900"/>
                </a:solidFill>
              </a:rPr>
              <a:t>and </a:t>
            </a:r>
            <a:r>
              <a:rPr lang="en-US" sz="2800" dirty="0">
                <a:solidFill>
                  <a:srgbClr val="FF9900"/>
                </a:solidFill>
              </a:rPr>
              <a:t>before all the people I will be glorified.”    </a:t>
            </a:r>
          </a:p>
          <a:p>
            <a:endParaRPr lang="en-US" sz="2800" dirty="0">
              <a:solidFill>
                <a:srgbClr val="FF99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nnie BTN"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nnie BTN" pitchFamily="66"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2949</TotalTime>
  <Words>737</Words>
  <Application>Microsoft Office PowerPoint</Application>
  <PresentationFormat>On-screen Show (4:3)</PresentationFormat>
  <Paragraphs>87</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vector>
  </TitlesOfParts>
  <Company>home helpers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 burns</dc:creator>
  <cp:lastModifiedBy>user</cp:lastModifiedBy>
  <cp:revision>56</cp:revision>
  <dcterms:created xsi:type="dcterms:W3CDTF">2010-08-14T20:07:26Z</dcterms:created>
  <dcterms:modified xsi:type="dcterms:W3CDTF">2010-08-22T15:08:05Z</dcterms:modified>
</cp:coreProperties>
</file>