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0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82773" autoAdjust="0"/>
  </p:normalViewPr>
  <p:slideViewPr>
    <p:cSldViewPr snapToGrid="0">
      <p:cViewPr varScale="1">
        <p:scale>
          <a:sx n="42" d="100"/>
          <a:sy n="42" d="100"/>
        </p:scale>
        <p:origin x="1932" y="260"/>
      </p:cViewPr>
      <p:guideLst/>
    </p:cSldViewPr>
  </p:slideViewPr>
  <p:outlineViewPr>
    <p:cViewPr>
      <p:scale>
        <a:sx n="33" d="100"/>
        <a:sy n="33" d="100"/>
      </p:scale>
      <p:origin x="0" y="-6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2845A-AE97-41F6-A0EC-FA83BEAEE174}" type="datetimeFigureOut">
              <a:rPr lang="en-US" smtClean="0"/>
              <a:t>8/23/2025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B8AB7A-C5E4-4A79-A436-45E84B99DF7E}" type="slidenum">
              <a:rPr lang="en-US" smtClean="0"/>
              <a:t>‹#›</a:t>
            </a:fld>
            <a:endParaRPr lang="en-US"/>
          </a:p>
        </p:txBody>
      </p:sp>
    </p:spTree>
    <p:extLst>
      <p:ext uri="{BB962C8B-B14F-4D97-AF65-F5344CB8AC3E}">
        <p14:creationId xmlns:p14="http://schemas.microsoft.com/office/powerpoint/2010/main" val="3033611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bygones be bygones” is a timeworn phrase which exhorts us to get over the past if it is hindering us in the present; it encourages us to forgive people and let go of the hurt of days gone by. Many of us fail miserably at this. We let bygones be the reason for bitterness and awkward relationships in the present..  Through love, forgiveness, and kindness we can put bygones in their place. </a:t>
            </a:r>
          </a:p>
        </p:txBody>
      </p:sp>
      <p:sp>
        <p:nvSpPr>
          <p:cNvPr id="4" name="Slide Number Placeholder 3"/>
          <p:cNvSpPr>
            <a:spLocks noGrp="1"/>
          </p:cNvSpPr>
          <p:nvPr>
            <p:ph type="sldNum" sz="quarter" idx="5"/>
          </p:nvPr>
        </p:nvSpPr>
        <p:spPr/>
        <p:txBody>
          <a:bodyPr/>
          <a:lstStyle/>
          <a:p>
            <a:fld id="{F9B8AB7A-C5E4-4A79-A436-45E84B99DF7E}" type="slidenum">
              <a:rPr lang="en-US" smtClean="0"/>
              <a:t>1</a:t>
            </a:fld>
            <a:endParaRPr lang="en-US"/>
          </a:p>
        </p:txBody>
      </p:sp>
    </p:spTree>
    <p:extLst>
      <p:ext uri="{BB962C8B-B14F-4D97-AF65-F5344CB8AC3E}">
        <p14:creationId xmlns:p14="http://schemas.microsoft.com/office/powerpoint/2010/main" val="220780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2143E4-38EC-4490-832C-A074C6157491}"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20749963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43E4-38EC-4490-832C-A074C6157491}"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29866060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43E4-38EC-4490-832C-A074C6157491}"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147834649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43E4-38EC-4490-832C-A074C6157491}"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24371129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43E4-38EC-4490-832C-A074C6157491}"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234093427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43E4-38EC-4490-832C-A074C6157491}"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26988217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43E4-38EC-4490-832C-A074C6157491}" type="datetimeFigureOut">
              <a:rPr lang="en-US" smtClean="0"/>
              <a:t>8/23/2025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31036061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43E4-38EC-4490-832C-A074C6157491}" type="datetimeFigureOut">
              <a:rPr lang="en-US" smtClean="0"/>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19837452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43E4-38EC-4490-832C-A074C6157491}" type="datetimeFigureOut">
              <a:rPr lang="en-US" smtClean="0"/>
              <a:t>8/23/2025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9961017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43E4-38EC-4490-832C-A074C6157491}"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67245833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43E4-38EC-4490-832C-A074C6157491}"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DE78C-8327-41B9-A9B8-F140F49C0926}" type="slidenum">
              <a:rPr lang="en-US" smtClean="0"/>
              <a:t>‹#›</a:t>
            </a:fld>
            <a:endParaRPr lang="en-US"/>
          </a:p>
        </p:txBody>
      </p:sp>
    </p:spTree>
    <p:extLst>
      <p:ext uri="{BB962C8B-B14F-4D97-AF65-F5344CB8AC3E}">
        <p14:creationId xmlns:p14="http://schemas.microsoft.com/office/powerpoint/2010/main" val="39592816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2143E4-38EC-4490-832C-A074C6157491}" type="datetimeFigureOut">
              <a:rPr lang="en-US" smtClean="0"/>
              <a:t>8/23/2025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CDE78C-8327-41B9-A9B8-F140F49C0926}" type="slidenum">
              <a:rPr lang="en-US" smtClean="0"/>
              <a:t>‹#›</a:t>
            </a:fld>
            <a:endParaRPr lang="en-US"/>
          </a:p>
        </p:txBody>
      </p:sp>
    </p:spTree>
    <p:extLst>
      <p:ext uri="{BB962C8B-B14F-4D97-AF65-F5344CB8AC3E}">
        <p14:creationId xmlns:p14="http://schemas.microsoft.com/office/powerpoint/2010/main" val="2567696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66B5930-1A5C-74FA-D699-75F4148B0B31}"/>
              </a:ext>
            </a:extLst>
          </p:cNvPr>
          <p:cNvPicPr>
            <a:picLocks noChangeAspect="1"/>
          </p:cNvPicPr>
          <p:nvPr/>
        </p:nvPicPr>
        <p:blipFill>
          <a:blip r:embed="rId3"/>
          <a:srcRect t="3405" r="3" b="2034"/>
          <a:stretch>
            <a:fillRect/>
          </a:stretch>
        </p:blipFill>
        <p:spPr>
          <a:xfrm>
            <a:off x="20" y="10"/>
            <a:ext cx="725221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43764" y="0"/>
            <a:ext cx="530023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2563117-B51D-6C76-0663-8FB77225667B}"/>
              </a:ext>
            </a:extLst>
          </p:cNvPr>
          <p:cNvSpPr>
            <a:spLocks noGrp="1"/>
          </p:cNvSpPr>
          <p:nvPr>
            <p:ph type="ctrTitle"/>
          </p:nvPr>
        </p:nvSpPr>
        <p:spPr>
          <a:xfrm>
            <a:off x="2817610" y="952453"/>
            <a:ext cx="6260594" cy="4953093"/>
          </a:xfrm>
          <a:noFill/>
        </p:spPr>
        <p:txBody>
          <a:bodyPr anchor="ctr">
            <a:normAutofit/>
          </a:bodyPr>
          <a:lstStyle/>
          <a:p>
            <a:pPr algn="l"/>
            <a:r>
              <a:rPr lang="en-US" sz="7200" b="1" dirty="0">
                <a:latin typeface="Amasis MT Pro Medium" panose="02040604050005020304" pitchFamily="18" charset="0"/>
              </a:rPr>
              <a:t>	“Let </a:t>
            </a:r>
            <a:br>
              <a:rPr lang="en-US" sz="7200" b="1" dirty="0">
                <a:latin typeface="Amasis MT Pro Medium" panose="02040604050005020304" pitchFamily="18" charset="0"/>
              </a:rPr>
            </a:br>
            <a:r>
              <a:rPr lang="en-US" sz="7200" b="1" dirty="0">
                <a:latin typeface="Amasis MT Pro Medium" panose="02040604050005020304" pitchFamily="18" charset="0"/>
              </a:rPr>
              <a:t>		Bygones </a:t>
            </a:r>
            <a:br>
              <a:rPr lang="en-US" sz="7200" b="1" dirty="0">
                <a:latin typeface="Amasis MT Pro Medium" panose="02040604050005020304" pitchFamily="18" charset="0"/>
              </a:rPr>
            </a:br>
            <a:r>
              <a:rPr lang="en-US" sz="7200" b="1" dirty="0">
                <a:latin typeface="Amasis MT Pro Medium" panose="02040604050005020304" pitchFamily="18" charset="0"/>
              </a:rPr>
              <a:t>			Be…”</a:t>
            </a:r>
            <a:endParaRPr lang="en-US" sz="4800" b="1" dirty="0">
              <a:latin typeface="Amasis MT Pro Medium" panose="02040604050005020304" pitchFamily="18" charset="0"/>
            </a:endParaRPr>
          </a:p>
        </p:txBody>
      </p:sp>
      <p:sp>
        <p:nvSpPr>
          <p:cNvPr id="3" name="Subtitle 2">
            <a:extLst>
              <a:ext uri="{FF2B5EF4-FFF2-40B4-BE49-F238E27FC236}">
                <a16:creationId xmlns:a16="http://schemas.microsoft.com/office/drawing/2014/main" id="{0DF7698B-FEB6-8F4F-5597-5A146D78BB1C}"/>
              </a:ext>
            </a:extLst>
          </p:cNvPr>
          <p:cNvSpPr>
            <a:spLocks noGrp="1"/>
          </p:cNvSpPr>
          <p:nvPr>
            <p:ph type="subTitle" idx="1"/>
          </p:nvPr>
        </p:nvSpPr>
        <p:spPr>
          <a:xfrm>
            <a:off x="6493880" y="5905547"/>
            <a:ext cx="2584324" cy="718458"/>
          </a:xfrm>
          <a:noFill/>
        </p:spPr>
        <p:txBody>
          <a:bodyPr>
            <a:normAutofit fontScale="92500" lnSpcReduction="20000"/>
          </a:bodyPr>
          <a:lstStyle/>
          <a:p>
            <a:r>
              <a:rPr lang="en-US" dirty="0"/>
              <a:t>Proverbs 25:19</a:t>
            </a:r>
          </a:p>
          <a:p>
            <a:r>
              <a:rPr lang="en-US" dirty="0"/>
              <a:t>Matthew 6:12</a:t>
            </a:r>
          </a:p>
        </p:txBody>
      </p:sp>
    </p:spTree>
    <p:extLst>
      <p:ext uri="{BB962C8B-B14F-4D97-AF65-F5344CB8AC3E}">
        <p14:creationId xmlns:p14="http://schemas.microsoft.com/office/powerpoint/2010/main" val="1807568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4101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87787-741F-3591-AD7B-133359751E07}"/>
              </a:ext>
            </a:extLst>
          </p:cNvPr>
          <p:cNvSpPr>
            <a:spLocks noGrp="1"/>
          </p:cNvSpPr>
          <p:nvPr>
            <p:ph type="title"/>
          </p:nvPr>
        </p:nvSpPr>
        <p:spPr/>
        <p:txBody>
          <a:bodyPr/>
          <a:lstStyle/>
          <a:p>
            <a:r>
              <a:rPr lang="en-US" dirty="0">
                <a:solidFill>
                  <a:schemeClr val="bg1"/>
                </a:solidFill>
                <a:latin typeface="Amasis MT Pro Medium" panose="02040604050005020304" pitchFamily="18" charset="0"/>
              </a:rPr>
              <a:t>Are you letting go of grudges?</a:t>
            </a:r>
          </a:p>
        </p:txBody>
      </p:sp>
      <p:sp>
        <p:nvSpPr>
          <p:cNvPr id="3" name="Content Placeholder 2">
            <a:extLst>
              <a:ext uri="{FF2B5EF4-FFF2-40B4-BE49-F238E27FC236}">
                <a16:creationId xmlns:a16="http://schemas.microsoft.com/office/drawing/2014/main" id="{6D5294CB-30DB-8744-2642-5434CF4D5515}"/>
              </a:ext>
            </a:extLst>
          </p:cNvPr>
          <p:cNvSpPr>
            <a:spLocks noGrp="1"/>
          </p:cNvSpPr>
          <p:nvPr>
            <p:ph idx="1"/>
          </p:nvPr>
        </p:nvSpPr>
        <p:spPr>
          <a:xfrm>
            <a:off x="628649" y="1825625"/>
            <a:ext cx="8136527" cy="4351338"/>
          </a:xfrm>
        </p:spPr>
        <p:txBody>
          <a:bodyPr>
            <a:normAutofit/>
          </a:bodyPr>
          <a:lstStyle/>
          <a:p>
            <a:r>
              <a:rPr lang="en-US" sz="3200" b="1" dirty="0">
                <a:solidFill>
                  <a:schemeClr val="tx2">
                    <a:lumMod val="25000"/>
                    <a:lumOff val="75000"/>
                  </a:schemeClr>
                </a:solidFill>
              </a:rPr>
              <a:t>Holding a grudge violates the second greatest commandment </a:t>
            </a:r>
            <a:r>
              <a:rPr lang="en-US" sz="3200" dirty="0">
                <a:solidFill>
                  <a:schemeClr val="bg1"/>
                </a:solidFill>
              </a:rPr>
              <a:t>(Leviticus 19:18;   Matthew 22:39; 1 Corinthians 13:5).</a:t>
            </a:r>
          </a:p>
          <a:p>
            <a:r>
              <a:rPr lang="en-US" sz="3200" b="1" dirty="0">
                <a:solidFill>
                  <a:schemeClr val="tx2">
                    <a:lumMod val="25000"/>
                    <a:lumOff val="75000"/>
                  </a:schemeClr>
                </a:solidFill>
              </a:rPr>
              <a:t>Bitterness and anger are to be replaced by kindness and forgiveness                </a:t>
            </a:r>
            <a:r>
              <a:rPr lang="en-US" sz="3200" dirty="0">
                <a:solidFill>
                  <a:schemeClr val="bg1"/>
                </a:solidFill>
              </a:rPr>
              <a:t>(Ephesians 4:31-32; Romans 12:14).</a:t>
            </a:r>
          </a:p>
          <a:p>
            <a:endParaRPr lang="en-US" sz="3200" dirty="0">
              <a:solidFill>
                <a:schemeClr val="bg1"/>
              </a:solidFill>
            </a:endParaRPr>
          </a:p>
        </p:txBody>
      </p:sp>
      <p:pic>
        <p:nvPicPr>
          <p:cNvPr id="4" name="Picture 3">
            <a:extLst>
              <a:ext uri="{FF2B5EF4-FFF2-40B4-BE49-F238E27FC236}">
                <a16:creationId xmlns:a16="http://schemas.microsoft.com/office/drawing/2014/main" id="{94CC0D6C-7FCD-B873-10D9-598600801886}"/>
              </a:ext>
            </a:extLst>
          </p:cNvPr>
          <p:cNvPicPr>
            <a:picLocks noChangeAspect="1"/>
          </p:cNvPicPr>
          <p:nvPr/>
        </p:nvPicPr>
        <p:blipFill>
          <a:blip r:embed="rId2"/>
          <a:stretch>
            <a:fillRect/>
          </a:stretch>
        </p:blipFill>
        <p:spPr>
          <a:xfrm>
            <a:off x="6740435" y="4336869"/>
            <a:ext cx="2403566" cy="2403566"/>
          </a:xfrm>
          <a:prstGeom prst="ellipse">
            <a:avLst/>
          </a:prstGeom>
          <a:ln>
            <a:noFill/>
          </a:ln>
          <a:effectLst>
            <a:softEdge rad="112500"/>
          </a:effectLst>
        </p:spPr>
      </p:pic>
    </p:spTree>
    <p:extLst>
      <p:ext uri="{BB962C8B-B14F-4D97-AF65-F5344CB8AC3E}">
        <p14:creationId xmlns:p14="http://schemas.microsoft.com/office/powerpoint/2010/main" val="40226181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41016"/>
        </a:solidFill>
        <a:effectLst/>
      </p:bgPr>
    </p:bg>
    <p:spTree>
      <p:nvGrpSpPr>
        <p:cNvPr id="1" name="">
          <a:extLst>
            <a:ext uri="{FF2B5EF4-FFF2-40B4-BE49-F238E27FC236}">
              <a16:creationId xmlns:a16="http://schemas.microsoft.com/office/drawing/2014/main" id="{AFFA287A-F5FA-AB2A-FA10-AB0721183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DC2ED7-AB2A-68D8-536C-6E98B623EB0C}"/>
              </a:ext>
            </a:extLst>
          </p:cNvPr>
          <p:cNvSpPr>
            <a:spLocks noGrp="1"/>
          </p:cNvSpPr>
          <p:nvPr>
            <p:ph type="title"/>
          </p:nvPr>
        </p:nvSpPr>
        <p:spPr>
          <a:xfrm>
            <a:off x="628649" y="378188"/>
            <a:ext cx="7886700" cy="1325563"/>
          </a:xfrm>
        </p:spPr>
        <p:txBody>
          <a:bodyPr>
            <a:normAutofit/>
          </a:bodyPr>
          <a:lstStyle/>
          <a:p>
            <a:r>
              <a:rPr lang="en-US" dirty="0">
                <a:solidFill>
                  <a:schemeClr val="bg1"/>
                </a:solidFill>
                <a:latin typeface="Amasis MT Pro Medium" panose="02040604050005020304" pitchFamily="18" charset="0"/>
              </a:rPr>
              <a:t>     Is fellowship awkward 		     because of bygones? </a:t>
            </a:r>
          </a:p>
        </p:txBody>
      </p:sp>
      <p:sp>
        <p:nvSpPr>
          <p:cNvPr id="3" name="Content Placeholder 2">
            <a:extLst>
              <a:ext uri="{FF2B5EF4-FFF2-40B4-BE49-F238E27FC236}">
                <a16:creationId xmlns:a16="http://schemas.microsoft.com/office/drawing/2014/main" id="{A002C722-8D92-36EF-C686-05B5EB26E4E5}"/>
              </a:ext>
            </a:extLst>
          </p:cNvPr>
          <p:cNvSpPr>
            <a:spLocks noGrp="1"/>
          </p:cNvSpPr>
          <p:nvPr>
            <p:ph idx="1"/>
          </p:nvPr>
        </p:nvSpPr>
        <p:spPr>
          <a:xfrm>
            <a:off x="628649" y="1825625"/>
            <a:ext cx="8136527" cy="4351338"/>
          </a:xfrm>
        </p:spPr>
        <p:txBody>
          <a:bodyPr>
            <a:normAutofit/>
          </a:bodyPr>
          <a:lstStyle/>
          <a:p>
            <a:r>
              <a:rPr lang="en-US" sz="3200" b="1" dirty="0">
                <a:solidFill>
                  <a:schemeClr val="tx2">
                    <a:lumMod val="25000"/>
                    <a:lumOff val="75000"/>
                  </a:schemeClr>
                </a:solidFill>
              </a:rPr>
              <a:t>Was Paul to be forever “uncomfortable” using Mark? </a:t>
            </a:r>
            <a:r>
              <a:rPr lang="en-US" sz="3200" dirty="0">
                <a:solidFill>
                  <a:schemeClr val="bg1"/>
                </a:solidFill>
              </a:rPr>
              <a:t>(Acts 12:25; 15:37-40; Colossians 4:10; 2 Timothy 4:11)</a:t>
            </a:r>
            <a:endParaRPr lang="en-US" sz="3200" b="1" dirty="0">
              <a:solidFill>
                <a:schemeClr val="bg1"/>
              </a:solidFill>
            </a:endParaRPr>
          </a:p>
          <a:p>
            <a:r>
              <a:rPr lang="en-US" sz="3200" b="1" dirty="0">
                <a:solidFill>
                  <a:schemeClr val="tx2">
                    <a:lumMod val="25000"/>
                    <a:lumOff val="75000"/>
                  </a:schemeClr>
                </a:solidFill>
              </a:rPr>
              <a:t>Was Joseph to allow his brother’s mistreatment of him in the past to spoil their present relationship?                           </a:t>
            </a:r>
            <a:r>
              <a:rPr lang="en-US" sz="3200" dirty="0">
                <a:solidFill>
                  <a:schemeClr val="bg1"/>
                </a:solidFill>
              </a:rPr>
              <a:t>(Genesis 50:15-21)</a:t>
            </a:r>
          </a:p>
          <a:p>
            <a:endParaRPr lang="en-US" sz="3200" dirty="0">
              <a:solidFill>
                <a:schemeClr val="bg1"/>
              </a:solidFill>
            </a:endParaRPr>
          </a:p>
        </p:txBody>
      </p:sp>
      <p:pic>
        <p:nvPicPr>
          <p:cNvPr id="4" name="Picture 3">
            <a:extLst>
              <a:ext uri="{FF2B5EF4-FFF2-40B4-BE49-F238E27FC236}">
                <a16:creationId xmlns:a16="http://schemas.microsoft.com/office/drawing/2014/main" id="{1653A8D9-F829-4684-42CD-7262EB0265CA}"/>
              </a:ext>
            </a:extLst>
          </p:cNvPr>
          <p:cNvPicPr>
            <a:picLocks noChangeAspect="1"/>
          </p:cNvPicPr>
          <p:nvPr/>
        </p:nvPicPr>
        <p:blipFill>
          <a:blip r:embed="rId2"/>
          <a:stretch>
            <a:fillRect/>
          </a:stretch>
        </p:blipFill>
        <p:spPr>
          <a:xfrm>
            <a:off x="6740435" y="4336869"/>
            <a:ext cx="2403566" cy="2403566"/>
          </a:xfrm>
          <a:prstGeom prst="ellipse">
            <a:avLst/>
          </a:prstGeom>
          <a:ln>
            <a:noFill/>
          </a:ln>
          <a:effectLst>
            <a:softEdge rad="112500"/>
          </a:effectLst>
        </p:spPr>
      </p:pic>
    </p:spTree>
    <p:extLst>
      <p:ext uri="{BB962C8B-B14F-4D97-AF65-F5344CB8AC3E}">
        <p14:creationId xmlns:p14="http://schemas.microsoft.com/office/powerpoint/2010/main" val="145596757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41016"/>
        </a:solidFill>
        <a:effectLst/>
      </p:bgPr>
    </p:bg>
    <p:spTree>
      <p:nvGrpSpPr>
        <p:cNvPr id="1" name="">
          <a:extLst>
            <a:ext uri="{FF2B5EF4-FFF2-40B4-BE49-F238E27FC236}">
              <a16:creationId xmlns:a16="http://schemas.microsoft.com/office/drawing/2014/main" id="{4624C67B-C287-4E5A-1C4D-65FAF8CE75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897563-E35C-56DA-A98E-A0F6FB953400}"/>
              </a:ext>
            </a:extLst>
          </p:cNvPr>
          <p:cNvSpPr>
            <a:spLocks noGrp="1"/>
          </p:cNvSpPr>
          <p:nvPr>
            <p:ph type="title"/>
          </p:nvPr>
        </p:nvSpPr>
        <p:spPr>
          <a:xfrm>
            <a:off x="628650" y="365126"/>
            <a:ext cx="7886700" cy="1325563"/>
          </a:xfrm>
        </p:spPr>
        <p:txBody>
          <a:bodyPr>
            <a:normAutofit fontScale="90000"/>
          </a:bodyPr>
          <a:lstStyle/>
          <a:p>
            <a:pPr algn="ctr"/>
            <a:r>
              <a:rPr lang="en-US" dirty="0">
                <a:solidFill>
                  <a:schemeClr val="bg1"/>
                </a:solidFill>
                <a:latin typeface="Amasis MT Pro Medium" panose="02040604050005020304" pitchFamily="18" charset="0"/>
              </a:rPr>
              <a:t>Are you aware of how bitterness affects your relationships? </a:t>
            </a:r>
          </a:p>
        </p:txBody>
      </p:sp>
      <p:sp>
        <p:nvSpPr>
          <p:cNvPr id="3" name="Content Placeholder 2">
            <a:extLst>
              <a:ext uri="{FF2B5EF4-FFF2-40B4-BE49-F238E27FC236}">
                <a16:creationId xmlns:a16="http://schemas.microsoft.com/office/drawing/2014/main" id="{82D2C1A6-B56A-45DB-5B6A-FB501514A2E9}"/>
              </a:ext>
            </a:extLst>
          </p:cNvPr>
          <p:cNvSpPr>
            <a:spLocks noGrp="1"/>
          </p:cNvSpPr>
          <p:nvPr>
            <p:ph idx="1"/>
          </p:nvPr>
        </p:nvSpPr>
        <p:spPr>
          <a:xfrm>
            <a:off x="628650" y="1825625"/>
            <a:ext cx="7886700" cy="4351338"/>
          </a:xfrm>
        </p:spPr>
        <p:txBody>
          <a:bodyPr>
            <a:normAutofit/>
          </a:bodyPr>
          <a:lstStyle/>
          <a:p>
            <a:r>
              <a:rPr lang="en-US" sz="3200" b="1" dirty="0">
                <a:solidFill>
                  <a:schemeClr val="tx2">
                    <a:lumMod val="25000"/>
                    <a:lumOff val="75000"/>
                  </a:schemeClr>
                </a:solidFill>
              </a:rPr>
              <a:t>We must “watch” lest bygones lead to bitterness in ourselves and others </a:t>
            </a:r>
            <a:r>
              <a:rPr lang="en-US" sz="3200" dirty="0">
                <a:solidFill>
                  <a:schemeClr val="bg1"/>
                </a:solidFill>
              </a:rPr>
              <a:t>(Hebrews 12:14-15).</a:t>
            </a:r>
            <a:endParaRPr lang="en-US" sz="3200" b="1" dirty="0">
              <a:solidFill>
                <a:schemeClr val="bg1"/>
              </a:solidFill>
            </a:endParaRPr>
          </a:p>
          <a:p>
            <a:r>
              <a:rPr lang="en-US" sz="3200" b="1" dirty="0">
                <a:solidFill>
                  <a:schemeClr val="tx2">
                    <a:lumMod val="25000"/>
                    <a:lumOff val="75000"/>
                  </a:schemeClr>
                </a:solidFill>
              </a:rPr>
              <a:t>Each of us has the responsibility to   seek </a:t>
            </a:r>
            <a:r>
              <a:rPr lang="en-US" sz="3200" b="1" i="1" dirty="0">
                <a:solidFill>
                  <a:schemeClr val="tx2">
                    <a:lumMod val="10000"/>
                    <a:lumOff val="90000"/>
                  </a:schemeClr>
                </a:solidFill>
              </a:rPr>
              <a:t>to forgive </a:t>
            </a:r>
            <a:r>
              <a:rPr lang="en-US" sz="3200" b="1" dirty="0">
                <a:solidFill>
                  <a:schemeClr val="tx2">
                    <a:lumMod val="25000"/>
                    <a:lumOff val="75000"/>
                  </a:schemeClr>
                </a:solidFill>
              </a:rPr>
              <a:t>and </a:t>
            </a:r>
            <a:r>
              <a:rPr lang="en-US" sz="3200" b="1" i="1" dirty="0">
                <a:solidFill>
                  <a:schemeClr val="tx2">
                    <a:lumMod val="10000"/>
                    <a:lumOff val="90000"/>
                  </a:schemeClr>
                </a:solidFill>
              </a:rPr>
              <a:t>to be forgiven       </a:t>
            </a:r>
            <a:r>
              <a:rPr lang="en-US" sz="3200" dirty="0">
                <a:solidFill>
                  <a:schemeClr val="bg1"/>
                </a:solidFill>
              </a:rPr>
              <a:t>(Matthew 5:23-24; 18:15).</a:t>
            </a:r>
          </a:p>
          <a:p>
            <a:endParaRPr lang="en-US" sz="3200" dirty="0">
              <a:solidFill>
                <a:schemeClr val="bg1"/>
              </a:solidFill>
            </a:endParaRPr>
          </a:p>
        </p:txBody>
      </p:sp>
      <p:pic>
        <p:nvPicPr>
          <p:cNvPr id="4" name="Picture 3">
            <a:extLst>
              <a:ext uri="{FF2B5EF4-FFF2-40B4-BE49-F238E27FC236}">
                <a16:creationId xmlns:a16="http://schemas.microsoft.com/office/drawing/2014/main" id="{2A609369-8F4F-E818-4571-0B5A69ECB2E2}"/>
              </a:ext>
            </a:extLst>
          </p:cNvPr>
          <p:cNvPicPr>
            <a:picLocks noChangeAspect="1"/>
          </p:cNvPicPr>
          <p:nvPr/>
        </p:nvPicPr>
        <p:blipFill>
          <a:blip r:embed="rId2"/>
          <a:stretch>
            <a:fillRect/>
          </a:stretch>
        </p:blipFill>
        <p:spPr>
          <a:xfrm>
            <a:off x="6740435" y="4336869"/>
            <a:ext cx="2403566" cy="2403566"/>
          </a:xfrm>
          <a:prstGeom prst="ellipse">
            <a:avLst/>
          </a:prstGeom>
          <a:ln>
            <a:noFill/>
          </a:ln>
          <a:effectLst>
            <a:softEdge rad="112500"/>
          </a:effectLst>
        </p:spPr>
      </p:pic>
    </p:spTree>
    <p:extLst>
      <p:ext uri="{BB962C8B-B14F-4D97-AF65-F5344CB8AC3E}">
        <p14:creationId xmlns:p14="http://schemas.microsoft.com/office/powerpoint/2010/main" val="7716158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41016"/>
        </a:solidFill>
        <a:effectLst/>
      </p:bgPr>
    </p:bg>
    <p:spTree>
      <p:nvGrpSpPr>
        <p:cNvPr id="1" name="">
          <a:extLst>
            <a:ext uri="{FF2B5EF4-FFF2-40B4-BE49-F238E27FC236}">
              <a16:creationId xmlns:a16="http://schemas.microsoft.com/office/drawing/2014/main" id="{C1D506A4-DDC0-44E1-9362-AF752E4A7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3091F0-8823-7E7E-7E55-70E653AEAECC}"/>
              </a:ext>
            </a:extLst>
          </p:cNvPr>
          <p:cNvSpPr>
            <a:spLocks noGrp="1"/>
          </p:cNvSpPr>
          <p:nvPr>
            <p:ph type="title"/>
          </p:nvPr>
        </p:nvSpPr>
        <p:spPr>
          <a:xfrm>
            <a:off x="628650" y="365126"/>
            <a:ext cx="7886700" cy="1325563"/>
          </a:xfrm>
        </p:spPr>
        <p:txBody>
          <a:bodyPr>
            <a:normAutofit/>
          </a:bodyPr>
          <a:lstStyle/>
          <a:p>
            <a:pPr algn="ctr"/>
            <a:r>
              <a:rPr lang="en-US" dirty="0">
                <a:solidFill>
                  <a:schemeClr val="bg1"/>
                </a:solidFill>
                <a:latin typeface="Amasis MT Pro Medium" panose="02040604050005020304" pitchFamily="18" charset="0"/>
              </a:rPr>
              <a:t>Love must not be </a:t>
            </a:r>
            <a:br>
              <a:rPr lang="en-US" dirty="0">
                <a:solidFill>
                  <a:schemeClr val="bg1"/>
                </a:solidFill>
                <a:latin typeface="Amasis MT Pro Medium" panose="02040604050005020304" pitchFamily="18" charset="0"/>
              </a:rPr>
            </a:br>
            <a:r>
              <a:rPr lang="en-US" dirty="0">
                <a:solidFill>
                  <a:schemeClr val="bg1"/>
                </a:solidFill>
                <a:latin typeface="Amasis MT Pro Medium" panose="02040604050005020304" pitchFamily="18" charset="0"/>
              </a:rPr>
              <a:t>thwarted by bygones!</a:t>
            </a:r>
          </a:p>
        </p:txBody>
      </p:sp>
      <p:sp>
        <p:nvSpPr>
          <p:cNvPr id="3" name="Content Placeholder 2">
            <a:extLst>
              <a:ext uri="{FF2B5EF4-FFF2-40B4-BE49-F238E27FC236}">
                <a16:creationId xmlns:a16="http://schemas.microsoft.com/office/drawing/2014/main" id="{35351DC3-A94C-1826-09C8-5C7F470E1EF3}"/>
              </a:ext>
            </a:extLst>
          </p:cNvPr>
          <p:cNvSpPr>
            <a:spLocks noGrp="1"/>
          </p:cNvSpPr>
          <p:nvPr>
            <p:ph idx="1"/>
          </p:nvPr>
        </p:nvSpPr>
        <p:spPr>
          <a:xfrm>
            <a:off x="628650" y="1825625"/>
            <a:ext cx="7886700" cy="4351338"/>
          </a:xfrm>
        </p:spPr>
        <p:txBody>
          <a:bodyPr>
            <a:normAutofit/>
          </a:bodyPr>
          <a:lstStyle/>
          <a:p>
            <a:r>
              <a:rPr lang="en-US" sz="3200" b="1" dirty="0">
                <a:solidFill>
                  <a:schemeClr val="tx2">
                    <a:lumMod val="25000"/>
                    <a:lumOff val="75000"/>
                  </a:schemeClr>
                </a:solidFill>
              </a:rPr>
              <a:t>With friends and brethren </a:t>
            </a:r>
            <a:r>
              <a:rPr lang="en-US" sz="3200" dirty="0">
                <a:solidFill>
                  <a:schemeClr val="bg1"/>
                </a:solidFill>
              </a:rPr>
              <a:t>(1 Peter 3:8-9; 1 Thessalonians 5:15; Galatians 5:13-15).</a:t>
            </a:r>
            <a:endParaRPr lang="en-US" sz="3200" b="1" dirty="0">
              <a:solidFill>
                <a:schemeClr val="bg1"/>
              </a:solidFill>
            </a:endParaRPr>
          </a:p>
          <a:p>
            <a:r>
              <a:rPr lang="en-US" sz="3200" b="1" dirty="0">
                <a:solidFill>
                  <a:schemeClr val="tx2">
                    <a:lumMod val="25000"/>
                    <a:lumOff val="75000"/>
                  </a:schemeClr>
                </a:solidFill>
              </a:rPr>
              <a:t>With our enemies </a:t>
            </a:r>
            <a:r>
              <a:rPr lang="en-US" sz="3200" dirty="0">
                <a:solidFill>
                  <a:schemeClr val="bg1"/>
                </a:solidFill>
              </a:rPr>
              <a:t>(</a:t>
            </a:r>
            <a:r>
              <a:rPr lang="en-US" sz="3200">
                <a:solidFill>
                  <a:schemeClr val="bg1"/>
                </a:solidFill>
              </a:rPr>
              <a:t>Romans 12:20-21; </a:t>
            </a:r>
            <a:r>
              <a:rPr lang="en-US" sz="3200" dirty="0">
                <a:solidFill>
                  <a:schemeClr val="bg1"/>
                </a:solidFill>
              </a:rPr>
              <a:t>Matthew 5:44-45).</a:t>
            </a:r>
          </a:p>
          <a:p>
            <a:endParaRPr lang="en-US" sz="3200" dirty="0">
              <a:solidFill>
                <a:schemeClr val="bg1"/>
              </a:solidFill>
            </a:endParaRPr>
          </a:p>
        </p:txBody>
      </p:sp>
      <p:pic>
        <p:nvPicPr>
          <p:cNvPr id="4" name="Picture 3">
            <a:extLst>
              <a:ext uri="{FF2B5EF4-FFF2-40B4-BE49-F238E27FC236}">
                <a16:creationId xmlns:a16="http://schemas.microsoft.com/office/drawing/2014/main" id="{21E3CD77-B982-D930-E40A-C9E2A7EEAF9E}"/>
              </a:ext>
            </a:extLst>
          </p:cNvPr>
          <p:cNvPicPr>
            <a:picLocks noChangeAspect="1"/>
          </p:cNvPicPr>
          <p:nvPr/>
        </p:nvPicPr>
        <p:blipFill>
          <a:blip r:embed="rId2"/>
          <a:stretch>
            <a:fillRect/>
          </a:stretch>
        </p:blipFill>
        <p:spPr>
          <a:xfrm>
            <a:off x="6740435" y="4336869"/>
            <a:ext cx="2403566" cy="2403566"/>
          </a:xfrm>
          <a:prstGeom prst="ellipse">
            <a:avLst/>
          </a:prstGeom>
          <a:ln>
            <a:noFill/>
          </a:ln>
          <a:effectLst>
            <a:softEdge rad="112500"/>
          </a:effectLst>
        </p:spPr>
      </p:pic>
    </p:spTree>
    <p:extLst>
      <p:ext uri="{BB962C8B-B14F-4D97-AF65-F5344CB8AC3E}">
        <p14:creationId xmlns:p14="http://schemas.microsoft.com/office/powerpoint/2010/main" val="78998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144</TotalTime>
  <Words>284</Words>
  <Application>Microsoft Office PowerPoint</Application>
  <PresentationFormat>On-screen Show (4:3)</PresentationFormat>
  <Paragraphs>17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Amasis MT Pro Medium</vt:lpstr>
      <vt:lpstr>Aptos</vt:lpstr>
      <vt:lpstr>Aptos Display</vt:lpstr>
      <vt:lpstr>Arial</vt:lpstr>
      <vt:lpstr>Office Theme</vt:lpstr>
      <vt:lpstr> “Let    Bygones     Be…”</vt:lpstr>
      <vt:lpstr>Are you letting go of grudges?</vt:lpstr>
      <vt:lpstr>     Is fellowship awkward        because of bygones? </vt:lpstr>
      <vt:lpstr>Are you aware of how bitterness affects your relationships? </vt:lpstr>
      <vt:lpstr>Love must not be  thwarted by bygones!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 Klein</dc:creator>
  <cp:lastModifiedBy>Steve Klein</cp:lastModifiedBy>
  <cp:revision>10</cp:revision>
  <dcterms:created xsi:type="dcterms:W3CDTF">2025-08-22T19:49:08Z</dcterms:created>
  <dcterms:modified xsi:type="dcterms:W3CDTF">2025-08-23T16:42:03Z</dcterms:modified>
</cp:coreProperties>
</file>