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0" r:id="rId4"/>
    <p:sldId id="261" r:id="rId5"/>
    <p:sldId id="262"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30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54" autoAdjust="0"/>
  </p:normalViewPr>
  <p:slideViewPr>
    <p:cSldViewPr snapToGrid="0">
      <p:cViewPr varScale="1">
        <p:scale>
          <a:sx n="50" d="100"/>
          <a:sy n="50" d="100"/>
        </p:scale>
        <p:origin x="1692" y="48"/>
      </p:cViewPr>
      <p:guideLst/>
    </p:cSldViewPr>
  </p:slideViewPr>
  <p:outlineViewPr>
    <p:cViewPr>
      <p:scale>
        <a:sx n="33" d="100"/>
        <a:sy n="33" d="100"/>
      </p:scale>
      <p:origin x="0" y="-23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C567-1983-4E13-87DA-FD62D9B50807}" type="datetimeFigureOut">
              <a:rPr lang="en-US" smtClean="0"/>
              <a:t>8/26/2023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394F3-0B3E-4BDB-A543-9489FD57C448}" type="slidenum">
              <a:rPr lang="en-US" smtClean="0"/>
              <a:t>‹#›</a:t>
            </a:fld>
            <a:endParaRPr lang="en-US"/>
          </a:p>
        </p:txBody>
      </p:sp>
    </p:spTree>
    <p:extLst>
      <p:ext uri="{BB962C8B-B14F-4D97-AF65-F5344CB8AC3E}">
        <p14:creationId xmlns:p14="http://schemas.microsoft.com/office/powerpoint/2010/main" val="209500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kingdom is the dominion of king.  A church is an assembly of saints.  The kingdom of God and the church that serves Him were both prophesied in the Old Testament.  They are different ways of looking at God’s relationship with His people..</a:t>
            </a:r>
          </a:p>
          <a:p>
            <a:endParaRPr lang="en-US" dirty="0"/>
          </a:p>
        </p:txBody>
      </p:sp>
      <p:sp>
        <p:nvSpPr>
          <p:cNvPr id="4" name="Slide Number Placeholder 3"/>
          <p:cNvSpPr>
            <a:spLocks noGrp="1"/>
          </p:cNvSpPr>
          <p:nvPr>
            <p:ph type="sldNum" sz="quarter" idx="5"/>
          </p:nvPr>
        </p:nvSpPr>
        <p:spPr/>
        <p:txBody>
          <a:bodyPr/>
          <a:lstStyle/>
          <a:p>
            <a:fld id="{53B394F3-0B3E-4BDB-A543-9489FD57C448}" type="slidenum">
              <a:rPr lang="en-US" smtClean="0"/>
              <a:t>1</a:t>
            </a:fld>
            <a:endParaRPr lang="en-US"/>
          </a:p>
        </p:txBody>
      </p:sp>
    </p:spTree>
    <p:extLst>
      <p:ext uri="{BB962C8B-B14F-4D97-AF65-F5344CB8AC3E}">
        <p14:creationId xmlns:p14="http://schemas.microsoft.com/office/powerpoint/2010/main" val="83369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394F3-0B3E-4BDB-A543-9489FD57C448}" type="slidenum">
              <a:rPr lang="en-US" smtClean="0"/>
              <a:t>2</a:t>
            </a:fld>
            <a:endParaRPr lang="en-US"/>
          </a:p>
        </p:txBody>
      </p:sp>
    </p:spTree>
    <p:extLst>
      <p:ext uri="{BB962C8B-B14F-4D97-AF65-F5344CB8AC3E}">
        <p14:creationId xmlns:p14="http://schemas.microsoft.com/office/powerpoint/2010/main" val="214918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362517-C154-4346-BDC2-30420FCF2079}"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61238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62517-C154-4346-BDC2-30420FCF2079}"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44449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62517-C154-4346-BDC2-30420FCF2079}"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205322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62517-C154-4346-BDC2-30420FCF2079}"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394036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62517-C154-4346-BDC2-30420FCF2079}"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211517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362517-C154-4346-BDC2-30420FCF2079}"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354285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62517-C154-4346-BDC2-30420FCF2079}"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29315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362517-C154-4346-BDC2-30420FCF2079}"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307185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2517-C154-4346-BDC2-30420FCF2079}" type="datetimeFigureOut">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23156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362517-C154-4346-BDC2-30420FCF2079}"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140660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362517-C154-4346-BDC2-30420FCF2079}"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77F6-863E-46EC-BBB4-64356F443854}" type="slidenum">
              <a:rPr lang="en-US" smtClean="0"/>
              <a:t>‹#›</a:t>
            </a:fld>
            <a:endParaRPr lang="en-US"/>
          </a:p>
        </p:txBody>
      </p:sp>
    </p:spTree>
    <p:extLst>
      <p:ext uri="{BB962C8B-B14F-4D97-AF65-F5344CB8AC3E}">
        <p14:creationId xmlns:p14="http://schemas.microsoft.com/office/powerpoint/2010/main" val="18476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62517-C154-4346-BDC2-30420FCF2079}" type="datetimeFigureOut">
              <a:rPr lang="en-US" smtClean="0"/>
              <a:t>8/26/2023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077F6-863E-46EC-BBB4-64356F443854}" type="slidenum">
              <a:rPr lang="en-US" smtClean="0"/>
              <a:t>‹#›</a:t>
            </a:fld>
            <a:endParaRPr lang="en-US"/>
          </a:p>
        </p:txBody>
      </p:sp>
    </p:spTree>
    <p:extLst>
      <p:ext uri="{BB962C8B-B14F-4D97-AF65-F5344CB8AC3E}">
        <p14:creationId xmlns:p14="http://schemas.microsoft.com/office/powerpoint/2010/main" val="4056472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35F47C-D8C1-44A4-F243-8A68274A3C5B}"/>
              </a:ext>
            </a:extLst>
          </p:cNvPr>
          <p:cNvPicPr>
            <a:picLocks noChangeAspect="1"/>
          </p:cNvPicPr>
          <p:nvPr/>
        </p:nvPicPr>
        <p:blipFill rotWithShape="1">
          <a:blip r:embed="rId3"/>
          <a:srcRect t="3640" b="21360"/>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592BF-D7E6-6292-2E76-2DDC8248C27E}"/>
              </a:ext>
            </a:extLst>
          </p:cNvPr>
          <p:cNvSpPr>
            <a:spLocks noGrp="1"/>
          </p:cNvSpPr>
          <p:nvPr>
            <p:ph type="ctrTitle"/>
          </p:nvPr>
        </p:nvSpPr>
        <p:spPr>
          <a:xfrm>
            <a:off x="1" y="4719144"/>
            <a:ext cx="9141712" cy="2138845"/>
          </a:xfrm>
          <a:solidFill>
            <a:schemeClr val="accent2">
              <a:lumMod val="50000"/>
              <a:alpha val="85000"/>
            </a:schemeClr>
          </a:solidFill>
          <a:effectLst>
            <a:outerShdw blurRad="50800" dist="38100" dir="2700000" algn="tl" rotWithShape="0">
              <a:prstClr val="black">
                <a:alpha val="40000"/>
              </a:prstClr>
            </a:outerShdw>
          </a:effectLst>
        </p:spPr>
        <p:txBody>
          <a:bodyPr anchor="ctr">
            <a:normAutofit/>
          </a:bodyPr>
          <a:lstStyle/>
          <a:p>
            <a:r>
              <a:rPr lang="en-US" dirty="0">
                <a:solidFill>
                  <a:srgbClr val="FFFFFF"/>
                </a:solidFill>
                <a:effectLst>
                  <a:glow rad="101600">
                    <a:srgbClr val="4D2307">
                      <a:alpha val="60000"/>
                    </a:srgbClr>
                  </a:glow>
                </a:effectLst>
                <a:latin typeface="Algerian" panose="04020705040A02060702" pitchFamily="82" charset="0"/>
              </a:rPr>
              <a:t>The Kingdom                        and the Church</a:t>
            </a:r>
          </a:p>
        </p:txBody>
      </p:sp>
    </p:spTree>
    <p:extLst>
      <p:ext uri="{BB962C8B-B14F-4D97-AF65-F5344CB8AC3E}">
        <p14:creationId xmlns:p14="http://schemas.microsoft.com/office/powerpoint/2010/main" val="263460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24">
              <a:schemeClr val="accent4">
                <a:lumMod val="20000"/>
                <a:lumOff val="80000"/>
              </a:schemeClr>
            </a:gs>
            <a:gs pos="22000">
              <a:schemeClr val="accent4">
                <a:lumMod val="40000"/>
                <a:lumOff val="60000"/>
              </a:schemeClr>
            </a:gs>
            <a:gs pos="97126">
              <a:srgbClr val="000000"/>
            </a:gs>
            <a:gs pos="62000">
              <a:srgbClr val="4D2307"/>
            </a:gs>
            <a:gs pos="28000">
              <a:schemeClr val="accent2">
                <a:lumMod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E113-BB0A-1829-2C40-5CC766999004}"/>
              </a:ext>
            </a:extLst>
          </p:cNvPr>
          <p:cNvSpPr>
            <a:spLocks noGrp="1"/>
          </p:cNvSpPr>
          <p:nvPr>
            <p:ph type="title"/>
          </p:nvPr>
        </p:nvSpPr>
        <p:spPr>
          <a:xfrm>
            <a:off x="628650" y="265388"/>
            <a:ext cx="6707571" cy="1425302"/>
          </a:xfrm>
        </p:spPr>
        <p:txBody>
          <a:bodyPr>
            <a:normAutofit/>
          </a:bodyPr>
          <a:lstStyle/>
          <a:p>
            <a:pPr algn="ctr"/>
            <a:r>
              <a:rPr lang="en-US" sz="4800" dirty="0">
                <a:latin typeface="Algerian" panose="04020705040A02060702" pitchFamily="82" charset="0"/>
              </a:rPr>
              <a:t>The Concept of the Kingdom of God </a:t>
            </a:r>
          </a:p>
        </p:txBody>
      </p:sp>
      <p:sp>
        <p:nvSpPr>
          <p:cNvPr id="3" name="Content Placeholder 2">
            <a:extLst>
              <a:ext uri="{FF2B5EF4-FFF2-40B4-BE49-F238E27FC236}">
                <a16:creationId xmlns:a16="http://schemas.microsoft.com/office/drawing/2014/main" id="{D3FB49AF-59BE-B985-9012-DBDDC7B9003F}"/>
              </a:ext>
            </a:extLst>
          </p:cNvPr>
          <p:cNvSpPr>
            <a:spLocks noGrp="1"/>
          </p:cNvSpPr>
          <p:nvPr>
            <p:ph idx="1"/>
          </p:nvPr>
        </p:nvSpPr>
        <p:spPr>
          <a:xfrm>
            <a:off x="561318" y="2152046"/>
            <a:ext cx="8021364" cy="4351338"/>
          </a:xfrm>
        </p:spPr>
        <p:txBody>
          <a:bodyPr/>
          <a:lstStyle/>
          <a:p>
            <a:r>
              <a:rPr lang="en-US" sz="3200" b="1" dirty="0">
                <a:solidFill>
                  <a:schemeClr val="accent4">
                    <a:lumMod val="20000"/>
                    <a:lumOff val="80000"/>
                  </a:schemeClr>
                </a:solidFill>
              </a:rPr>
              <a:t>A Kingdom is the dominion of a king</a:t>
            </a:r>
            <a:r>
              <a:rPr lang="en-US" sz="3200" dirty="0">
                <a:solidFill>
                  <a:schemeClr val="accent4">
                    <a:lumMod val="20000"/>
                    <a:lumOff val="80000"/>
                  </a:schemeClr>
                </a:solidFill>
              </a:rPr>
              <a:t>.</a:t>
            </a:r>
          </a:p>
          <a:p>
            <a:r>
              <a:rPr lang="en-US" sz="3200" b="1" dirty="0">
                <a:solidFill>
                  <a:schemeClr val="accent4">
                    <a:lumMod val="20000"/>
                    <a:lumOff val="80000"/>
                  </a:schemeClr>
                </a:solidFill>
              </a:rPr>
              <a:t>In the Old Testament, the Lord has dominion over His creation and rules over the nations </a:t>
            </a:r>
            <a:r>
              <a:rPr lang="en-US" sz="3200" dirty="0">
                <a:solidFill>
                  <a:schemeClr val="accent4">
                    <a:lumMod val="20000"/>
                    <a:lumOff val="80000"/>
                  </a:schemeClr>
                </a:solidFill>
              </a:rPr>
              <a:t>(Psalms 22:28; 103:19; 145:11-13; 45:6-7)</a:t>
            </a:r>
          </a:p>
          <a:p>
            <a:r>
              <a:rPr lang="en-US" sz="3200" b="1" dirty="0">
                <a:solidFill>
                  <a:schemeClr val="accent4">
                    <a:lumMod val="20000"/>
                    <a:lumOff val="80000"/>
                  </a:schemeClr>
                </a:solidFill>
              </a:rPr>
              <a:t>But the Old Testament also foretells of the coming of another kingdom </a:t>
            </a:r>
            <a:r>
              <a:rPr lang="en-US" sz="3200" dirty="0">
                <a:solidFill>
                  <a:schemeClr val="accent4">
                    <a:lumMod val="20000"/>
                    <a:lumOff val="80000"/>
                  </a:schemeClr>
                </a:solidFill>
              </a:rPr>
              <a:t>(Psalms 45:6-7; 22:27-28).</a:t>
            </a:r>
          </a:p>
          <a:p>
            <a:endParaRPr lang="en-US" dirty="0"/>
          </a:p>
        </p:txBody>
      </p:sp>
      <p:pic>
        <p:nvPicPr>
          <p:cNvPr id="4" name="Picture 3">
            <a:extLst>
              <a:ext uri="{FF2B5EF4-FFF2-40B4-BE49-F238E27FC236}">
                <a16:creationId xmlns:a16="http://schemas.microsoft.com/office/drawing/2014/main" id="{96B12C82-49D6-0D0C-9EB3-3AA296724145}"/>
              </a:ext>
            </a:extLst>
          </p:cNvPr>
          <p:cNvPicPr>
            <a:picLocks noChangeAspect="1"/>
          </p:cNvPicPr>
          <p:nvPr/>
        </p:nvPicPr>
        <p:blipFill rotWithShape="1">
          <a:blip r:embed="rId3"/>
          <a:srcRect l="20255" r="18455" b="13903"/>
          <a:stretch/>
        </p:blipFill>
        <p:spPr>
          <a:xfrm>
            <a:off x="7189076" y="265387"/>
            <a:ext cx="1700358" cy="2388584"/>
          </a:xfrm>
          <a:prstGeom prst="rect">
            <a:avLst/>
          </a:prstGeom>
          <a:ln>
            <a:noFill/>
          </a:ln>
          <a:effectLst>
            <a:softEdge rad="112500"/>
          </a:effectLst>
        </p:spPr>
      </p:pic>
    </p:spTree>
    <p:extLst>
      <p:ext uri="{BB962C8B-B14F-4D97-AF65-F5344CB8AC3E}">
        <p14:creationId xmlns:p14="http://schemas.microsoft.com/office/powerpoint/2010/main" val="1746400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24">
              <a:schemeClr val="accent4">
                <a:lumMod val="20000"/>
                <a:lumOff val="80000"/>
              </a:schemeClr>
            </a:gs>
            <a:gs pos="22000">
              <a:schemeClr val="accent4">
                <a:lumMod val="40000"/>
                <a:lumOff val="60000"/>
              </a:schemeClr>
            </a:gs>
            <a:gs pos="97126">
              <a:srgbClr val="000000"/>
            </a:gs>
            <a:gs pos="62000">
              <a:srgbClr val="4D2307"/>
            </a:gs>
            <a:gs pos="28000">
              <a:schemeClr val="accent2">
                <a:lumMod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E113-BB0A-1829-2C40-5CC766999004}"/>
              </a:ext>
            </a:extLst>
          </p:cNvPr>
          <p:cNvSpPr>
            <a:spLocks noGrp="1"/>
          </p:cNvSpPr>
          <p:nvPr>
            <p:ph type="title"/>
          </p:nvPr>
        </p:nvSpPr>
        <p:spPr>
          <a:xfrm>
            <a:off x="628650" y="265388"/>
            <a:ext cx="6560426" cy="1425302"/>
          </a:xfrm>
        </p:spPr>
        <p:txBody>
          <a:bodyPr>
            <a:normAutofit/>
          </a:bodyPr>
          <a:lstStyle/>
          <a:p>
            <a:pPr algn="ctr"/>
            <a:r>
              <a:rPr lang="en-US" sz="4800" dirty="0">
                <a:latin typeface="Algerian" panose="04020705040A02060702" pitchFamily="82" charset="0"/>
              </a:rPr>
              <a:t>Prophecies of            the Kingdom</a:t>
            </a:r>
          </a:p>
        </p:txBody>
      </p:sp>
      <p:sp>
        <p:nvSpPr>
          <p:cNvPr id="3" name="Content Placeholder 2">
            <a:extLst>
              <a:ext uri="{FF2B5EF4-FFF2-40B4-BE49-F238E27FC236}">
                <a16:creationId xmlns:a16="http://schemas.microsoft.com/office/drawing/2014/main" id="{D3FB49AF-59BE-B985-9012-DBDDC7B9003F}"/>
              </a:ext>
            </a:extLst>
          </p:cNvPr>
          <p:cNvSpPr>
            <a:spLocks noGrp="1"/>
          </p:cNvSpPr>
          <p:nvPr>
            <p:ph idx="1"/>
          </p:nvPr>
        </p:nvSpPr>
        <p:spPr>
          <a:xfrm>
            <a:off x="472966" y="2091559"/>
            <a:ext cx="8416468" cy="4411825"/>
          </a:xfrm>
        </p:spPr>
        <p:txBody>
          <a:bodyPr>
            <a:normAutofit/>
          </a:bodyPr>
          <a:lstStyle/>
          <a:p>
            <a:r>
              <a:rPr lang="en-US" sz="3200" b="1" dirty="0">
                <a:solidFill>
                  <a:schemeClr val="accent4">
                    <a:lumMod val="20000"/>
                    <a:lumOff val="80000"/>
                  </a:schemeClr>
                </a:solidFill>
              </a:rPr>
              <a:t>God promised an everlasting                      kingdom with the seed of David as King                    </a:t>
            </a:r>
            <a:r>
              <a:rPr lang="en-US" sz="3200" dirty="0">
                <a:solidFill>
                  <a:schemeClr val="accent4">
                    <a:lumMod val="20000"/>
                    <a:lumOff val="80000"/>
                  </a:schemeClr>
                </a:solidFill>
              </a:rPr>
              <a:t>(</a:t>
            </a:r>
            <a:r>
              <a:rPr lang="en-US" dirty="0">
                <a:solidFill>
                  <a:schemeClr val="accent4">
                    <a:lumMod val="20000"/>
                    <a:lumOff val="80000"/>
                  </a:schemeClr>
                </a:solidFill>
              </a:rPr>
              <a:t>2 Samuel 7:12-13; Jeremiah 23:5; Psalm 132:11).</a:t>
            </a:r>
          </a:p>
          <a:p>
            <a:r>
              <a:rPr lang="en-US" sz="3200" b="1" dirty="0">
                <a:solidFill>
                  <a:schemeClr val="accent4">
                    <a:lumMod val="20000"/>
                    <a:lumOff val="80000"/>
                  </a:schemeClr>
                </a:solidFill>
              </a:rPr>
              <a:t>Isaiah and Daniel also speak of the coming King and His kingdom </a:t>
            </a:r>
            <a:r>
              <a:rPr lang="en-US" dirty="0">
                <a:solidFill>
                  <a:schemeClr val="accent4">
                    <a:lumMod val="20000"/>
                    <a:lumOff val="80000"/>
                  </a:schemeClr>
                </a:solidFill>
              </a:rPr>
              <a:t>(Isaiah 9:6-7; Daniel 22:44-45).</a:t>
            </a:r>
            <a:endParaRPr lang="en-US" sz="3200" dirty="0">
              <a:solidFill>
                <a:schemeClr val="accent4">
                  <a:lumMod val="20000"/>
                  <a:lumOff val="80000"/>
                </a:schemeClr>
              </a:solidFill>
            </a:endParaRPr>
          </a:p>
          <a:p>
            <a:r>
              <a:rPr lang="en-US" sz="3200" b="1" dirty="0">
                <a:solidFill>
                  <a:schemeClr val="accent4">
                    <a:lumMod val="20000"/>
                    <a:lumOff val="80000"/>
                  </a:schemeClr>
                </a:solidFill>
              </a:rPr>
              <a:t>The New Testament records the fulfillment of these kingdom prophecies </a:t>
            </a:r>
            <a:r>
              <a:rPr lang="en-US" dirty="0">
                <a:solidFill>
                  <a:schemeClr val="accent4">
                    <a:lumMod val="20000"/>
                    <a:lumOff val="80000"/>
                  </a:schemeClr>
                </a:solidFill>
              </a:rPr>
              <a:t>(Luke 1:32-33; Colossians 1:13; 1 Thessalonians 2:1; Rev. 1:9).</a:t>
            </a:r>
            <a:endParaRPr lang="en-US" sz="3200" dirty="0">
              <a:solidFill>
                <a:schemeClr val="accent4">
                  <a:lumMod val="20000"/>
                  <a:lumOff val="80000"/>
                </a:schemeClr>
              </a:solidFill>
            </a:endParaRPr>
          </a:p>
          <a:p>
            <a:endParaRPr lang="en-US" dirty="0"/>
          </a:p>
        </p:txBody>
      </p:sp>
      <p:pic>
        <p:nvPicPr>
          <p:cNvPr id="4" name="Picture 3">
            <a:extLst>
              <a:ext uri="{FF2B5EF4-FFF2-40B4-BE49-F238E27FC236}">
                <a16:creationId xmlns:a16="http://schemas.microsoft.com/office/drawing/2014/main" id="{96B12C82-49D6-0D0C-9EB3-3AA296724145}"/>
              </a:ext>
            </a:extLst>
          </p:cNvPr>
          <p:cNvPicPr>
            <a:picLocks noChangeAspect="1"/>
          </p:cNvPicPr>
          <p:nvPr/>
        </p:nvPicPr>
        <p:blipFill rotWithShape="1">
          <a:blip r:embed="rId2"/>
          <a:srcRect l="20255" r="18455" b="13903"/>
          <a:stretch/>
        </p:blipFill>
        <p:spPr>
          <a:xfrm>
            <a:off x="7189076" y="265387"/>
            <a:ext cx="1700358" cy="2388584"/>
          </a:xfrm>
          <a:prstGeom prst="rect">
            <a:avLst/>
          </a:prstGeom>
          <a:ln>
            <a:noFill/>
          </a:ln>
          <a:effectLst>
            <a:softEdge rad="112500"/>
          </a:effectLst>
        </p:spPr>
      </p:pic>
    </p:spTree>
    <p:extLst>
      <p:ext uri="{BB962C8B-B14F-4D97-AF65-F5344CB8AC3E}">
        <p14:creationId xmlns:p14="http://schemas.microsoft.com/office/powerpoint/2010/main" val="22631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24">
              <a:schemeClr val="accent4">
                <a:lumMod val="20000"/>
                <a:lumOff val="80000"/>
              </a:schemeClr>
            </a:gs>
            <a:gs pos="22000">
              <a:schemeClr val="accent4">
                <a:lumMod val="40000"/>
                <a:lumOff val="60000"/>
              </a:schemeClr>
            </a:gs>
            <a:gs pos="97126">
              <a:srgbClr val="000000"/>
            </a:gs>
            <a:gs pos="62000">
              <a:srgbClr val="4D2307"/>
            </a:gs>
            <a:gs pos="28000">
              <a:schemeClr val="accent2">
                <a:lumMod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E113-BB0A-1829-2C40-5CC766999004}"/>
              </a:ext>
            </a:extLst>
          </p:cNvPr>
          <p:cNvSpPr>
            <a:spLocks noGrp="1"/>
          </p:cNvSpPr>
          <p:nvPr>
            <p:ph type="title"/>
          </p:nvPr>
        </p:nvSpPr>
        <p:spPr>
          <a:xfrm>
            <a:off x="628650" y="265388"/>
            <a:ext cx="6644509" cy="1425302"/>
          </a:xfrm>
        </p:spPr>
        <p:txBody>
          <a:bodyPr>
            <a:normAutofit/>
          </a:bodyPr>
          <a:lstStyle/>
          <a:p>
            <a:pPr algn="ctr"/>
            <a:r>
              <a:rPr lang="en-US" sz="4800" dirty="0">
                <a:latin typeface="Algerian" panose="04020705040A02060702" pitchFamily="82" charset="0"/>
              </a:rPr>
              <a:t>The kingdom is  Spiritual </a:t>
            </a:r>
          </a:p>
        </p:txBody>
      </p:sp>
      <p:sp>
        <p:nvSpPr>
          <p:cNvPr id="3" name="Content Placeholder 2">
            <a:extLst>
              <a:ext uri="{FF2B5EF4-FFF2-40B4-BE49-F238E27FC236}">
                <a16:creationId xmlns:a16="http://schemas.microsoft.com/office/drawing/2014/main" id="{D3FB49AF-59BE-B985-9012-DBDDC7B9003F}"/>
              </a:ext>
            </a:extLst>
          </p:cNvPr>
          <p:cNvSpPr>
            <a:spLocks noGrp="1"/>
          </p:cNvSpPr>
          <p:nvPr>
            <p:ph idx="1"/>
          </p:nvPr>
        </p:nvSpPr>
        <p:spPr>
          <a:xfrm>
            <a:off x="472966" y="2091559"/>
            <a:ext cx="7886700" cy="4411825"/>
          </a:xfrm>
        </p:spPr>
        <p:txBody>
          <a:bodyPr>
            <a:normAutofit/>
          </a:bodyPr>
          <a:lstStyle/>
          <a:p>
            <a:r>
              <a:rPr lang="en-US" sz="3200" b="1" dirty="0">
                <a:solidFill>
                  <a:schemeClr val="accent4">
                    <a:lumMod val="20000"/>
                    <a:lumOff val="80000"/>
                  </a:schemeClr>
                </a:solidFill>
              </a:rPr>
              <a:t>It does not come with observation;                      it is within you </a:t>
            </a:r>
            <a:r>
              <a:rPr lang="en-US" sz="3200" dirty="0">
                <a:solidFill>
                  <a:schemeClr val="accent4">
                    <a:lumMod val="20000"/>
                    <a:lumOff val="80000"/>
                  </a:schemeClr>
                </a:solidFill>
              </a:rPr>
              <a:t>(Luke 17:20-21).</a:t>
            </a:r>
          </a:p>
          <a:p>
            <a:r>
              <a:rPr lang="en-US" sz="3200" b="1" dirty="0">
                <a:solidFill>
                  <a:schemeClr val="accent4">
                    <a:lumMod val="20000"/>
                    <a:lumOff val="80000"/>
                  </a:schemeClr>
                </a:solidFill>
              </a:rPr>
              <a:t>It is not of this world </a:t>
            </a:r>
            <a:r>
              <a:rPr lang="en-US" sz="3200" dirty="0">
                <a:solidFill>
                  <a:schemeClr val="accent4">
                    <a:lumMod val="20000"/>
                    <a:lumOff val="80000"/>
                  </a:schemeClr>
                </a:solidFill>
              </a:rPr>
              <a:t>(John 18:36).</a:t>
            </a:r>
          </a:p>
          <a:p>
            <a:r>
              <a:rPr lang="en-US" sz="3200" b="1" dirty="0">
                <a:solidFill>
                  <a:schemeClr val="accent4">
                    <a:lumMod val="20000"/>
                    <a:lumOff val="80000"/>
                  </a:schemeClr>
                </a:solidFill>
              </a:rPr>
              <a:t>Citizenship is in heaven </a:t>
            </a:r>
            <a:r>
              <a:rPr lang="en-US" sz="3200" dirty="0">
                <a:solidFill>
                  <a:schemeClr val="accent4">
                    <a:lumMod val="20000"/>
                    <a:lumOff val="80000"/>
                  </a:schemeClr>
                </a:solidFill>
              </a:rPr>
              <a:t>(Philippians 3:20).</a:t>
            </a:r>
          </a:p>
          <a:p>
            <a:endParaRPr lang="en-US" dirty="0"/>
          </a:p>
        </p:txBody>
      </p:sp>
      <p:pic>
        <p:nvPicPr>
          <p:cNvPr id="4" name="Picture 3">
            <a:extLst>
              <a:ext uri="{FF2B5EF4-FFF2-40B4-BE49-F238E27FC236}">
                <a16:creationId xmlns:a16="http://schemas.microsoft.com/office/drawing/2014/main" id="{96B12C82-49D6-0D0C-9EB3-3AA296724145}"/>
              </a:ext>
            </a:extLst>
          </p:cNvPr>
          <p:cNvPicPr>
            <a:picLocks noChangeAspect="1"/>
          </p:cNvPicPr>
          <p:nvPr/>
        </p:nvPicPr>
        <p:blipFill rotWithShape="1">
          <a:blip r:embed="rId2"/>
          <a:srcRect l="20255" r="18455" b="13903"/>
          <a:stretch/>
        </p:blipFill>
        <p:spPr>
          <a:xfrm>
            <a:off x="7189076" y="265387"/>
            <a:ext cx="1700358" cy="2388584"/>
          </a:xfrm>
          <a:prstGeom prst="rect">
            <a:avLst/>
          </a:prstGeom>
          <a:ln>
            <a:noFill/>
          </a:ln>
          <a:effectLst>
            <a:softEdge rad="112500"/>
          </a:effectLst>
        </p:spPr>
      </p:pic>
    </p:spTree>
    <p:extLst>
      <p:ext uri="{BB962C8B-B14F-4D97-AF65-F5344CB8AC3E}">
        <p14:creationId xmlns:p14="http://schemas.microsoft.com/office/powerpoint/2010/main" val="36969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24">
              <a:schemeClr val="accent4">
                <a:lumMod val="20000"/>
                <a:lumOff val="80000"/>
              </a:schemeClr>
            </a:gs>
            <a:gs pos="22000">
              <a:schemeClr val="accent4">
                <a:lumMod val="40000"/>
                <a:lumOff val="60000"/>
              </a:schemeClr>
            </a:gs>
            <a:gs pos="97126">
              <a:srgbClr val="000000"/>
            </a:gs>
            <a:gs pos="62000">
              <a:srgbClr val="4D2307"/>
            </a:gs>
            <a:gs pos="28000">
              <a:schemeClr val="accent2">
                <a:lumMod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E113-BB0A-1829-2C40-5CC766999004}"/>
              </a:ext>
            </a:extLst>
          </p:cNvPr>
          <p:cNvSpPr>
            <a:spLocks noGrp="1"/>
          </p:cNvSpPr>
          <p:nvPr>
            <p:ph type="title"/>
          </p:nvPr>
        </p:nvSpPr>
        <p:spPr>
          <a:xfrm>
            <a:off x="628650" y="265388"/>
            <a:ext cx="6728591" cy="1425302"/>
          </a:xfrm>
        </p:spPr>
        <p:txBody>
          <a:bodyPr>
            <a:normAutofit/>
          </a:bodyPr>
          <a:lstStyle/>
          <a:p>
            <a:pPr algn="ctr"/>
            <a:r>
              <a:rPr lang="en-US" sz="4800" dirty="0">
                <a:latin typeface="Algerian" panose="04020705040A02060702" pitchFamily="82" charset="0"/>
              </a:rPr>
              <a:t>Prophecies of              the Church</a:t>
            </a:r>
          </a:p>
        </p:txBody>
      </p:sp>
      <p:sp>
        <p:nvSpPr>
          <p:cNvPr id="3" name="Content Placeholder 2">
            <a:extLst>
              <a:ext uri="{FF2B5EF4-FFF2-40B4-BE49-F238E27FC236}">
                <a16:creationId xmlns:a16="http://schemas.microsoft.com/office/drawing/2014/main" id="{D3FB49AF-59BE-B985-9012-DBDDC7B9003F}"/>
              </a:ext>
            </a:extLst>
          </p:cNvPr>
          <p:cNvSpPr>
            <a:spLocks noGrp="1"/>
          </p:cNvSpPr>
          <p:nvPr>
            <p:ph idx="1"/>
          </p:nvPr>
        </p:nvSpPr>
        <p:spPr>
          <a:xfrm>
            <a:off x="472966" y="1923393"/>
            <a:ext cx="8303172" cy="4845269"/>
          </a:xfrm>
        </p:spPr>
        <p:txBody>
          <a:bodyPr>
            <a:normAutofit/>
          </a:bodyPr>
          <a:lstStyle/>
          <a:p>
            <a:r>
              <a:rPr lang="en-US" sz="3200" b="1" dirty="0">
                <a:solidFill>
                  <a:schemeClr val="accent4">
                    <a:lumMod val="20000"/>
                    <a:lumOff val="80000"/>
                  </a:schemeClr>
                </a:solidFill>
              </a:rPr>
              <a:t>A “church” is an assembly                                      </a:t>
            </a:r>
            <a:r>
              <a:rPr lang="en-US" sz="3200" dirty="0">
                <a:solidFill>
                  <a:schemeClr val="accent4">
                    <a:lumMod val="20000"/>
                    <a:lumOff val="80000"/>
                  </a:schemeClr>
                </a:solidFill>
              </a:rPr>
              <a:t>(cf. Hebrews 12:22-23).</a:t>
            </a:r>
          </a:p>
          <a:p>
            <a:r>
              <a:rPr lang="en-US" sz="3200" b="1" dirty="0">
                <a:solidFill>
                  <a:schemeClr val="accent4">
                    <a:lumMod val="20000"/>
                    <a:lumOff val="80000"/>
                  </a:schemeClr>
                </a:solidFill>
              </a:rPr>
              <a:t>Psalm 89:3-5 foretells that the </a:t>
            </a:r>
            <a:r>
              <a:rPr lang="en-US" sz="3200" b="1" dirty="0">
                <a:solidFill>
                  <a:schemeClr val="bg1"/>
                </a:solidFill>
              </a:rPr>
              <a:t>throne of David </a:t>
            </a:r>
            <a:r>
              <a:rPr lang="en-US" sz="3200" b="1" dirty="0">
                <a:solidFill>
                  <a:schemeClr val="accent4">
                    <a:lumMod val="20000"/>
                    <a:lumOff val="80000"/>
                  </a:schemeClr>
                </a:solidFill>
              </a:rPr>
              <a:t>will be praised </a:t>
            </a:r>
            <a:r>
              <a:rPr lang="en-US" sz="3200" b="1" dirty="0">
                <a:solidFill>
                  <a:schemeClr val="bg1"/>
                </a:solidFill>
              </a:rPr>
              <a:t>in the assembly of the saints. </a:t>
            </a:r>
          </a:p>
          <a:p>
            <a:r>
              <a:rPr lang="en-US" sz="3200" b="1" dirty="0">
                <a:solidFill>
                  <a:schemeClr val="accent4">
                    <a:lumMod val="20000"/>
                    <a:lumOff val="80000"/>
                  </a:schemeClr>
                </a:solidFill>
              </a:rPr>
              <a:t>Isaiah foretells of the “mountain” of the “Lord’s house” being established </a:t>
            </a:r>
            <a:r>
              <a:rPr lang="en-US" sz="3200" dirty="0">
                <a:solidFill>
                  <a:schemeClr val="accent4">
                    <a:lumMod val="20000"/>
                    <a:lumOff val="80000"/>
                  </a:schemeClr>
                </a:solidFill>
              </a:rPr>
              <a:t>(Isaiah 2:3-4). </a:t>
            </a:r>
          </a:p>
          <a:p>
            <a:pPr marL="514350" lvl="1" indent="-230188"/>
            <a:r>
              <a:rPr lang="en-US" sz="2900" i="1" dirty="0">
                <a:solidFill>
                  <a:schemeClr val="bg1"/>
                </a:solidFill>
                <a:effectLst>
                  <a:outerShdw blurRad="38100" dist="38100" dir="2700000" algn="tl">
                    <a:srgbClr val="000000">
                      <a:alpha val="43137"/>
                    </a:srgbClr>
                  </a:outerShdw>
                </a:effectLst>
              </a:rPr>
              <a:t>A “mountain” often represents a kingdom in Bible prophecy (Jeremiah 51:25; Habakkuk 3:6).</a:t>
            </a:r>
          </a:p>
          <a:p>
            <a:pPr marL="514350" lvl="1" indent="-230188"/>
            <a:r>
              <a:rPr lang="en-US" sz="2900" i="1" dirty="0">
                <a:solidFill>
                  <a:schemeClr val="bg1"/>
                </a:solidFill>
                <a:effectLst>
                  <a:outerShdw blurRad="38100" dist="38100" dir="2700000" algn="tl">
                    <a:srgbClr val="000000">
                      <a:alpha val="43137"/>
                    </a:srgbClr>
                  </a:outerShdw>
                </a:effectLst>
              </a:rPr>
              <a:t>The “house of God” is the church (1 Timothy 3:15).</a:t>
            </a:r>
          </a:p>
        </p:txBody>
      </p:sp>
      <p:pic>
        <p:nvPicPr>
          <p:cNvPr id="4" name="Picture 3">
            <a:extLst>
              <a:ext uri="{FF2B5EF4-FFF2-40B4-BE49-F238E27FC236}">
                <a16:creationId xmlns:a16="http://schemas.microsoft.com/office/drawing/2014/main" id="{96B12C82-49D6-0D0C-9EB3-3AA296724145}"/>
              </a:ext>
            </a:extLst>
          </p:cNvPr>
          <p:cNvPicPr>
            <a:picLocks noChangeAspect="1"/>
          </p:cNvPicPr>
          <p:nvPr/>
        </p:nvPicPr>
        <p:blipFill rotWithShape="1">
          <a:blip r:embed="rId2"/>
          <a:srcRect l="20255" r="18455" b="13903"/>
          <a:stretch/>
        </p:blipFill>
        <p:spPr>
          <a:xfrm>
            <a:off x="7189076" y="265387"/>
            <a:ext cx="1700358" cy="2388584"/>
          </a:xfrm>
          <a:prstGeom prst="rect">
            <a:avLst/>
          </a:prstGeom>
          <a:ln>
            <a:noFill/>
          </a:ln>
          <a:effectLst>
            <a:softEdge rad="112500"/>
          </a:effectLst>
        </p:spPr>
      </p:pic>
    </p:spTree>
    <p:extLst>
      <p:ext uri="{BB962C8B-B14F-4D97-AF65-F5344CB8AC3E}">
        <p14:creationId xmlns:p14="http://schemas.microsoft.com/office/powerpoint/2010/main" val="5310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724">
              <a:schemeClr val="accent4">
                <a:lumMod val="20000"/>
                <a:lumOff val="80000"/>
              </a:schemeClr>
            </a:gs>
            <a:gs pos="22000">
              <a:schemeClr val="accent4">
                <a:lumMod val="40000"/>
                <a:lumOff val="60000"/>
              </a:schemeClr>
            </a:gs>
            <a:gs pos="97126">
              <a:srgbClr val="000000"/>
            </a:gs>
            <a:gs pos="62000">
              <a:srgbClr val="4D2307"/>
            </a:gs>
            <a:gs pos="28000">
              <a:schemeClr val="accent2">
                <a:lumMod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E113-BB0A-1829-2C40-5CC766999004}"/>
              </a:ext>
            </a:extLst>
          </p:cNvPr>
          <p:cNvSpPr>
            <a:spLocks noGrp="1"/>
          </p:cNvSpPr>
          <p:nvPr>
            <p:ph type="title"/>
          </p:nvPr>
        </p:nvSpPr>
        <p:spPr>
          <a:xfrm>
            <a:off x="628650" y="265388"/>
            <a:ext cx="7916260" cy="1425302"/>
          </a:xfrm>
        </p:spPr>
        <p:txBody>
          <a:bodyPr>
            <a:normAutofit/>
          </a:bodyPr>
          <a:lstStyle/>
          <a:p>
            <a:pPr algn="ctr"/>
            <a:r>
              <a:rPr lang="en-US" sz="4800" dirty="0">
                <a:latin typeface="Algerian" panose="04020705040A02060702" pitchFamily="82" charset="0"/>
              </a:rPr>
              <a:t>Important Conclusions for the Christian </a:t>
            </a:r>
          </a:p>
        </p:txBody>
      </p:sp>
      <p:sp>
        <p:nvSpPr>
          <p:cNvPr id="3" name="Content Placeholder 2">
            <a:extLst>
              <a:ext uri="{FF2B5EF4-FFF2-40B4-BE49-F238E27FC236}">
                <a16:creationId xmlns:a16="http://schemas.microsoft.com/office/drawing/2014/main" id="{D3FB49AF-59BE-B985-9012-DBDDC7B9003F}"/>
              </a:ext>
            </a:extLst>
          </p:cNvPr>
          <p:cNvSpPr>
            <a:spLocks noGrp="1"/>
          </p:cNvSpPr>
          <p:nvPr>
            <p:ph idx="1"/>
          </p:nvPr>
        </p:nvSpPr>
        <p:spPr>
          <a:xfrm>
            <a:off x="472965" y="1923393"/>
            <a:ext cx="7388773" cy="4845269"/>
          </a:xfrm>
        </p:spPr>
        <p:txBody>
          <a:bodyPr>
            <a:normAutofit lnSpcReduction="10000"/>
          </a:bodyPr>
          <a:lstStyle/>
          <a:p>
            <a:r>
              <a:rPr lang="en-US" sz="3200" b="1" dirty="0">
                <a:solidFill>
                  <a:schemeClr val="accent4">
                    <a:lumMod val="20000"/>
                    <a:lumOff val="80000"/>
                  </a:schemeClr>
                </a:solidFill>
              </a:rPr>
              <a:t>The church and the Kingdom refer to the same realm and relationships but in different ways.</a:t>
            </a:r>
          </a:p>
          <a:p>
            <a:r>
              <a:rPr lang="en-US" sz="3200" b="1" dirty="0">
                <a:solidFill>
                  <a:schemeClr val="accent4">
                    <a:lumMod val="20000"/>
                    <a:lumOff val="80000"/>
                  </a:schemeClr>
                </a:solidFill>
              </a:rPr>
              <a:t>The realm is spiritual.  </a:t>
            </a:r>
          </a:p>
          <a:p>
            <a:r>
              <a:rPr lang="en-US" sz="3200" b="1" dirty="0">
                <a:solidFill>
                  <a:schemeClr val="accent4">
                    <a:lumMod val="20000"/>
                    <a:lumOff val="80000"/>
                  </a:schemeClr>
                </a:solidFill>
              </a:rPr>
              <a:t>Those who inhabit the kingdom                   and the church are saints.</a:t>
            </a:r>
          </a:p>
          <a:p>
            <a:r>
              <a:rPr lang="en-US" sz="3200" b="1" dirty="0">
                <a:solidFill>
                  <a:schemeClr val="accent4">
                    <a:lumMod val="20000"/>
                    <a:lumOff val="80000"/>
                  </a:schemeClr>
                </a:solidFill>
              </a:rPr>
              <a:t>Citizenship in the kingdom is membership in the church.</a:t>
            </a:r>
          </a:p>
          <a:p>
            <a:r>
              <a:rPr lang="en-US" sz="3200" b="1" dirty="0">
                <a:solidFill>
                  <a:schemeClr val="accent4">
                    <a:lumMod val="20000"/>
                    <a:lumOff val="80000"/>
                  </a:schemeClr>
                </a:solidFill>
              </a:rPr>
              <a:t>Submission to the King in the kingdom is submission to the Head in the church.</a:t>
            </a:r>
          </a:p>
        </p:txBody>
      </p:sp>
      <p:pic>
        <p:nvPicPr>
          <p:cNvPr id="4" name="Picture 3">
            <a:extLst>
              <a:ext uri="{FF2B5EF4-FFF2-40B4-BE49-F238E27FC236}">
                <a16:creationId xmlns:a16="http://schemas.microsoft.com/office/drawing/2014/main" id="{96B12C82-49D6-0D0C-9EB3-3AA296724145}"/>
              </a:ext>
            </a:extLst>
          </p:cNvPr>
          <p:cNvPicPr>
            <a:picLocks noChangeAspect="1"/>
          </p:cNvPicPr>
          <p:nvPr/>
        </p:nvPicPr>
        <p:blipFill rotWithShape="1">
          <a:blip r:embed="rId2"/>
          <a:srcRect l="11921" r="14204" b="14476"/>
          <a:stretch/>
        </p:blipFill>
        <p:spPr>
          <a:xfrm>
            <a:off x="6737113" y="2703786"/>
            <a:ext cx="2249249" cy="2603938"/>
          </a:xfrm>
          <a:prstGeom prst="ellipse">
            <a:avLst/>
          </a:prstGeom>
          <a:ln>
            <a:noFill/>
          </a:ln>
          <a:effectLst>
            <a:softEdge rad="112500"/>
          </a:effectLst>
        </p:spPr>
      </p:pic>
    </p:spTree>
    <p:extLst>
      <p:ext uri="{BB962C8B-B14F-4D97-AF65-F5344CB8AC3E}">
        <p14:creationId xmlns:p14="http://schemas.microsoft.com/office/powerpoint/2010/main" val="2563298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TotalTime>
  <Words>373</Words>
  <Application>Microsoft Office PowerPoint</Application>
  <PresentationFormat>On-screen Show (4:3)</PresentationFormat>
  <Paragraphs>28</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Calibri Light</vt:lpstr>
      <vt:lpstr>Office Theme</vt:lpstr>
      <vt:lpstr>The Kingdom                        and the Church</vt:lpstr>
      <vt:lpstr>The Concept of the Kingdom of God </vt:lpstr>
      <vt:lpstr>Prophecies of            the Kingdom</vt:lpstr>
      <vt:lpstr>The kingdom is  Spiritual </vt:lpstr>
      <vt:lpstr>Prophecies of              the Church</vt:lpstr>
      <vt:lpstr>Important Conclusions for the Christian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and the Church</dc:title>
  <dc:creator>Steve</dc:creator>
  <cp:lastModifiedBy>Steve</cp:lastModifiedBy>
  <cp:revision>6</cp:revision>
  <dcterms:created xsi:type="dcterms:W3CDTF">2023-08-25T17:28:05Z</dcterms:created>
  <dcterms:modified xsi:type="dcterms:W3CDTF">2023-08-26T15:22:38Z</dcterms:modified>
</cp:coreProperties>
</file>