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29" autoAdjust="0"/>
    <p:restoredTop sz="94660"/>
  </p:normalViewPr>
  <p:slideViewPr>
    <p:cSldViewPr>
      <p:cViewPr varScale="1">
        <p:scale>
          <a:sx n="97" d="100"/>
          <a:sy n="97" d="100"/>
        </p:scale>
        <p:origin x="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05FB249-A301-42DD-B7B6-9BC1124187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1865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A0AE8E-6132-450B-AE69-31531E30132A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Hebrews 13:1</a:t>
            </a:r>
            <a:r>
              <a:rPr lang="en-US" altLang="en-US" baseline="0" dirty="0" smtClean="0"/>
              <a:t> commands us to “Let brotherly love continue.”  Like Jacob &amp; Esau, we can stifle brotherly love through jealousy and self-seeking, deception, bitterness and evil-speaking.  Or, we can let love continue by showing kindness and courtesy, honoring each other, covering sins, withholding criticism, serving, and acknowledging our debt of love.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25018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C02704-6F08-4CC2-B783-7FE4B706D323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776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B00ACB-80D3-49BB-88D8-5DAA8D0E5C74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27957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5FB035-E237-4AE4-93EE-750C417E5684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342448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95A454-B3AF-4A2D-A296-F02128A26D7B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5550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7171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172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173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0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13A584E-0D77-47B2-A7BE-9CA52AD645D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DFA610-F0C4-4CE8-9985-6CE4526D30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596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9E920-BB79-408B-A562-7521AADD87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965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DF447-5B49-445C-AB77-25D525687F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61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F6CA0-BFB9-4E3A-8A28-E9208183F7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986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E03A6-C731-4909-AF56-D27803AACA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702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4B7B88-C68F-44ED-A539-BB26E0B51E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160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9419CA-EC0D-4C8C-95F3-C4D5A9168C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176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6D5DB0-9F63-4AEC-841D-E86F8748F1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9543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7047A-6003-4A73-973A-7A41B40273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763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5F779-C28F-4E77-B375-0BE13A3CC6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4120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148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149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 altLang="en-US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en-US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9545D0CA-C4B5-4C48-983C-42BFAC62716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153400" cy="1203325"/>
          </a:xfrm>
        </p:spPr>
        <p:txBody>
          <a:bodyPr/>
          <a:lstStyle/>
          <a:p>
            <a:pPr algn="ctr"/>
            <a:r>
              <a:rPr lang="en-US" altLang="en-US" sz="4000" dirty="0" smtClean="0">
                <a:latin typeface="Arial Rounded MT Bold" panose="020F0704030504030204" pitchFamily="34" charset="0"/>
              </a:rPr>
              <a:t>“Let Brotherly Love Continue</a:t>
            </a:r>
            <a:r>
              <a:rPr lang="en-US" altLang="en-US" dirty="0" smtClean="0">
                <a:latin typeface="Arial Rounded MT Bold" panose="020F0704030504030204" pitchFamily="34" charset="0"/>
              </a:rPr>
              <a:t>”</a:t>
            </a:r>
            <a:r>
              <a:rPr lang="en-US" altLang="en-US" sz="4000" dirty="0" smtClean="0">
                <a:latin typeface="Arial Rounded MT Bold" panose="020F0704030504030204" pitchFamily="34" charset="0"/>
              </a:rPr>
              <a:t/>
            </a:r>
            <a:br>
              <a:rPr lang="en-US" altLang="en-US" sz="4000" dirty="0" smtClean="0">
                <a:latin typeface="Arial Rounded MT Bold" panose="020F0704030504030204" pitchFamily="34" charset="0"/>
              </a:rPr>
            </a:br>
            <a:r>
              <a:rPr lang="en-US" altLang="en-US" sz="3200" dirty="0" smtClean="0">
                <a:latin typeface="Arial Rounded MT Bold" panose="020F0704030504030204" pitchFamily="34" charset="0"/>
              </a:rPr>
              <a:t>Hebrews </a:t>
            </a:r>
            <a:r>
              <a:rPr lang="en-US" altLang="en-US" sz="3200" dirty="0">
                <a:latin typeface="Arial Rounded MT Bold" panose="020F0704030504030204" pitchFamily="34" charset="0"/>
              </a:rPr>
              <a:t>13:1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153400" cy="3733800"/>
          </a:xfrm>
        </p:spPr>
        <p:txBody>
          <a:bodyPr/>
          <a:lstStyle/>
          <a:p>
            <a:pPr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</a:pPr>
            <a:r>
              <a:rPr lang="en-US" altLang="en-US" b="1" dirty="0" smtClean="0">
                <a:latin typeface="Century Gothic" panose="020B0502020202020204" pitchFamily="34" charset="0"/>
              </a:rPr>
              <a:t>Let</a:t>
            </a:r>
            <a:r>
              <a:rPr lang="en-US" altLang="en-US" dirty="0" smtClean="0">
                <a:latin typeface="Century Gothic" panose="020B0502020202020204" pitchFamily="34" charset="0"/>
              </a:rPr>
              <a:t> </a:t>
            </a:r>
            <a:r>
              <a:rPr lang="en-US" altLang="en-US" dirty="0">
                <a:latin typeface="Century Gothic" panose="020B0502020202020204" pitchFamily="34" charset="0"/>
              </a:rPr>
              <a:t>– allow, </a:t>
            </a:r>
            <a:r>
              <a:rPr lang="en-US" altLang="en-US" dirty="0" smtClean="0">
                <a:latin typeface="Century Gothic" panose="020B0502020202020204" pitchFamily="34" charset="0"/>
              </a:rPr>
              <a:t>encourage</a:t>
            </a:r>
            <a:r>
              <a:rPr lang="en-US" altLang="en-US" dirty="0">
                <a:latin typeface="Century Gothic" panose="020B0502020202020204" pitchFamily="34" charset="0"/>
              </a:rPr>
              <a:t>	</a:t>
            </a:r>
          </a:p>
          <a:p>
            <a:pPr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</a:pPr>
            <a:r>
              <a:rPr lang="en-US" altLang="en-US" b="1" dirty="0">
                <a:latin typeface="Century Gothic" panose="020B0502020202020204" pitchFamily="34" charset="0"/>
              </a:rPr>
              <a:t>Brotherly</a:t>
            </a:r>
            <a:r>
              <a:rPr lang="en-US" altLang="en-US" dirty="0">
                <a:latin typeface="Century Gothic" panose="020B0502020202020204" pitchFamily="34" charset="0"/>
              </a:rPr>
              <a:t> – that which is natural to brothers, family </a:t>
            </a:r>
          </a:p>
          <a:p>
            <a:pPr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</a:pPr>
            <a:r>
              <a:rPr lang="en-US" altLang="en-US" b="1" dirty="0">
                <a:latin typeface="Century Gothic" panose="020B0502020202020204" pitchFamily="34" charset="0"/>
              </a:rPr>
              <a:t>Love</a:t>
            </a:r>
            <a:r>
              <a:rPr lang="en-US" altLang="en-US" dirty="0">
                <a:latin typeface="Century Gothic" panose="020B0502020202020204" pitchFamily="34" charset="0"/>
              </a:rPr>
              <a:t> – affection	</a:t>
            </a:r>
          </a:p>
          <a:p>
            <a:pPr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</a:pPr>
            <a:r>
              <a:rPr lang="en-US" altLang="en-US" b="1" dirty="0">
                <a:latin typeface="Century Gothic" panose="020B0502020202020204" pitchFamily="34" charset="0"/>
              </a:rPr>
              <a:t>Continue</a:t>
            </a:r>
            <a:r>
              <a:rPr lang="en-US" altLang="en-US" dirty="0">
                <a:latin typeface="Century Gothic" panose="020B0502020202020204" pitchFamily="34" charset="0"/>
              </a:rPr>
              <a:t> – be maintained without interruption </a:t>
            </a:r>
          </a:p>
        </p:txBody>
      </p:sp>
      <p:pic>
        <p:nvPicPr>
          <p:cNvPr id="9225" name="Picture 9" descr="http://www.clipartbest.com/cliparts/yji/xyn/yjixyn7cE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119" y="5569347"/>
            <a:ext cx="1985962" cy="169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691415"/>
            <a:ext cx="8077200" cy="832585"/>
          </a:xfrm>
        </p:spPr>
        <p:txBody>
          <a:bodyPr/>
          <a:lstStyle/>
          <a:p>
            <a:r>
              <a:rPr lang="en-US" altLang="en-US" sz="4000" dirty="0">
                <a:latin typeface="Arial Rounded MT Bold" panose="020F0704030504030204" pitchFamily="34" charset="0"/>
              </a:rPr>
              <a:t>“Let Brotherly Love Continue</a:t>
            </a:r>
            <a:r>
              <a:rPr lang="en-US" altLang="en-US" sz="4400" dirty="0">
                <a:latin typeface="Arial Rounded MT Bold" panose="020F0704030504030204" pitchFamily="34" charset="0"/>
              </a:rPr>
              <a:t>”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172200"/>
            <a:ext cx="6400800" cy="501650"/>
          </a:xfrm>
        </p:spPr>
        <p:txBody>
          <a:bodyPr/>
          <a:lstStyle/>
          <a:p>
            <a:r>
              <a:rPr lang="en-US" altLang="en-US" dirty="0">
                <a:latin typeface="Century Gothic" panose="020B0502020202020204" pitchFamily="34" charset="0"/>
              </a:rPr>
              <a:t>Hebrews </a:t>
            </a:r>
            <a:r>
              <a:rPr lang="en-US" altLang="en-US" dirty="0" smtClean="0">
                <a:latin typeface="Century Gothic" panose="020B0502020202020204" pitchFamily="34" charset="0"/>
              </a:rPr>
              <a:t>13:1; Genesis 25:26-34</a:t>
            </a:r>
            <a:endParaRPr lang="en-US" altLang="en-US" dirty="0">
              <a:latin typeface="Century Gothic" panose="020B0502020202020204" pitchFamily="34" charset="0"/>
            </a:endParaRPr>
          </a:p>
        </p:txBody>
      </p:sp>
      <p:pic>
        <p:nvPicPr>
          <p:cNvPr id="2053" name="Picture 5" descr="https://biblestudynpt.files.wordpress.com/2012/09/genesis-32-and-33-jacob-makes-peace-with-essa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76400"/>
            <a:ext cx="7467600" cy="3915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73075"/>
            <a:ext cx="8153400" cy="898525"/>
          </a:xfrm>
        </p:spPr>
        <p:txBody>
          <a:bodyPr/>
          <a:lstStyle/>
          <a:p>
            <a:pPr marL="1117600" indent="-1117600"/>
            <a:r>
              <a:rPr lang="en-US" altLang="en-US" dirty="0">
                <a:latin typeface="Arial Rounded MT Bold" panose="020F0704030504030204" pitchFamily="34" charset="0"/>
              </a:rPr>
              <a:t>How brotherly love is stifled: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191000"/>
          </a:xfrm>
        </p:spPr>
        <p:txBody>
          <a:bodyPr/>
          <a:lstStyle/>
          <a:p>
            <a:pPr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</a:pPr>
            <a:r>
              <a:rPr lang="en-US" altLang="en-US" sz="2800" b="1" dirty="0">
                <a:latin typeface="Century Gothic" panose="020B0502020202020204" pitchFamily="34" charset="0"/>
              </a:rPr>
              <a:t>Failure to appreciate </a:t>
            </a:r>
            <a:r>
              <a:rPr lang="en-US" altLang="en-US" sz="2800" b="1" dirty="0" smtClean="0">
                <a:latin typeface="Century Gothic" panose="020B0502020202020204" pitchFamily="34" charset="0"/>
              </a:rPr>
              <a:t>ones’ </a:t>
            </a:r>
            <a:r>
              <a:rPr lang="en-US" altLang="en-US" sz="2800" b="1" dirty="0">
                <a:latin typeface="Century Gothic" panose="020B0502020202020204" pitchFamily="34" charset="0"/>
              </a:rPr>
              <a:t>own blessings leads to jealousy, dissatisfaction and self-seeking.</a:t>
            </a:r>
            <a:r>
              <a:rPr lang="en-US" altLang="en-US" sz="2800" dirty="0">
                <a:latin typeface="Century Gothic" panose="020B0502020202020204" pitchFamily="34" charset="0"/>
              </a:rPr>
              <a:t>  (Genesis 25:26-34; 4:8; Eccl. 4:4;     </a:t>
            </a:r>
            <a:r>
              <a:rPr lang="en-US" altLang="en-US" sz="2800" dirty="0" smtClean="0">
                <a:latin typeface="Century Gothic" panose="020B0502020202020204" pitchFamily="34" charset="0"/>
              </a:rPr>
              <a:t> 2 </a:t>
            </a:r>
            <a:r>
              <a:rPr lang="en-US" altLang="en-US" sz="2800" dirty="0">
                <a:latin typeface="Century Gothic" panose="020B0502020202020204" pitchFamily="34" charset="0"/>
              </a:rPr>
              <a:t>Corinthians 10:12; James 3:16; </a:t>
            </a:r>
            <a:r>
              <a:rPr lang="en-US" altLang="en-US" sz="2800" dirty="0" smtClean="0">
                <a:latin typeface="Century Gothic" panose="020B0502020202020204" pitchFamily="34" charset="0"/>
              </a:rPr>
              <a:t>Gal. </a:t>
            </a:r>
            <a:r>
              <a:rPr lang="en-US" altLang="en-US" sz="2800" dirty="0">
                <a:latin typeface="Century Gothic" panose="020B0502020202020204" pitchFamily="34" charset="0"/>
              </a:rPr>
              <a:t>5:26)</a:t>
            </a:r>
          </a:p>
          <a:p>
            <a:pPr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</a:pPr>
            <a:r>
              <a:rPr lang="en-US" altLang="en-US" sz="2800" b="1" dirty="0">
                <a:latin typeface="Century Gothic" panose="020B0502020202020204" pitchFamily="34" charset="0"/>
              </a:rPr>
              <a:t>Deception</a:t>
            </a:r>
            <a:r>
              <a:rPr lang="en-US" altLang="en-US" sz="2800" dirty="0">
                <a:latin typeface="Century Gothic" panose="020B0502020202020204" pitchFamily="34" charset="0"/>
              </a:rPr>
              <a:t> (Genesis 27:35)</a:t>
            </a:r>
          </a:p>
          <a:p>
            <a:pPr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</a:pPr>
            <a:r>
              <a:rPr lang="en-US" altLang="en-US" sz="2800" b="1" dirty="0">
                <a:latin typeface="Century Gothic" panose="020B0502020202020204" pitchFamily="34" charset="0"/>
              </a:rPr>
              <a:t>Bitterness</a:t>
            </a:r>
            <a:r>
              <a:rPr lang="en-US" altLang="en-US" sz="2800" dirty="0">
                <a:latin typeface="Century Gothic" panose="020B0502020202020204" pitchFamily="34" charset="0"/>
              </a:rPr>
              <a:t> (Genesis 27:34; Hebrews 12:15-17)</a:t>
            </a:r>
          </a:p>
          <a:p>
            <a:pPr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</a:pPr>
            <a:r>
              <a:rPr lang="en-US" altLang="en-US" sz="2800" b="1" dirty="0">
                <a:latin typeface="Century Gothic" panose="020B0502020202020204" pitchFamily="34" charset="0"/>
              </a:rPr>
              <a:t>Criticism and evil speaking</a:t>
            </a:r>
            <a:r>
              <a:rPr lang="en-US" altLang="en-US" sz="2800" dirty="0">
                <a:latin typeface="Century Gothic" panose="020B0502020202020204" pitchFamily="34" charset="0"/>
              </a:rPr>
              <a:t> (Genesis 27:36)</a:t>
            </a:r>
          </a:p>
          <a:p>
            <a:pPr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</a:pPr>
            <a:r>
              <a:rPr lang="en-US" altLang="en-US" sz="2800" b="1" dirty="0">
                <a:latin typeface="Century Gothic" panose="020B0502020202020204" pitchFamily="34" charset="0"/>
              </a:rPr>
              <a:t>Hatred</a:t>
            </a:r>
            <a:r>
              <a:rPr lang="en-US" altLang="en-US" sz="2800" dirty="0">
                <a:latin typeface="Century Gothic" panose="020B0502020202020204" pitchFamily="34" charset="0"/>
              </a:rPr>
              <a:t> (Genesis 27:41; 1 John 4:20)</a:t>
            </a:r>
          </a:p>
          <a:p>
            <a:endParaRPr lang="en-US" altLang="en-US" sz="2800" dirty="0"/>
          </a:p>
        </p:txBody>
      </p:sp>
      <p:pic>
        <p:nvPicPr>
          <p:cNvPr id="6" name="Picture 9" descr="http://www.clipartbest.com/cliparts/yji/xyn/yjixyn7cE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119" y="5569347"/>
            <a:ext cx="1985962" cy="169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73075"/>
            <a:ext cx="8458200" cy="898525"/>
          </a:xfrm>
        </p:spPr>
        <p:txBody>
          <a:bodyPr/>
          <a:lstStyle/>
          <a:p>
            <a:r>
              <a:rPr lang="en-US" altLang="en-US" sz="4000" dirty="0">
                <a:latin typeface="Arial Rounded MT Bold" panose="020F0704030504030204" pitchFamily="34" charset="0"/>
              </a:rPr>
              <a:t>How to let brotherly love </a:t>
            </a:r>
            <a:r>
              <a:rPr lang="en-US" altLang="en-US" sz="4000" dirty="0" smtClean="0">
                <a:latin typeface="Arial Rounded MT Bold" panose="020F0704030504030204" pitchFamily="34" charset="0"/>
              </a:rPr>
              <a:t>continue</a:t>
            </a:r>
            <a:endParaRPr lang="en-US" altLang="en-US" sz="4000" dirty="0">
              <a:latin typeface="Arial Rounded MT Bold" panose="020F0704030504030204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382000" cy="4191000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</a:pPr>
            <a:r>
              <a:rPr lang="en-US" altLang="en-US" sz="2800" b="1" dirty="0">
                <a:latin typeface="Century Gothic" panose="020B0502020202020204" pitchFamily="34" charset="0"/>
              </a:rPr>
              <a:t>Kindness &amp; courtesy</a:t>
            </a:r>
            <a:r>
              <a:rPr lang="en-US" altLang="en-US" sz="2800" dirty="0">
                <a:latin typeface="Century Gothic" panose="020B0502020202020204" pitchFamily="34" charset="0"/>
              </a:rPr>
              <a:t> (1 Peter 3:8; Rom. 12:10)</a:t>
            </a:r>
          </a:p>
          <a:p>
            <a:pPr>
              <a:lnSpc>
                <a:spcPct val="90000"/>
              </a:lnSpc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</a:pPr>
            <a:r>
              <a:rPr lang="en-US" altLang="en-US" sz="2800" b="1" dirty="0">
                <a:latin typeface="Century Gothic" panose="020B0502020202020204" pitchFamily="34" charset="0"/>
              </a:rPr>
              <a:t>Preference</a:t>
            </a:r>
            <a:r>
              <a:rPr lang="en-US" altLang="en-US" sz="2800" dirty="0">
                <a:latin typeface="Century Gothic" panose="020B0502020202020204" pitchFamily="34" charset="0"/>
              </a:rPr>
              <a:t> (Romans 12:10; Philippians 2:3-4)</a:t>
            </a:r>
          </a:p>
          <a:p>
            <a:pPr>
              <a:lnSpc>
                <a:spcPct val="90000"/>
              </a:lnSpc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</a:pPr>
            <a:r>
              <a:rPr lang="en-US" altLang="en-US" sz="2800" b="1" dirty="0">
                <a:latin typeface="Century Gothic" panose="020B0502020202020204" pitchFamily="34" charset="0"/>
              </a:rPr>
              <a:t>Covering sins</a:t>
            </a:r>
            <a:r>
              <a:rPr lang="en-US" altLang="en-US" sz="2800" dirty="0">
                <a:latin typeface="Century Gothic" panose="020B0502020202020204" pitchFamily="34" charset="0"/>
              </a:rPr>
              <a:t> (1 Peter 4:8; Colossians 3:12-14 )</a:t>
            </a:r>
          </a:p>
          <a:p>
            <a:pPr>
              <a:lnSpc>
                <a:spcPct val="90000"/>
              </a:lnSpc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</a:pPr>
            <a:r>
              <a:rPr lang="en-US" altLang="en-US" sz="2800" b="1" dirty="0">
                <a:latin typeface="Century Gothic" panose="020B0502020202020204" pitchFamily="34" charset="0"/>
              </a:rPr>
              <a:t>Not envying or criticizing</a:t>
            </a:r>
            <a:r>
              <a:rPr lang="en-US" altLang="en-US" sz="2800" dirty="0">
                <a:latin typeface="Century Gothic" panose="020B0502020202020204" pitchFamily="34" charset="0"/>
              </a:rPr>
              <a:t> (1 Peter 2:1)</a:t>
            </a:r>
          </a:p>
          <a:p>
            <a:pPr>
              <a:lnSpc>
                <a:spcPct val="90000"/>
              </a:lnSpc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</a:pPr>
            <a:r>
              <a:rPr lang="en-US" altLang="en-US" sz="2800" b="1" dirty="0">
                <a:latin typeface="Century Gothic" panose="020B0502020202020204" pitchFamily="34" charset="0"/>
              </a:rPr>
              <a:t>Serving your brother</a:t>
            </a:r>
            <a:r>
              <a:rPr lang="en-US" altLang="en-US" sz="2800" dirty="0">
                <a:latin typeface="Century Gothic" panose="020B0502020202020204" pitchFamily="34" charset="0"/>
              </a:rPr>
              <a:t> (Genesis 32:1-20; 33:4-9; Galatians 5:13; Ephesians 4:1-2)</a:t>
            </a:r>
          </a:p>
          <a:p>
            <a:pPr>
              <a:lnSpc>
                <a:spcPct val="90000"/>
              </a:lnSpc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</a:pPr>
            <a:r>
              <a:rPr lang="en-US" altLang="en-US" sz="2800" b="1" dirty="0" smtClean="0">
                <a:latin typeface="Century Gothic" panose="020B0502020202020204" pitchFamily="34" charset="0"/>
              </a:rPr>
              <a:t>Acknowledge the debt of love to </a:t>
            </a:r>
            <a:r>
              <a:rPr lang="en-US" altLang="en-US" sz="2800" b="1" dirty="0">
                <a:latin typeface="Century Gothic" panose="020B0502020202020204" pitchFamily="34" charset="0"/>
              </a:rPr>
              <a:t>your brother</a:t>
            </a:r>
            <a:r>
              <a:rPr lang="en-US" altLang="en-US" sz="2800" dirty="0">
                <a:latin typeface="Century Gothic" panose="020B0502020202020204" pitchFamily="34" charset="0"/>
              </a:rPr>
              <a:t> (Romans </a:t>
            </a:r>
            <a:r>
              <a:rPr lang="en-US" altLang="en-US" sz="2800" dirty="0" smtClean="0">
                <a:latin typeface="Century Gothic" panose="020B0502020202020204" pitchFamily="34" charset="0"/>
              </a:rPr>
              <a:t>13:8; 1 John 4:11) </a:t>
            </a:r>
            <a:endParaRPr lang="en-US" altLang="en-US" sz="2800" dirty="0"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</a:pPr>
            <a:r>
              <a:rPr lang="en-US" altLang="en-US" sz="2800" b="1" dirty="0">
                <a:latin typeface="Century Gothic" panose="020B0502020202020204" pitchFamily="34" charset="0"/>
              </a:rPr>
              <a:t>Not causing your brother to stumble</a:t>
            </a:r>
            <a:r>
              <a:rPr lang="en-US" altLang="en-US" sz="2800" dirty="0">
                <a:latin typeface="Century Gothic" panose="020B0502020202020204" pitchFamily="34" charset="0"/>
              </a:rPr>
              <a:t> (</a:t>
            </a:r>
            <a:r>
              <a:rPr lang="en-US" altLang="en-US" sz="2800" dirty="0" smtClean="0">
                <a:latin typeface="Century Gothic" panose="020B0502020202020204" pitchFamily="34" charset="0"/>
              </a:rPr>
              <a:t>1Jn</a:t>
            </a:r>
            <a:r>
              <a:rPr lang="en-US" altLang="en-US" sz="2800" dirty="0">
                <a:latin typeface="Century Gothic" panose="020B0502020202020204" pitchFamily="34" charset="0"/>
              </a:rPr>
              <a:t>. 2:9) </a:t>
            </a:r>
          </a:p>
        </p:txBody>
      </p:sp>
      <p:pic>
        <p:nvPicPr>
          <p:cNvPr id="6" name="Picture 9" descr="http://www.clipartbest.com/cliparts/yji/xyn/yjixyn7cE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119" y="5569347"/>
            <a:ext cx="1985962" cy="169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>
                <a:latin typeface="Arial Rounded MT Bold" panose="020F0704030504030204" pitchFamily="34" charset="0"/>
              </a:rPr>
              <a:t>Pure hearts have sincere and fervent love for brethren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0100" y="1905000"/>
            <a:ext cx="7620000" cy="40386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3600" i="1" dirty="0">
                <a:latin typeface="Century Gothic" panose="020B0502020202020204" pitchFamily="34" charset="0"/>
              </a:rPr>
              <a:t>“Since you have purified your souls in obeying the truth through the Spirit in sincere love of the brethren, love one another fervently with a pure heart”						 -- 1 Peter 1:22</a:t>
            </a:r>
          </a:p>
        </p:txBody>
      </p:sp>
      <p:pic>
        <p:nvPicPr>
          <p:cNvPr id="6" name="Picture 9" descr="http://www.clipartbest.com/cliparts/yji/xyn/yjixyn7cE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119" y="5569347"/>
            <a:ext cx="1985962" cy="169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fined">
  <a:themeElements>
    <a:clrScheme name="Refined 2">
      <a:dk1>
        <a:srgbClr val="4D4D4D"/>
      </a:dk1>
      <a:lt1>
        <a:srgbClr val="FFFFFF"/>
      </a:lt1>
      <a:dk2>
        <a:srgbClr val="4A1102"/>
      </a:dk2>
      <a:lt2>
        <a:srgbClr val="FFFFFF"/>
      </a:lt2>
      <a:accent1>
        <a:srgbClr val="CC3300"/>
      </a:accent1>
      <a:accent2>
        <a:srgbClr val="666699"/>
      </a:accent2>
      <a:accent3>
        <a:srgbClr val="B1AAAA"/>
      </a:accent3>
      <a:accent4>
        <a:srgbClr val="DADADA"/>
      </a:accent4>
      <a:accent5>
        <a:srgbClr val="E2ADAA"/>
      </a:accent5>
      <a:accent6>
        <a:srgbClr val="5C5C8A"/>
      </a:accent6>
      <a:hlink>
        <a:srgbClr val="FF9900"/>
      </a:hlink>
      <a:folHlink>
        <a:srgbClr val="FFFFFF"/>
      </a:folHlink>
    </a:clrScheme>
    <a:fontScheme name="Refined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Refined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Refined</Template>
  <TotalTime>70</TotalTime>
  <Words>289</Words>
  <Application>Microsoft Office PowerPoint</Application>
  <PresentationFormat>On-screen Show (4:3)</PresentationFormat>
  <Paragraphs>29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Rounded MT Bold</vt:lpstr>
      <vt:lpstr>Century Gothic</vt:lpstr>
      <vt:lpstr>Times New Roman</vt:lpstr>
      <vt:lpstr>Wingdings</vt:lpstr>
      <vt:lpstr>Refined</vt:lpstr>
      <vt:lpstr>“Let Brotherly Love Continue” Hebrews 13:1</vt:lpstr>
      <vt:lpstr>“Let Brotherly Love Continue”</vt:lpstr>
      <vt:lpstr>How brotherly love is stifled:</vt:lpstr>
      <vt:lpstr>How to let brotherly love continue</vt:lpstr>
      <vt:lpstr>Pure hearts have sincere and fervent love for brethren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“Let Brotherly Love Continue”</dc:title>
  <dc:creator>Steve</dc:creator>
  <cp:lastModifiedBy>user</cp:lastModifiedBy>
  <cp:revision>12</cp:revision>
  <dcterms:created xsi:type="dcterms:W3CDTF">2007-07-28T14:59:40Z</dcterms:created>
  <dcterms:modified xsi:type="dcterms:W3CDTF">2015-08-28T21:20:54Z</dcterms:modified>
</cp:coreProperties>
</file>