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7" r:id="rId3"/>
    <p:sldId id="258"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A2306"/>
    <a:srgbClr val="E6E6E6"/>
    <a:srgbClr val="EEDBB8"/>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7311" autoAdjust="0"/>
  </p:normalViewPr>
  <p:slideViewPr>
    <p:cSldViewPr snapToGrid="0">
      <p:cViewPr varScale="1">
        <p:scale>
          <a:sx n="38" d="100"/>
          <a:sy n="38" d="100"/>
        </p:scale>
        <p:origin x="2052" y="260"/>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913762-608D-44E4-BD75-11401DE9EA36}" type="datetimeFigureOut">
              <a:rPr lang="en-US" smtClean="0"/>
              <a:t>8/30/2025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9FF7F1-AF41-4D13-94CA-8788A7F0DCE7}" type="slidenum">
              <a:rPr lang="en-US" smtClean="0"/>
              <a:t>‹#›</a:t>
            </a:fld>
            <a:endParaRPr lang="en-US"/>
          </a:p>
        </p:txBody>
      </p:sp>
    </p:spTree>
    <p:extLst>
      <p:ext uri="{BB962C8B-B14F-4D97-AF65-F5344CB8AC3E}">
        <p14:creationId xmlns:p14="http://schemas.microsoft.com/office/powerpoint/2010/main" val="397339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unbelievers point to human suffering as a reason for their lack of faith.  But the Bible records numerous instances of faith being established or enhanced through suffering.  Suffering can work to make us less inclined to cling to this material world.  It can help us learn to rely more on God's word and prayer, and it builds character and increases our faith</a:t>
            </a:r>
            <a:r>
              <a:rPr lang="en-US"/>
              <a:t>.  </a:t>
            </a:r>
            <a:endParaRPr lang="en-US" dirty="0"/>
          </a:p>
        </p:txBody>
      </p:sp>
      <p:sp>
        <p:nvSpPr>
          <p:cNvPr id="4" name="Slide Number Placeholder 3"/>
          <p:cNvSpPr>
            <a:spLocks noGrp="1"/>
          </p:cNvSpPr>
          <p:nvPr>
            <p:ph type="sldNum" sz="quarter" idx="5"/>
          </p:nvPr>
        </p:nvSpPr>
        <p:spPr/>
        <p:txBody>
          <a:bodyPr/>
          <a:lstStyle/>
          <a:p>
            <a:fld id="{4B9FF7F1-AF41-4D13-94CA-8788A7F0DCE7}" type="slidenum">
              <a:rPr lang="en-US" smtClean="0"/>
              <a:t>1</a:t>
            </a:fld>
            <a:endParaRPr lang="en-US"/>
          </a:p>
        </p:txBody>
      </p:sp>
    </p:spTree>
    <p:extLst>
      <p:ext uri="{BB962C8B-B14F-4D97-AF65-F5344CB8AC3E}">
        <p14:creationId xmlns:p14="http://schemas.microsoft.com/office/powerpoint/2010/main" val="437334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B7A6975-AEBE-4258-9EB4-7AFD56E8014E}" type="datetimeFigureOut">
              <a:rPr lang="en-US" smtClean="0"/>
              <a:t>8/30/2025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146F0-D302-46A0-9C25-19A879DA9774}" type="slidenum">
              <a:rPr lang="en-US" smtClean="0"/>
              <a:t>‹#›</a:t>
            </a:fld>
            <a:endParaRPr lang="en-US"/>
          </a:p>
        </p:txBody>
      </p:sp>
    </p:spTree>
    <p:extLst>
      <p:ext uri="{BB962C8B-B14F-4D97-AF65-F5344CB8AC3E}">
        <p14:creationId xmlns:p14="http://schemas.microsoft.com/office/powerpoint/2010/main" val="54631077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7A6975-AEBE-4258-9EB4-7AFD56E8014E}" type="datetimeFigureOut">
              <a:rPr lang="en-US" smtClean="0"/>
              <a:t>8/30/2025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146F0-D302-46A0-9C25-19A879DA9774}" type="slidenum">
              <a:rPr lang="en-US" smtClean="0"/>
              <a:t>‹#›</a:t>
            </a:fld>
            <a:endParaRPr lang="en-US"/>
          </a:p>
        </p:txBody>
      </p:sp>
    </p:spTree>
    <p:extLst>
      <p:ext uri="{BB962C8B-B14F-4D97-AF65-F5344CB8AC3E}">
        <p14:creationId xmlns:p14="http://schemas.microsoft.com/office/powerpoint/2010/main" val="372456546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7A6975-AEBE-4258-9EB4-7AFD56E8014E}" type="datetimeFigureOut">
              <a:rPr lang="en-US" smtClean="0"/>
              <a:t>8/30/2025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146F0-D302-46A0-9C25-19A879DA9774}" type="slidenum">
              <a:rPr lang="en-US" smtClean="0"/>
              <a:t>‹#›</a:t>
            </a:fld>
            <a:endParaRPr lang="en-US"/>
          </a:p>
        </p:txBody>
      </p:sp>
    </p:spTree>
    <p:extLst>
      <p:ext uri="{BB962C8B-B14F-4D97-AF65-F5344CB8AC3E}">
        <p14:creationId xmlns:p14="http://schemas.microsoft.com/office/powerpoint/2010/main" val="6161691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7A6975-AEBE-4258-9EB4-7AFD56E8014E}" type="datetimeFigureOut">
              <a:rPr lang="en-US" smtClean="0"/>
              <a:t>8/30/2025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146F0-D302-46A0-9C25-19A879DA9774}" type="slidenum">
              <a:rPr lang="en-US" smtClean="0"/>
              <a:t>‹#›</a:t>
            </a:fld>
            <a:endParaRPr lang="en-US"/>
          </a:p>
        </p:txBody>
      </p:sp>
    </p:spTree>
    <p:extLst>
      <p:ext uri="{BB962C8B-B14F-4D97-AF65-F5344CB8AC3E}">
        <p14:creationId xmlns:p14="http://schemas.microsoft.com/office/powerpoint/2010/main" val="34029313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7A6975-AEBE-4258-9EB4-7AFD56E8014E}" type="datetimeFigureOut">
              <a:rPr lang="en-US" smtClean="0"/>
              <a:t>8/30/2025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146F0-D302-46A0-9C25-19A879DA9774}" type="slidenum">
              <a:rPr lang="en-US" smtClean="0"/>
              <a:t>‹#›</a:t>
            </a:fld>
            <a:endParaRPr lang="en-US"/>
          </a:p>
        </p:txBody>
      </p:sp>
    </p:spTree>
    <p:extLst>
      <p:ext uri="{BB962C8B-B14F-4D97-AF65-F5344CB8AC3E}">
        <p14:creationId xmlns:p14="http://schemas.microsoft.com/office/powerpoint/2010/main" val="398118267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B7A6975-AEBE-4258-9EB4-7AFD56E8014E}" type="datetimeFigureOut">
              <a:rPr lang="en-US" smtClean="0"/>
              <a:t>8/30/2025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0146F0-D302-46A0-9C25-19A879DA9774}" type="slidenum">
              <a:rPr lang="en-US" smtClean="0"/>
              <a:t>‹#›</a:t>
            </a:fld>
            <a:endParaRPr lang="en-US"/>
          </a:p>
        </p:txBody>
      </p:sp>
    </p:spTree>
    <p:extLst>
      <p:ext uri="{BB962C8B-B14F-4D97-AF65-F5344CB8AC3E}">
        <p14:creationId xmlns:p14="http://schemas.microsoft.com/office/powerpoint/2010/main" val="168621835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7A6975-AEBE-4258-9EB4-7AFD56E8014E}" type="datetimeFigureOut">
              <a:rPr lang="en-US" smtClean="0"/>
              <a:t>8/30/2025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0146F0-D302-46A0-9C25-19A879DA9774}" type="slidenum">
              <a:rPr lang="en-US" smtClean="0"/>
              <a:t>‹#›</a:t>
            </a:fld>
            <a:endParaRPr lang="en-US"/>
          </a:p>
        </p:txBody>
      </p:sp>
    </p:spTree>
    <p:extLst>
      <p:ext uri="{BB962C8B-B14F-4D97-AF65-F5344CB8AC3E}">
        <p14:creationId xmlns:p14="http://schemas.microsoft.com/office/powerpoint/2010/main" val="6559251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B7A6975-AEBE-4258-9EB4-7AFD56E8014E}" type="datetimeFigureOut">
              <a:rPr lang="en-US" smtClean="0"/>
              <a:t>8/30/2025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0146F0-D302-46A0-9C25-19A879DA9774}" type="slidenum">
              <a:rPr lang="en-US" smtClean="0"/>
              <a:t>‹#›</a:t>
            </a:fld>
            <a:endParaRPr lang="en-US"/>
          </a:p>
        </p:txBody>
      </p:sp>
    </p:spTree>
    <p:extLst>
      <p:ext uri="{BB962C8B-B14F-4D97-AF65-F5344CB8AC3E}">
        <p14:creationId xmlns:p14="http://schemas.microsoft.com/office/powerpoint/2010/main" val="34025980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7A6975-AEBE-4258-9EB4-7AFD56E8014E}" type="datetimeFigureOut">
              <a:rPr lang="en-US" smtClean="0"/>
              <a:t>8/30/2025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0146F0-D302-46A0-9C25-19A879DA9774}" type="slidenum">
              <a:rPr lang="en-US" smtClean="0"/>
              <a:t>‹#›</a:t>
            </a:fld>
            <a:endParaRPr lang="en-US"/>
          </a:p>
        </p:txBody>
      </p:sp>
    </p:spTree>
    <p:extLst>
      <p:ext uri="{BB962C8B-B14F-4D97-AF65-F5344CB8AC3E}">
        <p14:creationId xmlns:p14="http://schemas.microsoft.com/office/powerpoint/2010/main" val="194897443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B7A6975-AEBE-4258-9EB4-7AFD56E8014E}" type="datetimeFigureOut">
              <a:rPr lang="en-US" smtClean="0"/>
              <a:t>8/30/2025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0146F0-D302-46A0-9C25-19A879DA9774}" type="slidenum">
              <a:rPr lang="en-US" smtClean="0"/>
              <a:t>‹#›</a:t>
            </a:fld>
            <a:endParaRPr lang="en-US"/>
          </a:p>
        </p:txBody>
      </p:sp>
    </p:spTree>
    <p:extLst>
      <p:ext uri="{BB962C8B-B14F-4D97-AF65-F5344CB8AC3E}">
        <p14:creationId xmlns:p14="http://schemas.microsoft.com/office/powerpoint/2010/main" val="289926446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B7A6975-AEBE-4258-9EB4-7AFD56E8014E}" type="datetimeFigureOut">
              <a:rPr lang="en-US" smtClean="0"/>
              <a:t>8/30/2025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0146F0-D302-46A0-9C25-19A879DA9774}" type="slidenum">
              <a:rPr lang="en-US" smtClean="0"/>
              <a:t>‹#›</a:t>
            </a:fld>
            <a:endParaRPr lang="en-US"/>
          </a:p>
        </p:txBody>
      </p:sp>
    </p:spTree>
    <p:extLst>
      <p:ext uri="{BB962C8B-B14F-4D97-AF65-F5344CB8AC3E}">
        <p14:creationId xmlns:p14="http://schemas.microsoft.com/office/powerpoint/2010/main" val="39250270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B7A6975-AEBE-4258-9EB4-7AFD56E8014E}" type="datetimeFigureOut">
              <a:rPr lang="en-US" smtClean="0"/>
              <a:t>8/30/2025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70146F0-D302-46A0-9C25-19A879DA9774}" type="slidenum">
              <a:rPr lang="en-US" smtClean="0"/>
              <a:t>‹#›</a:t>
            </a:fld>
            <a:endParaRPr lang="en-US"/>
          </a:p>
        </p:txBody>
      </p:sp>
    </p:spTree>
    <p:extLst>
      <p:ext uri="{BB962C8B-B14F-4D97-AF65-F5344CB8AC3E}">
        <p14:creationId xmlns:p14="http://schemas.microsoft.com/office/powerpoint/2010/main" val="3590524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980E169-4BE9-9877-858E-4F2CB4FB6E1A}"/>
              </a:ext>
            </a:extLst>
          </p:cNvPr>
          <p:cNvPicPr>
            <a:picLocks noChangeAspect="1"/>
          </p:cNvPicPr>
          <p:nvPr/>
        </p:nvPicPr>
        <p:blipFill>
          <a:blip r:embed="rId3"/>
          <a:srcRect l="27003" r="2674"/>
          <a:stretch>
            <a:fillRect/>
          </a:stretch>
        </p:blipFill>
        <p:spPr>
          <a:xfrm>
            <a:off x="20" y="10"/>
            <a:ext cx="7252212" cy="6857990"/>
          </a:xfrm>
          <a:prstGeom prst="rect">
            <a:avLst/>
          </a:prstGeom>
        </p:spPr>
      </p:pic>
      <p:sp>
        <p:nvSpPr>
          <p:cNvPr id="11" name="Rectangle 10">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843764" y="0"/>
            <a:ext cx="530023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042473F-DAEA-6EDC-AB00-3509322D4042}"/>
              </a:ext>
            </a:extLst>
          </p:cNvPr>
          <p:cNvSpPr>
            <a:spLocks noGrp="1"/>
          </p:cNvSpPr>
          <p:nvPr>
            <p:ph type="ctrTitle"/>
          </p:nvPr>
        </p:nvSpPr>
        <p:spPr>
          <a:xfrm>
            <a:off x="5238206" y="521378"/>
            <a:ext cx="3317966" cy="4638450"/>
          </a:xfrm>
          <a:noFill/>
        </p:spPr>
        <p:txBody>
          <a:bodyPr>
            <a:normAutofit/>
          </a:bodyPr>
          <a:lstStyle/>
          <a:p>
            <a:r>
              <a:rPr lang="en-US" sz="6600" dirty="0">
                <a:latin typeface="Bernard MT Condensed" panose="02050806060905020404" pitchFamily="18" charset="0"/>
              </a:rPr>
              <a:t>What Suffering does to Faith</a:t>
            </a:r>
          </a:p>
        </p:txBody>
      </p:sp>
    </p:spTree>
    <p:extLst>
      <p:ext uri="{BB962C8B-B14F-4D97-AF65-F5344CB8AC3E}">
        <p14:creationId xmlns:p14="http://schemas.microsoft.com/office/powerpoint/2010/main" val="107751203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74000">
              <a:srgbClr val="E6E6E6"/>
            </a:gs>
            <a:gs pos="13000">
              <a:srgbClr val="EEDBB8"/>
            </a:gs>
            <a:gs pos="100000">
              <a:schemeClr val="bg1">
                <a:lumMod val="95000"/>
              </a:schemeClr>
            </a:gs>
          </a:gsLst>
          <a:lin ang="5400000" scaled="1"/>
        </a:gra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A27919-891F-5AD9-214C-2305BF163E07}"/>
              </a:ext>
            </a:extLst>
          </p:cNvPr>
          <p:cNvSpPr>
            <a:spLocks noGrp="1"/>
          </p:cNvSpPr>
          <p:nvPr>
            <p:ph type="title"/>
          </p:nvPr>
        </p:nvSpPr>
        <p:spPr>
          <a:xfrm>
            <a:off x="156844" y="251186"/>
            <a:ext cx="6061166" cy="1708242"/>
          </a:xfrm>
        </p:spPr>
        <p:txBody>
          <a:bodyPr anchor="ctr">
            <a:normAutofit/>
          </a:bodyPr>
          <a:lstStyle/>
          <a:p>
            <a:pPr algn="ctr"/>
            <a:r>
              <a:rPr lang="en-US" sz="5400" dirty="0">
                <a:latin typeface="Bernard MT Condensed" panose="02050806060905020404" pitchFamily="18" charset="0"/>
              </a:rPr>
              <a:t>What we learn     from Suffering</a:t>
            </a:r>
          </a:p>
        </p:txBody>
      </p:sp>
      <p:sp>
        <p:nvSpPr>
          <p:cNvPr id="3" name="Content Placeholder 2">
            <a:extLst>
              <a:ext uri="{FF2B5EF4-FFF2-40B4-BE49-F238E27FC236}">
                <a16:creationId xmlns:a16="http://schemas.microsoft.com/office/drawing/2014/main" id="{48192E2A-9EBE-0D37-DD6D-47BA7BABE06F}"/>
              </a:ext>
            </a:extLst>
          </p:cNvPr>
          <p:cNvSpPr>
            <a:spLocks noGrp="1"/>
          </p:cNvSpPr>
          <p:nvPr>
            <p:ph idx="1"/>
          </p:nvPr>
        </p:nvSpPr>
        <p:spPr>
          <a:xfrm>
            <a:off x="404949" y="2116182"/>
            <a:ext cx="8307977" cy="4752703"/>
          </a:xfrm>
        </p:spPr>
        <p:txBody>
          <a:bodyPr anchor="t">
            <a:normAutofit/>
          </a:bodyPr>
          <a:lstStyle/>
          <a:p>
            <a:r>
              <a:rPr lang="en-US" sz="3200" b="1" dirty="0"/>
              <a:t>Suffering keeps this world from becoming too attractive </a:t>
            </a:r>
            <a:r>
              <a:rPr lang="en-US" sz="3200" dirty="0"/>
              <a:t>(Heb. 11:13-16; 1 Peter 2:11).</a:t>
            </a:r>
          </a:p>
          <a:p>
            <a:r>
              <a:rPr lang="en-US" sz="3200" b="1" dirty="0"/>
              <a:t>Suffering takes us to God’s word                  </a:t>
            </a:r>
            <a:r>
              <a:rPr lang="en-US" sz="3200" dirty="0"/>
              <a:t>(Psalm 119:50, 67, 71, 92, 143).</a:t>
            </a:r>
          </a:p>
          <a:p>
            <a:r>
              <a:rPr lang="en-US" sz="3200" b="1" dirty="0"/>
              <a:t>Suffering teaches us to pray                            </a:t>
            </a:r>
            <a:r>
              <a:rPr lang="en-US" sz="3200" dirty="0"/>
              <a:t>(Psalm 107:4-19; 18:6; 116:3-4; James 5:13).</a:t>
            </a:r>
          </a:p>
          <a:p>
            <a:r>
              <a:rPr lang="en-US" sz="3200" b="1" dirty="0"/>
              <a:t>Suffering works to purify us and increase our faith </a:t>
            </a:r>
            <a:r>
              <a:rPr lang="en-US" sz="3200" dirty="0"/>
              <a:t>(1 Peter 1:6-7; Psalm 66:10;                 James 1:2-4).</a:t>
            </a:r>
          </a:p>
        </p:txBody>
      </p:sp>
      <p:pic>
        <p:nvPicPr>
          <p:cNvPr id="5" name="Picture 4">
            <a:extLst>
              <a:ext uri="{FF2B5EF4-FFF2-40B4-BE49-F238E27FC236}">
                <a16:creationId xmlns:a16="http://schemas.microsoft.com/office/drawing/2014/main" id="{6C7E6480-2B2E-9A53-2A42-BC0753D55830}"/>
              </a:ext>
            </a:extLst>
          </p:cNvPr>
          <p:cNvPicPr>
            <a:picLocks noChangeAspect="1"/>
          </p:cNvPicPr>
          <p:nvPr/>
        </p:nvPicPr>
        <p:blipFill>
          <a:blip r:embed="rId2"/>
          <a:stretch>
            <a:fillRect/>
          </a:stretch>
        </p:blipFill>
        <p:spPr>
          <a:xfrm>
            <a:off x="5303699" y="164781"/>
            <a:ext cx="2769146" cy="1985554"/>
          </a:xfrm>
          <a:prstGeom prst="ellipse">
            <a:avLst/>
          </a:prstGeom>
          <a:ln>
            <a:noFill/>
          </a:ln>
          <a:effectLst>
            <a:softEdge rad="112500"/>
          </a:effectLst>
        </p:spPr>
      </p:pic>
    </p:spTree>
    <p:extLst>
      <p:ext uri="{BB962C8B-B14F-4D97-AF65-F5344CB8AC3E}">
        <p14:creationId xmlns:p14="http://schemas.microsoft.com/office/powerpoint/2010/main" val="403467054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74000">
              <a:srgbClr val="E6E6E6"/>
            </a:gs>
            <a:gs pos="13000">
              <a:srgbClr val="EEDBB8"/>
            </a:gs>
            <a:gs pos="100000">
              <a:schemeClr val="bg1">
                <a:lumMod val="95000"/>
              </a:schemeClr>
            </a:gs>
          </a:gsLst>
          <a:lin ang="5400000" scaled="1"/>
        </a:gradFill>
        <a:effectLst/>
      </p:bgPr>
    </p:bg>
    <p:spTree>
      <p:nvGrpSpPr>
        <p:cNvPr id="1" name="">
          <a:extLst>
            <a:ext uri="{FF2B5EF4-FFF2-40B4-BE49-F238E27FC236}">
              <a16:creationId xmlns:a16="http://schemas.microsoft.com/office/drawing/2014/main" id="{8AAB6971-4C46-68B3-776D-090AFBDF4DB8}"/>
            </a:ext>
          </a:extLst>
        </p:cNvPr>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F1D9E5A7-11BF-F0E3-EC0D-FEDBAA6B77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E6613C1-2DD3-67F5-3C51-B05268AE3AF3}"/>
              </a:ext>
            </a:extLst>
          </p:cNvPr>
          <p:cNvSpPr>
            <a:spLocks noGrp="1"/>
          </p:cNvSpPr>
          <p:nvPr>
            <p:ph type="title"/>
          </p:nvPr>
        </p:nvSpPr>
        <p:spPr>
          <a:xfrm>
            <a:off x="156844" y="251186"/>
            <a:ext cx="6061166" cy="1708242"/>
          </a:xfrm>
        </p:spPr>
        <p:txBody>
          <a:bodyPr anchor="ctr">
            <a:normAutofit/>
          </a:bodyPr>
          <a:lstStyle/>
          <a:p>
            <a:pPr algn="ctr"/>
            <a:r>
              <a:rPr lang="en-US" sz="5400" dirty="0">
                <a:latin typeface="Bernard MT Condensed" panose="02050806060905020404" pitchFamily="18" charset="0"/>
              </a:rPr>
              <a:t>Suffering may Destroy Faith or Strengthen It</a:t>
            </a:r>
          </a:p>
        </p:txBody>
      </p:sp>
      <p:sp>
        <p:nvSpPr>
          <p:cNvPr id="3" name="Content Placeholder 2">
            <a:extLst>
              <a:ext uri="{FF2B5EF4-FFF2-40B4-BE49-F238E27FC236}">
                <a16:creationId xmlns:a16="http://schemas.microsoft.com/office/drawing/2014/main" id="{0DDF847D-6353-03A8-2170-AB1CB9B3355E}"/>
              </a:ext>
            </a:extLst>
          </p:cNvPr>
          <p:cNvSpPr>
            <a:spLocks noGrp="1"/>
          </p:cNvSpPr>
          <p:nvPr>
            <p:ph idx="1"/>
          </p:nvPr>
        </p:nvSpPr>
        <p:spPr>
          <a:xfrm>
            <a:off x="404949" y="2116182"/>
            <a:ext cx="8603584" cy="4752703"/>
          </a:xfrm>
        </p:spPr>
        <p:txBody>
          <a:bodyPr anchor="t">
            <a:normAutofit/>
          </a:bodyPr>
          <a:lstStyle/>
          <a:p>
            <a:r>
              <a:rPr lang="en-US" sz="3200" b="1" dirty="0"/>
              <a:t>Suffering destroys or weakens the faith of some.</a:t>
            </a:r>
            <a:endParaRPr lang="en-US" sz="3200" dirty="0"/>
          </a:p>
          <a:p>
            <a:r>
              <a:rPr lang="en-US" sz="3200" b="1" dirty="0"/>
              <a:t>But God knows the potential benefits of suffering </a:t>
            </a:r>
            <a:r>
              <a:rPr lang="en-US" sz="3200" dirty="0"/>
              <a:t>(Romans 5:3-5; 1 Peter 3:13-15).</a:t>
            </a:r>
          </a:p>
          <a:p>
            <a:r>
              <a:rPr lang="en-US" sz="3200" b="1" dirty="0"/>
              <a:t>God’s intention is to make us like His Son through suffering  </a:t>
            </a:r>
            <a:r>
              <a:rPr lang="en-US" sz="3200" dirty="0"/>
              <a:t>(Revelation 13:8; Acts 3:18; Hebrews 2:9; 1 Peter 2:21-23; 3:17-18; 4:13).</a:t>
            </a:r>
          </a:p>
          <a:p>
            <a:pPr marL="0" indent="0" algn="ctr">
              <a:buNone/>
            </a:pPr>
            <a:r>
              <a:rPr lang="en-US" sz="3200" i="1" dirty="0">
                <a:solidFill>
                  <a:srgbClr val="6A2306"/>
                </a:solidFill>
                <a:effectLst>
                  <a:outerShdw blurRad="38100" dist="38100" dir="2700000" algn="tl">
                    <a:srgbClr val="000000">
                      <a:alpha val="43137"/>
                    </a:srgbClr>
                  </a:outerShdw>
                </a:effectLst>
              </a:rPr>
              <a:t> “Though He slay me, yet will I trust Him</a:t>
            </a:r>
            <a:r>
              <a:rPr lang="en-US" sz="3200" i="1">
                <a:solidFill>
                  <a:srgbClr val="6A2306"/>
                </a:solidFill>
                <a:effectLst>
                  <a:outerShdw blurRad="38100" dist="38100" dir="2700000" algn="tl">
                    <a:srgbClr val="000000">
                      <a:alpha val="43137"/>
                    </a:srgbClr>
                  </a:outerShdw>
                </a:effectLst>
              </a:rPr>
              <a:t>…”          </a:t>
            </a:r>
            <a:r>
              <a:rPr lang="en-US" sz="3200" i="1">
                <a:solidFill>
                  <a:schemeClr val="accent2">
                    <a:lumMod val="50000"/>
                  </a:schemeClr>
                </a:solidFill>
                <a:effectLst>
                  <a:outerShdw blurRad="38100" dist="38100" dir="2700000" algn="tl">
                    <a:srgbClr val="000000">
                      <a:alpha val="43137"/>
                    </a:srgbClr>
                  </a:outerShdw>
                </a:effectLst>
              </a:rPr>
              <a:t>Job </a:t>
            </a:r>
            <a:r>
              <a:rPr lang="en-US" sz="3200" i="1" dirty="0">
                <a:solidFill>
                  <a:schemeClr val="accent2">
                    <a:lumMod val="50000"/>
                  </a:schemeClr>
                </a:solidFill>
                <a:effectLst>
                  <a:outerShdw blurRad="38100" dist="38100" dir="2700000" algn="tl">
                    <a:srgbClr val="000000">
                      <a:alpha val="43137"/>
                    </a:srgbClr>
                  </a:outerShdw>
                </a:effectLst>
              </a:rPr>
              <a:t>13:15</a:t>
            </a:r>
          </a:p>
        </p:txBody>
      </p:sp>
      <p:pic>
        <p:nvPicPr>
          <p:cNvPr id="5" name="Picture 4">
            <a:extLst>
              <a:ext uri="{FF2B5EF4-FFF2-40B4-BE49-F238E27FC236}">
                <a16:creationId xmlns:a16="http://schemas.microsoft.com/office/drawing/2014/main" id="{F89CB5B9-EEBF-A947-9DEF-ADFE6EDC02D9}"/>
              </a:ext>
            </a:extLst>
          </p:cNvPr>
          <p:cNvPicPr>
            <a:picLocks noChangeAspect="1"/>
          </p:cNvPicPr>
          <p:nvPr/>
        </p:nvPicPr>
        <p:blipFill>
          <a:blip r:embed="rId2"/>
          <a:stretch>
            <a:fillRect/>
          </a:stretch>
        </p:blipFill>
        <p:spPr>
          <a:xfrm>
            <a:off x="6074408" y="130628"/>
            <a:ext cx="2769146" cy="1985554"/>
          </a:xfrm>
          <a:prstGeom prst="ellipse">
            <a:avLst/>
          </a:prstGeom>
          <a:ln>
            <a:noFill/>
          </a:ln>
          <a:effectLst>
            <a:softEdge rad="112500"/>
          </a:effectLst>
        </p:spPr>
      </p:pic>
    </p:spTree>
    <p:extLst>
      <p:ext uri="{BB962C8B-B14F-4D97-AF65-F5344CB8AC3E}">
        <p14:creationId xmlns:p14="http://schemas.microsoft.com/office/powerpoint/2010/main" val="148415466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260</TotalTime>
  <Words>226</Words>
  <Application>Microsoft Office PowerPoint</Application>
  <PresentationFormat>On-screen Show (4:3)</PresentationFormat>
  <Paragraphs>13</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Aptos Display</vt:lpstr>
      <vt:lpstr>Arial</vt:lpstr>
      <vt:lpstr>Bernard MT Condensed</vt:lpstr>
      <vt:lpstr>Office Theme</vt:lpstr>
      <vt:lpstr>What Suffering does to Faith</vt:lpstr>
      <vt:lpstr>What we learn     from Suffering</vt:lpstr>
      <vt:lpstr>Suffering may Destroy Faith or Strengthen 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Steve Klein</dc:creator>
  <cp:lastModifiedBy>Steve Klein</cp:lastModifiedBy>
  <cp:revision>8</cp:revision>
  <dcterms:created xsi:type="dcterms:W3CDTF">2025-08-29T15:33:51Z</dcterms:created>
  <dcterms:modified xsi:type="dcterms:W3CDTF">2025-08-30T13:58:43Z</dcterms:modified>
</cp:coreProperties>
</file>