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D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49" d="100"/>
          <a:sy n="49" d="100"/>
        </p:scale>
        <p:origin x="1004"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35FF2-6AA6-4866-A981-3FD15768E1BB}" type="datetimeFigureOut">
              <a:rPr lang="en-US" smtClean="0"/>
              <a:t>8/30/2025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4D90B-905E-4D41-A649-2EFAF39B7522}" type="slidenum">
              <a:rPr lang="en-US" smtClean="0"/>
              <a:t>‹#›</a:t>
            </a:fld>
            <a:endParaRPr lang="en-US"/>
          </a:p>
        </p:txBody>
      </p:sp>
    </p:spTree>
    <p:extLst>
      <p:ext uri="{BB962C8B-B14F-4D97-AF65-F5344CB8AC3E}">
        <p14:creationId xmlns:p14="http://schemas.microsoft.com/office/powerpoint/2010/main" val="412755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is unpleasant, often sinful, and always weighs us down.  God can carry the weight of our anxiety, but we acknowledge our need for help and trust God to provide it.</a:t>
            </a:r>
          </a:p>
          <a:p>
            <a:endParaRPr lang="en-US" dirty="0"/>
          </a:p>
        </p:txBody>
      </p:sp>
      <p:sp>
        <p:nvSpPr>
          <p:cNvPr id="4" name="Slide Number Placeholder 3"/>
          <p:cNvSpPr>
            <a:spLocks noGrp="1"/>
          </p:cNvSpPr>
          <p:nvPr>
            <p:ph type="sldNum" sz="quarter" idx="5"/>
          </p:nvPr>
        </p:nvSpPr>
        <p:spPr/>
        <p:txBody>
          <a:bodyPr/>
          <a:lstStyle/>
          <a:p>
            <a:fld id="{4B34D90B-905E-4D41-A649-2EFAF39B7522}" type="slidenum">
              <a:rPr lang="en-US" smtClean="0"/>
              <a:t>1</a:t>
            </a:fld>
            <a:endParaRPr lang="en-US"/>
          </a:p>
        </p:txBody>
      </p:sp>
    </p:spTree>
    <p:extLst>
      <p:ext uri="{BB962C8B-B14F-4D97-AF65-F5344CB8AC3E}">
        <p14:creationId xmlns:p14="http://schemas.microsoft.com/office/powerpoint/2010/main" val="396302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4D90B-905E-4D41-A649-2EFAF39B7522}" type="slidenum">
              <a:rPr lang="en-US" smtClean="0"/>
              <a:t>2</a:t>
            </a:fld>
            <a:endParaRPr lang="en-US"/>
          </a:p>
        </p:txBody>
      </p:sp>
    </p:spTree>
    <p:extLst>
      <p:ext uri="{BB962C8B-B14F-4D97-AF65-F5344CB8AC3E}">
        <p14:creationId xmlns:p14="http://schemas.microsoft.com/office/powerpoint/2010/main" val="402894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69A6AE-5FF4-4063-BA68-9C423643812E}"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325001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9A6AE-5FF4-4063-BA68-9C423643812E}"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65117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9A6AE-5FF4-4063-BA68-9C423643812E}"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2127550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9A6AE-5FF4-4063-BA68-9C423643812E}"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1539733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9A6AE-5FF4-4063-BA68-9C423643812E}"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189317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9A6AE-5FF4-4063-BA68-9C423643812E}"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1171265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69A6AE-5FF4-4063-BA68-9C423643812E}"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3013462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69A6AE-5FF4-4063-BA68-9C423643812E}"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14713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9A6AE-5FF4-4063-BA68-9C423643812E}"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3474575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69A6AE-5FF4-4063-BA68-9C423643812E}"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407736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69A6AE-5FF4-4063-BA68-9C423643812E}"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69FBE-DE4C-4A3C-96A5-D641BB8B113F}" type="slidenum">
              <a:rPr lang="en-US" smtClean="0"/>
              <a:t>‹#›</a:t>
            </a:fld>
            <a:endParaRPr lang="en-US"/>
          </a:p>
        </p:txBody>
      </p:sp>
    </p:spTree>
    <p:extLst>
      <p:ext uri="{BB962C8B-B14F-4D97-AF65-F5344CB8AC3E}">
        <p14:creationId xmlns:p14="http://schemas.microsoft.com/office/powerpoint/2010/main" val="1276420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69A6AE-5FF4-4063-BA68-9C423643812E}" type="datetimeFigureOut">
              <a:rPr lang="en-US" smtClean="0"/>
              <a:t>8/30/2025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669FBE-DE4C-4A3C-96A5-D641BB8B113F}" type="slidenum">
              <a:rPr lang="en-US" smtClean="0"/>
              <a:t>‹#›</a:t>
            </a:fld>
            <a:endParaRPr lang="en-US"/>
          </a:p>
        </p:txBody>
      </p:sp>
    </p:spTree>
    <p:extLst>
      <p:ext uri="{BB962C8B-B14F-4D97-AF65-F5344CB8AC3E}">
        <p14:creationId xmlns:p14="http://schemas.microsoft.com/office/powerpoint/2010/main" val="53869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A47C1E-F96B-5509-500D-6D3D9AC983F9}"/>
              </a:ext>
            </a:extLst>
          </p:cNvPr>
          <p:cNvPicPr>
            <a:picLocks noChangeAspect="1"/>
          </p:cNvPicPr>
          <p:nvPr/>
        </p:nvPicPr>
        <p:blipFill>
          <a:blip r:embed="rId3">
            <a:alphaModFix amt="50000"/>
          </a:blip>
          <a:srcRect t="379" b="23285"/>
          <a:stretch>
            <a:fillRect/>
          </a:stretch>
        </p:blipFill>
        <p:spPr>
          <a:xfrm>
            <a:off x="20" y="1"/>
            <a:ext cx="9143980" cy="6857999"/>
          </a:xfrm>
          <a:prstGeom prst="rect">
            <a:avLst/>
          </a:prstGeom>
        </p:spPr>
      </p:pic>
      <p:sp>
        <p:nvSpPr>
          <p:cNvPr id="2" name="Title 1">
            <a:extLst>
              <a:ext uri="{FF2B5EF4-FFF2-40B4-BE49-F238E27FC236}">
                <a16:creationId xmlns:a16="http://schemas.microsoft.com/office/drawing/2014/main" id="{958F2A59-D265-9486-6524-926279A50D51}"/>
              </a:ext>
            </a:extLst>
          </p:cNvPr>
          <p:cNvSpPr>
            <a:spLocks noGrp="1"/>
          </p:cNvSpPr>
          <p:nvPr>
            <p:ph type="ctrTitle"/>
          </p:nvPr>
        </p:nvSpPr>
        <p:spPr>
          <a:xfrm>
            <a:off x="1237706" y="2546213"/>
            <a:ext cx="6668588" cy="3096942"/>
          </a:xfrm>
        </p:spPr>
        <p:txBody>
          <a:bodyPr>
            <a:normAutofit/>
          </a:bodyPr>
          <a:lstStyle/>
          <a:p>
            <a:pPr>
              <a:lnSpc>
                <a:spcPct val="130000"/>
              </a:lnSpc>
            </a:pPr>
            <a:r>
              <a:rPr lang="en-US" dirty="0">
                <a:solidFill>
                  <a:srgbClr val="FFFFFF"/>
                </a:solidFill>
                <a:latin typeface="Modern Love Grunge" panose="04070805081005020601" pitchFamily="82" charset="0"/>
              </a:rPr>
              <a:t>Anxiety Weighs You Down</a:t>
            </a:r>
          </a:p>
        </p:txBody>
      </p:sp>
    </p:spTree>
    <p:extLst>
      <p:ext uri="{BB962C8B-B14F-4D97-AF65-F5344CB8AC3E}">
        <p14:creationId xmlns:p14="http://schemas.microsoft.com/office/powerpoint/2010/main" val="422889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62C4-966B-B918-7772-6F8536A825E7}"/>
              </a:ext>
            </a:extLst>
          </p:cNvPr>
          <p:cNvSpPr>
            <a:spLocks noGrp="1"/>
          </p:cNvSpPr>
          <p:nvPr>
            <p:ph type="title"/>
          </p:nvPr>
        </p:nvSpPr>
        <p:spPr/>
        <p:txBody>
          <a:bodyPr>
            <a:normAutofit/>
          </a:bodyPr>
          <a:lstStyle/>
          <a:p>
            <a:pPr algn="ctr"/>
            <a:r>
              <a:rPr lang="en-US" sz="5400" dirty="0">
                <a:solidFill>
                  <a:schemeClr val="bg1"/>
                </a:solidFill>
                <a:latin typeface="Modern Love Caps" panose="04070805081001020A01" pitchFamily="82" charset="0"/>
              </a:rPr>
              <a:t>Anxiety can be Sinful </a:t>
            </a:r>
          </a:p>
        </p:txBody>
      </p:sp>
      <p:sp>
        <p:nvSpPr>
          <p:cNvPr id="3" name="Content Placeholder 2">
            <a:extLst>
              <a:ext uri="{FF2B5EF4-FFF2-40B4-BE49-F238E27FC236}">
                <a16:creationId xmlns:a16="http://schemas.microsoft.com/office/drawing/2014/main" id="{3034E0A9-7D96-DF66-CD6A-E5BBFA5C8136}"/>
              </a:ext>
            </a:extLst>
          </p:cNvPr>
          <p:cNvSpPr>
            <a:spLocks noGrp="1"/>
          </p:cNvSpPr>
          <p:nvPr>
            <p:ph idx="1"/>
          </p:nvPr>
        </p:nvSpPr>
        <p:spPr>
          <a:xfrm>
            <a:off x="209005" y="1502229"/>
            <a:ext cx="8725990" cy="4957037"/>
          </a:xfrm>
        </p:spPr>
        <p:txBody>
          <a:bodyPr>
            <a:noAutofit/>
          </a:bodyPr>
          <a:lstStyle/>
          <a:p>
            <a:r>
              <a:rPr lang="en-US" sz="3000" dirty="0">
                <a:solidFill>
                  <a:schemeClr val="bg1"/>
                </a:solidFill>
              </a:rPr>
              <a:t>“Therefore, I tell you, </a:t>
            </a:r>
            <a:r>
              <a:rPr lang="en-US" sz="3000" b="1" dirty="0">
                <a:solidFill>
                  <a:schemeClr val="bg1"/>
                </a:solidFill>
              </a:rPr>
              <a:t>do not be anxious </a:t>
            </a:r>
            <a:r>
              <a:rPr lang="en-US" sz="3000" dirty="0">
                <a:solidFill>
                  <a:schemeClr val="bg1"/>
                </a:solidFill>
              </a:rPr>
              <a:t>about your life, what you will eat or what you will drink, nor about your body, what you will put on….”    (Matthew 6:25) </a:t>
            </a:r>
          </a:p>
          <a:p>
            <a:r>
              <a:rPr lang="en-US" sz="3000" dirty="0">
                <a:solidFill>
                  <a:schemeClr val="bg1"/>
                </a:solidFill>
              </a:rPr>
              <a:t>“Therefore, </a:t>
            </a:r>
            <a:r>
              <a:rPr lang="en-US" sz="3000" b="1" dirty="0">
                <a:solidFill>
                  <a:schemeClr val="bg1"/>
                </a:solidFill>
              </a:rPr>
              <a:t>do not be anxious</a:t>
            </a:r>
            <a:r>
              <a:rPr lang="en-US" sz="3000" dirty="0">
                <a:solidFill>
                  <a:schemeClr val="bg1"/>
                </a:solidFill>
              </a:rPr>
              <a:t>, saying, ‘What shall we eat?’ or ‘What shall we drink?’ or ‘What shall  we wear?’” (Matthew 6:31) </a:t>
            </a:r>
          </a:p>
          <a:p>
            <a:r>
              <a:rPr lang="en-US" sz="3000" dirty="0">
                <a:solidFill>
                  <a:schemeClr val="bg1"/>
                </a:solidFill>
              </a:rPr>
              <a:t>“Therefore, </a:t>
            </a:r>
            <a:r>
              <a:rPr lang="en-US" sz="3000" b="1" dirty="0">
                <a:solidFill>
                  <a:schemeClr val="bg1"/>
                </a:solidFill>
              </a:rPr>
              <a:t>do not be anxious </a:t>
            </a:r>
            <a:r>
              <a:rPr lang="en-US" sz="3000" dirty="0">
                <a:solidFill>
                  <a:schemeClr val="bg1"/>
                </a:solidFill>
              </a:rPr>
              <a:t>about tomorrow, for tomorrow will be anxious for itself.” (Matthew 6:34)</a:t>
            </a:r>
          </a:p>
          <a:p>
            <a:pPr marL="0" indent="0" algn="ctr">
              <a:buNone/>
            </a:pPr>
            <a:r>
              <a:rPr lang="en-US" sz="3000" b="1" dirty="0">
                <a:solidFill>
                  <a:srgbClr val="89D8F7"/>
                </a:solidFill>
              </a:rPr>
              <a:t>“Be anxious for nothing…” </a:t>
            </a:r>
            <a:r>
              <a:rPr lang="en-US" sz="3000" dirty="0">
                <a:solidFill>
                  <a:srgbClr val="89D8F7"/>
                </a:solidFill>
              </a:rPr>
              <a:t>(Philippians 4:5) </a:t>
            </a:r>
          </a:p>
        </p:txBody>
      </p:sp>
    </p:spTree>
    <p:extLst>
      <p:ext uri="{BB962C8B-B14F-4D97-AF65-F5344CB8AC3E}">
        <p14:creationId xmlns:p14="http://schemas.microsoft.com/office/powerpoint/2010/main" val="212861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254D3E62-2233-1B51-58D6-C8AEAD6AD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9DEA0-1ED3-FE5E-F07E-D46B5EC6B27E}"/>
              </a:ext>
            </a:extLst>
          </p:cNvPr>
          <p:cNvSpPr>
            <a:spLocks noGrp="1"/>
          </p:cNvSpPr>
          <p:nvPr>
            <p:ph type="title"/>
          </p:nvPr>
        </p:nvSpPr>
        <p:spPr/>
        <p:txBody>
          <a:bodyPr>
            <a:normAutofit/>
          </a:bodyPr>
          <a:lstStyle/>
          <a:p>
            <a:pPr algn="ctr"/>
            <a:r>
              <a:rPr lang="en-US" sz="5400" dirty="0">
                <a:solidFill>
                  <a:schemeClr val="bg1"/>
                </a:solidFill>
                <a:latin typeface="Modern Love Caps" panose="04070805081001020A01" pitchFamily="82" charset="0"/>
              </a:rPr>
              <a:t>Anxiety Is Heavy</a:t>
            </a:r>
          </a:p>
        </p:txBody>
      </p:sp>
      <p:sp>
        <p:nvSpPr>
          <p:cNvPr id="3" name="Content Placeholder 2">
            <a:extLst>
              <a:ext uri="{FF2B5EF4-FFF2-40B4-BE49-F238E27FC236}">
                <a16:creationId xmlns:a16="http://schemas.microsoft.com/office/drawing/2014/main" id="{C0C4F7B3-8296-A3F2-82F1-A2E482CE62A3}"/>
              </a:ext>
            </a:extLst>
          </p:cNvPr>
          <p:cNvSpPr>
            <a:spLocks noGrp="1"/>
          </p:cNvSpPr>
          <p:nvPr>
            <p:ph idx="1"/>
          </p:nvPr>
        </p:nvSpPr>
        <p:spPr>
          <a:xfrm>
            <a:off x="837811" y="1834381"/>
            <a:ext cx="3603716" cy="4768577"/>
          </a:xfrm>
        </p:spPr>
        <p:txBody>
          <a:bodyPr>
            <a:noAutofit/>
          </a:bodyPr>
          <a:lstStyle/>
          <a:p>
            <a:r>
              <a:rPr lang="en-US" sz="3200" b="1" dirty="0">
                <a:solidFill>
                  <a:srgbClr val="89D8F7"/>
                </a:solidFill>
              </a:rPr>
              <a:t>Anxiety in a man's heart weighs him down </a:t>
            </a:r>
            <a:r>
              <a:rPr lang="en-US" sz="3200" dirty="0">
                <a:solidFill>
                  <a:srgbClr val="89D8F7"/>
                </a:solidFill>
              </a:rPr>
              <a:t>(Proverbs 12:25).</a:t>
            </a:r>
          </a:p>
          <a:p>
            <a:r>
              <a:rPr lang="en-US" sz="3200" b="1" dirty="0">
                <a:solidFill>
                  <a:srgbClr val="89D8F7"/>
                </a:solidFill>
              </a:rPr>
              <a:t>But God can carry the weight </a:t>
            </a:r>
            <a:r>
              <a:rPr lang="en-US" sz="3200" dirty="0">
                <a:solidFill>
                  <a:srgbClr val="89D8F7"/>
                </a:solidFill>
              </a:rPr>
              <a:t>(1 Peter 5:7).</a:t>
            </a:r>
          </a:p>
        </p:txBody>
      </p:sp>
      <p:pic>
        <p:nvPicPr>
          <p:cNvPr id="1026" name="Picture 2">
            <a:extLst>
              <a:ext uri="{FF2B5EF4-FFF2-40B4-BE49-F238E27FC236}">
                <a16:creationId xmlns:a16="http://schemas.microsoft.com/office/drawing/2014/main" id="{42CF770E-5FDE-5588-413B-90A2DF664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687" y="1690689"/>
            <a:ext cx="3890892" cy="3822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9C7D9D66-B7D6-8D33-8655-3B020FCC8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8F804-7557-8DB7-40E9-B4D4145A5051}"/>
              </a:ext>
            </a:extLst>
          </p:cNvPr>
          <p:cNvSpPr>
            <a:spLocks noGrp="1"/>
          </p:cNvSpPr>
          <p:nvPr>
            <p:ph type="title"/>
          </p:nvPr>
        </p:nvSpPr>
        <p:spPr/>
        <p:txBody>
          <a:bodyPr>
            <a:normAutofit/>
          </a:bodyPr>
          <a:lstStyle/>
          <a:p>
            <a:pPr algn="ctr"/>
            <a:r>
              <a:rPr lang="en-US" sz="5400" dirty="0">
                <a:solidFill>
                  <a:schemeClr val="bg1"/>
                </a:solidFill>
                <a:latin typeface="Modern Love Caps" panose="04070805081001020A01" pitchFamily="82" charset="0"/>
              </a:rPr>
              <a:t>Anxiety Is Unsettling</a:t>
            </a:r>
          </a:p>
        </p:txBody>
      </p:sp>
      <p:sp>
        <p:nvSpPr>
          <p:cNvPr id="3" name="Content Placeholder 2">
            <a:extLst>
              <a:ext uri="{FF2B5EF4-FFF2-40B4-BE49-F238E27FC236}">
                <a16:creationId xmlns:a16="http://schemas.microsoft.com/office/drawing/2014/main" id="{1D0A51C7-D828-3735-2ED7-6145945F35C8}"/>
              </a:ext>
            </a:extLst>
          </p:cNvPr>
          <p:cNvSpPr>
            <a:spLocks noGrp="1"/>
          </p:cNvSpPr>
          <p:nvPr>
            <p:ph idx="1"/>
          </p:nvPr>
        </p:nvSpPr>
        <p:spPr>
          <a:xfrm>
            <a:off x="354330" y="1588905"/>
            <a:ext cx="8161020" cy="2332670"/>
          </a:xfrm>
        </p:spPr>
        <p:txBody>
          <a:bodyPr>
            <a:noAutofit/>
          </a:bodyPr>
          <a:lstStyle/>
          <a:p>
            <a:r>
              <a:rPr lang="en-US" sz="3200" b="1" dirty="0">
                <a:solidFill>
                  <a:srgbClr val="89D8F7"/>
                </a:solidFill>
              </a:rPr>
              <a:t>Anxiety has 3 unsettling elements</a:t>
            </a:r>
            <a:r>
              <a:rPr lang="en-US" sz="3200" b="1" dirty="0">
                <a:solidFill>
                  <a:schemeClr val="accent4">
                    <a:lumMod val="60000"/>
                    <a:lumOff val="40000"/>
                  </a:schemeClr>
                </a:solidFill>
              </a:rPr>
              <a:t>.</a:t>
            </a:r>
          </a:p>
          <a:p>
            <a:pPr marL="796925" lvl="1" indent="-509588">
              <a:buFont typeface="+mj-lt"/>
              <a:buAutoNum type="arabicPeriod"/>
            </a:pPr>
            <a:r>
              <a:rPr lang="en-US" sz="2800" b="1" i="1" dirty="0">
                <a:solidFill>
                  <a:schemeClr val="bg1"/>
                </a:solidFill>
              </a:rPr>
              <a:t>Insecurity</a:t>
            </a:r>
            <a:r>
              <a:rPr lang="en-US" sz="2800" i="1" dirty="0">
                <a:solidFill>
                  <a:schemeClr val="bg1"/>
                </a:solidFill>
              </a:rPr>
              <a:t>: Something bad is going to happen</a:t>
            </a:r>
          </a:p>
          <a:p>
            <a:pPr marL="796925" lvl="1" indent="-509588">
              <a:buFont typeface="+mj-lt"/>
              <a:buAutoNum type="arabicPeriod"/>
            </a:pPr>
            <a:r>
              <a:rPr lang="en-US" sz="2800" b="1" i="1" dirty="0">
                <a:solidFill>
                  <a:schemeClr val="bg1"/>
                </a:solidFill>
              </a:rPr>
              <a:t>Helplessness: </a:t>
            </a:r>
            <a:r>
              <a:rPr lang="en-US" sz="2800" i="1" dirty="0">
                <a:solidFill>
                  <a:schemeClr val="bg1"/>
                </a:solidFill>
              </a:rPr>
              <a:t>There is nothing I can do</a:t>
            </a:r>
          </a:p>
          <a:p>
            <a:pPr marL="796925" lvl="1" indent="-509588">
              <a:buFont typeface="+mj-lt"/>
              <a:buAutoNum type="arabicPeriod"/>
            </a:pPr>
            <a:r>
              <a:rPr lang="en-US" sz="2800" b="1" i="1" dirty="0">
                <a:solidFill>
                  <a:schemeClr val="bg1"/>
                </a:solidFill>
              </a:rPr>
              <a:t>Isolation: </a:t>
            </a:r>
            <a:r>
              <a:rPr lang="en-US" sz="2800" i="1" dirty="0">
                <a:solidFill>
                  <a:schemeClr val="bg1"/>
                </a:solidFill>
              </a:rPr>
              <a:t>There is no one to help me</a:t>
            </a:r>
          </a:p>
        </p:txBody>
      </p:sp>
      <p:pic>
        <p:nvPicPr>
          <p:cNvPr id="1026" name="Picture 2">
            <a:extLst>
              <a:ext uri="{FF2B5EF4-FFF2-40B4-BE49-F238E27FC236}">
                <a16:creationId xmlns:a16="http://schemas.microsoft.com/office/drawing/2014/main" id="{590EF3D6-FFB4-C391-4FF5-10FDB0760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846" y="3673381"/>
            <a:ext cx="2846070" cy="2796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0A8579-42CE-F365-242F-EC7AE85F1CE0}"/>
              </a:ext>
            </a:extLst>
          </p:cNvPr>
          <p:cNvSpPr txBox="1"/>
          <p:nvPr/>
        </p:nvSpPr>
        <p:spPr>
          <a:xfrm>
            <a:off x="354330" y="3571597"/>
            <a:ext cx="5432516" cy="2062103"/>
          </a:xfrm>
          <a:prstGeom prst="rect">
            <a:avLst/>
          </a:prstGeom>
          <a:noFill/>
        </p:spPr>
        <p:txBody>
          <a:bodyPr wrap="square" rtlCol="0">
            <a:spAutoFit/>
          </a:bodyPr>
          <a:lstStyle/>
          <a:p>
            <a:pPr marL="287338" indent="-287338">
              <a:buFont typeface="Arial" panose="020B0604020202020204" pitchFamily="34" charset="0"/>
              <a:buChar char="•"/>
            </a:pPr>
            <a:r>
              <a:rPr lang="en-US" sz="3200" b="1" dirty="0">
                <a:solidFill>
                  <a:srgbClr val="89D8F7"/>
                </a:solidFill>
              </a:rPr>
              <a:t>Anxiety was literally a punishment for not trusting and obeying God </a:t>
            </a:r>
            <a:r>
              <a:rPr lang="en-US" sz="3200" dirty="0">
                <a:solidFill>
                  <a:schemeClr val="bg1"/>
                </a:solidFill>
              </a:rPr>
              <a:t>(Deuteronomy 28:65-66).</a:t>
            </a:r>
          </a:p>
        </p:txBody>
      </p:sp>
    </p:spTree>
    <p:extLst>
      <p:ext uri="{BB962C8B-B14F-4D97-AF65-F5344CB8AC3E}">
        <p14:creationId xmlns:p14="http://schemas.microsoft.com/office/powerpoint/2010/main" val="251459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D8856712-0AD8-8292-7210-2E2A8DCF4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DB25D-CDBC-DC71-5BE9-4C496C969877}"/>
              </a:ext>
            </a:extLst>
          </p:cNvPr>
          <p:cNvSpPr>
            <a:spLocks noGrp="1"/>
          </p:cNvSpPr>
          <p:nvPr>
            <p:ph type="title"/>
          </p:nvPr>
        </p:nvSpPr>
        <p:spPr>
          <a:xfrm>
            <a:off x="354330" y="365126"/>
            <a:ext cx="8435340" cy="1325563"/>
          </a:xfrm>
        </p:spPr>
        <p:txBody>
          <a:bodyPr>
            <a:normAutofit/>
          </a:bodyPr>
          <a:lstStyle/>
          <a:p>
            <a:pPr algn="ctr"/>
            <a:r>
              <a:rPr lang="en-US" sz="5400" dirty="0">
                <a:solidFill>
                  <a:schemeClr val="bg1"/>
                </a:solidFill>
                <a:latin typeface="Modern Love Caps" panose="04070805081001020A01" pitchFamily="82" charset="0"/>
              </a:rPr>
              <a:t>How can we overcome anxiety?</a:t>
            </a:r>
          </a:p>
        </p:txBody>
      </p:sp>
      <p:sp>
        <p:nvSpPr>
          <p:cNvPr id="3" name="Content Placeholder 2">
            <a:extLst>
              <a:ext uri="{FF2B5EF4-FFF2-40B4-BE49-F238E27FC236}">
                <a16:creationId xmlns:a16="http://schemas.microsoft.com/office/drawing/2014/main" id="{F5263C18-D517-B623-F98B-5BB660D0922B}"/>
              </a:ext>
            </a:extLst>
          </p:cNvPr>
          <p:cNvSpPr>
            <a:spLocks noGrp="1"/>
          </p:cNvSpPr>
          <p:nvPr>
            <p:ph idx="1"/>
          </p:nvPr>
        </p:nvSpPr>
        <p:spPr>
          <a:xfrm>
            <a:off x="354330" y="1588905"/>
            <a:ext cx="8161020" cy="2332670"/>
          </a:xfrm>
        </p:spPr>
        <p:txBody>
          <a:bodyPr>
            <a:noAutofit/>
          </a:bodyPr>
          <a:lstStyle/>
          <a:p>
            <a:r>
              <a:rPr lang="en-US" sz="3200" b="1" dirty="0">
                <a:solidFill>
                  <a:srgbClr val="89D8F7"/>
                </a:solidFill>
              </a:rPr>
              <a:t>Admit that anxiety accomplishes nothing</a:t>
            </a:r>
            <a:r>
              <a:rPr lang="en-US" sz="3200" b="1" dirty="0">
                <a:solidFill>
                  <a:schemeClr val="accent4">
                    <a:lumMod val="60000"/>
                    <a:lumOff val="40000"/>
                  </a:schemeClr>
                </a:solidFill>
              </a:rPr>
              <a:t>. </a:t>
            </a:r>
            <a:r>
              <a:rPr lang="en-US" sz="3200" b="1" dirty="0">
                <a:solidFill>
                  <a:schemeClr val="bg1"/>
                </a:solidFill>
              </a:rPr>
              <a:t>(</a:t>
            </a:r>
            <a:r>
              <a:rPr lang="en-US" sz="3200" dirty="0">
                <a:solidFill>
                  <a:schemeClr val="bg1"/>
                </a:solidFill>
              </a:rPr>
              <a:t>Matthew 6:27)</a:t>
            </a:r>
          </a:p>
          <a:p>
            <a:r>
              <a:rPr lang="en-US" sz="3200" b="1" dirty="0">
                <a:solidFill>
                  <a:srgbClr val="89D8F7"/>
                </a:solidFill>
              </a:rPr>
              <a:t>Remember, God cares about you!                       </a:t>
            </a:r>
            <a:r>
              <a:rPr lang="en-US" sz="3200" dirty="0">
                <a:solidFill>
                  <a:schemeClr val="bg1"/>
                </a:solidFill>
              </a:rPr>
              <a:t>(Matthew 6:26, 28-29)</a:t>
            </a:r>
          </a:p>
        </p:txBody>
      </p:sp>
      <p:pic>
        <p:nvPicPr>
          <p:cNvPr id="1026" name="Picture 2">
            <a:extLst>
              <a:ext uri="{FF2B5EF4-FFF2-40B4-BE49-F238E27FC236}">
                <a16:creationId xmlns:a16="http://schemas.microsoft.com/office/drawing/2014/main" id="{B17F47B2-91A7-ABAE-6C8C-43F289208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165" y="3329912"/>
            <a:ext cx="2846070" cy="27962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573D2A71-136D-C90B-15B0-4EF50AD4AE3C}"/>
              </a:ext>
            </a:extLst>
          </p:cNvPr>
          <p:cNvSpPr txBox="1"/>
          <p:nvPr/>
        </p:nvSpPr>
        <p:spPr>
          <a:xfrm>
            <a:off x="354330" y="3571597"/>
            <a:ext cx="5589270" cy="2554545"/>
          </a:xfrm>
          <a:prstGeom prst="rect">
            <a:avLst/>
          </a:prstGeom>
          <a:noFill/>
        </p:spPr>
        <p:txBody>
          <a:bodyPr wrap="square" rtlCol="0">
            <a:spAutoFit/>
          </a:bodyPr>
          <a:lstStyle/>
          <a:p>
            <a:pPr marL="287338" indent="-287338">
              <a:buFont typeface="Arial" panose="020B0604020202020204" pitchFamily="34" charset="0"/>
              <a:buChar char="•"/>
            </a:pPr>
            <a:r>
              <a:rPr lang="en-US" sz="3200" b="1" dirty="0">
                <a:solidFill>
                  <a:srgbClr val="89D8F7"/>
                </a:solidFill>
              </a:rPr>
              <a:t>You have a God you can trust! </a:t>
            </a:r>
            <a:r>
              <a:rPr lang="en-US" sz="3200" dirty="0">
                <a:solidFill>
                  <a:schemeClr val="bg1"/>
                </a:solidFill>
              </a:rPr>
              <a:t>(Hebrews 4:16; 13:5-6; Phil. 4:13; Ps. 94:18-19)</a:t>
            </a:r>
          </a:p>
          <a:p>
            <a:pPr marL="287338" indent="-287338">
              <a:buFont typeface="Arial" panose="020B0604020202020204" pitchFamily="34" charset="0"/>
              <a:buChar char="•"/>
            </a:pPr>
            <a:r>
              <a:rPr lang="en-US" sz="3200" b="1" dirty="0">
                <a:solidFill>
                  <a:srgbClr val="89D8F7"/>
                </a:solidFill>
              </a:rPr>
              <a:t>Trust in God! </a:t>
            </a:r>
            <a:r>
              <a:rPr lang="en-US" sz="3200" dirty="0">
                <a:solidFill>
                  <a:schemeClr val="bg1"/>
                </a:solidFill>
              </a:rPr>
              <a:t>(Psalm 46:10)</a:t>
            </a:r>
          </a:p>
          <a:p>
            <a:pPr marL="287338" indent="-287338">
              <a:buFont typeface="Arial" panose="020B0604020202020204" pitchFamily="34" charset="0"/>
              <a:buChar char="•"/>
            </a:pPr>
            <a:r>
              <a:rPr lang="en-US" sz="3200" b="1" dirty="0">
                <a:solidFill>
                  <a:srgbClr val="89D8F7"/>
                </a:solidFill>
              </a:rPr>
              <a:t>Pray!</a:t>
            </a:r>
            <a:r>
              <a:rPr lang="en-US" sz="3200" dirty="0">
                <a:solidFill>
                  <a:srgbClr val="89D8F7"/>
                </a:solidFill>
              </a:rPr>
              <a:t> </a:t>
            </a:r>
            <a:r>
              <a:rPr lang="en-US" sz="3200">
                <a:solidFill>
                  <a:schemeClr val="bg1"/>
                </a:solidFill>
              </a:rPr>
              <a:t>(Philippians </a:t>
            </a:r>
            <a:r>
              <a:rPr lang="en-US" sz="3200" dirty="0">
                <a:solidFill>
                  <a:schemeClr val="bg1"/>
                </a:solidFill>
              </a:rPr>
              <a:t>4:6)</a:t>
            </a:r>
          </a:p>
        </p:txBody>
      </p:sp>
    </p:spTree>
    <p:extLst>
      <p:ext uri="{BB962C8B-B14F-4D97-AF65-F5344CB8AC3E}">
        <p14:creationId xmlns:p14="http://schemas.microsoft.com/office/powerpoint/2010/main" val="992670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292</Words>
  <Application>Microsoft Office PowerPoint</Application>
  <PresentationFormat>On-screen Show (4:3)</PresentationFormat>
  <Paragraphs>24</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Modern Love Caps</vt:lpstr>
      <vt:lpstr>Modern Love Grunge</vt:lpstr>
      <vt:lpstr>Office Theme</vt:lpstr>
      <vt:lpstr>Anxiety Weighs You Down</vt:lpstr>
      <vt:lpstr>Anxiety can be Sinful </vt:lpstr>
      <vt:lpstr>Anxiety Is Heavy</vt:lpstr>
      <vt:lpstr>Anxiety Is Unsettling</vt:lpstr>
      <vt:lpstr>How can we overcome anxiety?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8</cp:revision>
  <dcterms:created xsi:type="dcterms:W3CDTF">2025-08-29T20:48:45Z</dcterms:created>
  <dcterms:modified xsi:type="dcterms:W3CDTF">2025-08-30T14:55:00Z</dcterms:modified>
</cp:coreProperties>
</file>