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1" r:id="rId1"/>
  </p:sldMasterIdLst>
  <p:notesMasterIdLst>
    <p:notesMasterId r:id="rId9"/>
  </p:notesMasterIdLst>
  <p:sldIdLst>
    <p:sldId id="270" r:id="rId2"/>
    <p:sldId id="260" r:id="rId3"/>
    <p:sldId id="267" r:id="rId4"/>
    <p:sldId id="268" r:id="rId5"/>
    <p:sldId id="269" r:id="rId6"/>
    <p:sldId id="271" r:id="rId7"/>
    <p:sldId id="272" r:id="rId8"/>
  </p:sldIdLst>
  <p:sldSz cx="9144000" cy="6858000" type="screen4x3"/>
  <p:notesSz cx="6858000" cy="9144000"/>
  <p:embeddedFontLst>
    <p:embeddedFont>
      <p:font typeface="Bahnschrift" panose="020B0502040204020203" pitchFamily="34" charset="0"/>
      <p:regular r:id="rId10"/>
      <p:bold r:id="rId11"/>
    </p:embeddedFont>
    <p:embeddedFont>
      <p:font typeface="Bahnschrift Light SemiCondensed" panose="020B0502040204020203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62C"/>
    <a:srgbClr val="F8F8F8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56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1564CA06-E1EB-488A-8EB6-6D8044579A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C7EAE1D-4392-424A-8576-2C4DFAC5D4D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4036" name="Rectangle 4">
            <a:extLst>
              <a:ext uri="{FF2B5EF4-FFF2-40B4-BE49-F238E27FC236}">
                <a16:creationId xmlns:a16="http://schemas.microsoft.com/office/drawing/2014/main" id="{8C089017-7C99-49E9-ADCD-1B32DB636C7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DC47137D-5A84-4B32-843D-D2B2E1CCC9C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E33A3DC1-DCAC-4762-9DF0-BFE76FB726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469C3AC2-775C-493A-9A63-D2CEB2D0C4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panose="020B0604020202020204" pitchFamily="34" charset="0"/>
              </a:defRPr>
            </a:lvl1pPr>
          </a:lstStyle>
          <a:p>
            <a:fld id="{08A0ABEC-A596-49B0-ABA4-9E1A44E405B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work together with greater unity and diligence when the work they are doing is meaningful.  The work God’s people did in Nehemiah’s time had purpose, just as ours </a:t>
            </a:r>
            <a:r>
              <a:rPr lang="en-US"/>
              <a:t>does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0ABEC-A596-49B0-ABA4-9E1A44E405B5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147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9ED22B2-1493-4C14-AC4D-F31C709F5B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18331-9890-4E19-8C8D-FA56B486E7C8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60EC485C-19A8-45F2-A133-0E6BFE4F47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E76453C-6E75-441D-AB38-FEE45F19A4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C983EAC-9FED-4A74-B6C2-98E26A68A8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96CDB5-EA17-4E47-8119-54298A7D1BA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8C03B52A-B915-4DE2-AD3D-39D234625F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FC9B89B-5DE8-4174-8288-9437AD466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333A55E-6F47-43D9-ABFF-A8EE247021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03E926-DE4C-4156-B764-4C74825A5F4A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636E3DBF-30EE-4184-9589-EB4C96837B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44EF810D-D148-45E2-BF7B-482BA0BD7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3732FF-7F54-48B2-BCAA-0F4E50F64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5EEAF-BC50-456F-8D43-38B052D7C91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13E745D-996E-4D55-92A5-CF4FFE8D1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A226B66-6963-48F2-A68B-6B5E5037F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3732FF-7F54-48B2-BCAA-0F4E50F64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5EEAF-BC50-456F-8D43-38B052D7C918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13E745D-996E-4D55-92A5-CF4FFE8D1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A226B66-6963-48F2-A68B-6B5E5037F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337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43732FF-7F54-48B2-BCAA-0F4E50F64F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5EEAF-BC50-456F-8D43-38B052D7C91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913E745D-996E-4D55-92A5-CF4FFE8D17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4A226B66-6963-48F2-A68B-6B5E5037F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An appreciation of the purpose of our work for the Lord makes it meaningful.  The book of Nehemiah contains important lessons relating to the purpose of our work.</a:t>
            </a:r>
          </a:p>
        </p:txBody>
      </p:sp>
    </p:spTree>
    <p:extLst>
      <p:ext uri="{BB962C8B-B14F-4D97-AF65-F5344CB8AC3E}">
        <p14:creationId xmlns:p14="http://schemas.microsoft.com/office/powerpoint/2010/main" val="315165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E60F5-BE0D-4C13-B589-EDB719666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DA7CF-26B9-4E93-BAC4-AC6067BD09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E3EEF-FF0D-43BC-8C2B-29F609A3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0C5C4-278E-4C8E-9F71-5142A6DAC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92BCB-746D-49AE-A5F4-F62C0EE51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123B-CE24-41F6-BB85-53ECF609A41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8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3E77D-E53A-43C0-A7E9-BBBA7C73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F2540-0A69-480F-A9C6-E7A59C148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E6D5C-8ADA-4823-9C93-23086ADE1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D667-E0B3-43D9-8402-928A933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F54E2F-CA53-4524-B788-80F2D295A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82452-8F06-44FC-9B64-BC9623C5551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213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5EF12E-05F6-4214-8F3B-A0DC28573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11BAF5-7FF0-41A2-828B-FA7D5E988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C8036-2333-4DC8-A724-CB7A10CB7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6642D-4AFA-45E4-BEAB-D27AD532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7829D-6B19-4117-AC3B-68F0776BA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1B360-9B72-4213-8A1A-06FED7213C7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1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6D119-7FA1-4EFC-95CC-370916685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23B97-4F3A-49F7-BBBC-2B6A3CF8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28024D-B29A-41EC-A2FA-B7F4EAB6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4FA74-8615-45E0-9A9D-A7126E2BC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EA786-E930-4CCE-958C-F94390349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ECCF5-0D98-4F23-9C8F-D2C6D131B1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20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3A7BE-1E7E-4C39-94B3-D20E9E496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87EEC-F15F-4AC2-AE58-B15539311E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B170F-654B-43AC-967F-7ABF308E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C840C-2361-4CFF-A6C5-943DCB548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D5D59-3D73-4C4D-B8EA-682DD6490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0DED-4360-407D-B0B5-0A1F92FB9D4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569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B99F6-4976-40B0-9139-659069B0C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4C480-DBAE-4FCB-9A1E-27E2301FA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EBA26-214F-48EC-A3F3-9E47DA7E2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F6D27-27BE-4F59-A184-7D991B565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CE87C-25BF-4BDB-A3F7-E5CDD32BE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E958A-FC86-484A-A498-1738DEF00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8BBE-07B9-4D43-9C99-44703E20BDF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876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A64C-A4BC-4D62-ADD2-61DA10E8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3CD47-E457-4469-9CAB-95EAE6A68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D78243-C041-4D82-8EB0-20F8F7128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08B18A-8EE0-417B-A9ED-1AF664B4C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F4017F-0B5E-41CF-9B8C-1376FD568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D9DB51-DF77-4687-BE8E-4E5CF6279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0B1BF5-C9B1-4BC7-9D7B-3F551A86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223167-F2E3-4FB9-8E33-6711FF5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4495C-D696-4E3E-A960-4FE63FEF694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32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C191E-DDDE-4717-BE50-367DB14D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F5841-B7EF-4177-A9DC-06DB51F9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503D5-E302-459C-B99C-E70E35704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013BEA-9102-442D-8DD3-BAE8F6574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99CC3-8B77-4BE7-A910-C7FA189F752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57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AC18CB-24E0-428C-A7A4-B9D7DCF79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578CF-FCD7-4185-A9C7-74A4FA6EBA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09DC22-06C5-40F8-A2C1-C79A0F2B7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0BDCD-03F3-4C8D-B9B9-9533B7A2961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24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7F37B-9508-4E50-BFC0-1A022CAE2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8DDD1-907A-499C-A93E-CE0619576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A2D0F4-2957-46ED-AAF9-7E41BA74EE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A13DA2-2F7A-417A-8D91-0D40056F1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C1A4F2-131F-40CB-B152-DB2900DD3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A3402-5D7C-46BD-841E-B42531DA1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4A9F9-E6B5-41BE-8127-55F7EC4644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140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8009B-93BF-4DDF-BBEA-AB596D053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58E41-961F-416B-BD57-CCAA8DC318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16C43-1A4F-4B7E-A8FE-A27E6FEECF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FC6C0-2AAA-4245-AA76-6BCAEB6A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D28FD-BC1F-448D-9D9B-BF486F037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C203E6-4B9E-4234-B68E-3B5196DF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EFA47-58AC-4BC4-BBEF-B8FF846BDF0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1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4332A3-0A0C-4885-9FC7-AA031ACAE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8E5AA6-27F0-4F8A-B57B-7F68E28FF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605C18-E651-45E4-A0EF-B005DF486B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35533-1C4A-4366-9386-AF553989D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218D7D-C993-44FE-BFFC-239BF28878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472D5F-224D-43AD-B0FC-9472496D82F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984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Image result for book of nehemiah">
            <a:extLst>
              <a:ext uri="{FF2B5EF4-FFF2-40B4-BE49-F238E27FC236}">
                <a16:creationId xmlns:a16="http://schemas.microsoft.com/office/drawing/2014/main" id="{9A32FE66-AC10-4752-BA69-046440A8AB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-1" b="-1"/>
          <a:stretch/>
        </p:blipFill>
        <p:spPr bwMode="auto">
          <a:xfrm>
            <a:off x="-3717" y="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882442" y="2714171"/>
            <a:ext cx="4261558" cy="4150119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68580" tIns="34290" rIns="68580" bIns="34290" rtlCol="0" anchor="t">
            <a:normAutofit/>
          </a:bodyPr>
          <a:lstStyle/>
          <a:p>
            <a:pPr algn="ctr">
              <a:spcAft>
                <a:spcPts val="750"/>
              </a:spcAft>
              <a:buClr>
                <a:schemeClr val="tx1"/>
              </a:buClr>
              <a:buSzPct val="100000"/>
            </a:pPr>
            <a:endParaRPr lang="en-US" sz="1200" cap="all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4714FE-B52D-4053-9090-6583B4835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2442" y="3276607"/>
            <a:ext cx="4261538" cy="1725208"/>
          </a:xfrm>
        </p:spPr>
        <p:txBody>
          <a:bodyPr>
            <a:normAutofit/>
          </a:bodyPr>
          <a:lstStyle/>
          <a:p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  </a:t>
            </a: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8462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Working </a:t>
            </a:r>
            <a:b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8462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</a:br>
            <a:r>
              <a:rPr 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8462C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" panose="020B0502040204020203" pitchFamily="34" charset="0"/>
              </a:rPr>
              <a:t>with Purpose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F391782-03E2-4D4C-A466-B7C9FD699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7637" y="5243376"/>
            <a:ext cx="3247697" cy="1462223"/>
          </a:xfrm>
        </p:spPr>
        <p:txBody>
          <a:bodyPr>
            <a:normAutofit/>
          </a:bodyPr>
          <a:lstStyle/>
          <a:p>
            <a:r>
              <a:rPr lang="en-US" sz="2800" dirty="0">
                <a:ln>
                  <a:solidFill>
                    <a:srgbClr val="98462C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Lessons from the Book of Nehemiah</a:t>
            </a:r>
            <a:endParaRPr lang="en-US" dirty="0">
              <a:ln>
                <a:solidFill>
                  <a:srgbClr val="98462C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10703" y="5154215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>
            <a:extLst>
              <a:ext uri="{FF2B5EF4-FFF2-40B4-BE49-F238E27FC236}">
                <a16:creationId xmlns:a16="http://schemas.microsoft.com/office/drawing/2014/main" id="{CABE912A-387B-4A73-B73B-FC137C1B4B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525" y="2133600"/>
            <a:ext cx="8362950" cy="3276600"/>
          </a:xfrm>
          <a:solidFill>
            <a:schemeClr val="bg1">
              <a:alpha val="7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225425" indent="-225425">
              <a:lnSpc>
                <a:spcPct val="90000"/>
              </a:lnSpc>
            </a:pPr>
            <a:r>
              <a:rPr lang="en-US" altLang="en-US" sz="3200" dirty="0">
                <a:solidFill>
                  <a:srgbClr val="9846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“The people had a mind to work!” (4:6)</a:t>
            </a:r>
          </a:p>
          <a:p>
            <a:pPr marL="793750" lvl="1" indent="-334963">
              <a:lnSpc>
                <a:spcPct val="90000"/>
              </a:lnSpc>
            </a:pPr>
            <a:r>
              <a:rPr lang="en-US" altLang="en-US" sz="32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What was their motivation?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sz="3200" dirty="0">
                <a:solidFill>
                  <a:srgbClr val="9846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“They set their hands to this good work” (2:18)</a:t>
            </a:r>
          </a:p>
          <a:p>
            <a:pPr marL="793750" lvl="1" indent="-334963">
              <a:lnSpc>
                <a:spcPct val="90000"/>
              </a:lnSpc>
            </a:pPr>
            <a:r>
              <a:rPr lang="en-US" altLang="en-US" sz="32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What made it “good”?</a:t>
            </a:r>
          </a:p>
          <a:p>
            <a:pPr marL="225425" indent="-225425">
              <a:lnSpc>
                <a:spcPct val="90000"/>
              </a:lnSpc>
            </a:pPr>
            <a:r>
              <a:rPr lang="en-US" altLang="en-US" sz="3200" dirty="0">
                <a:solidFill>
                  <a:srgbClr val="9846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Nehemiah was doing “a great work” (6:3)</a:t>
            </a:r>
          </a:p>
          <a:p>
            <a:pPr marL="793750" lvl="1" indent="-334963">
              <a:lnSpc>
                <a:spcPct val="90000"/>
              </a:lnSpc>
            </a:pPr>
            <a:r>
              <a:rPr lang="en-US" altLang="en-US" sz="3200" i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What made it “great”?</a:t>
            </a:r>
          </a:p>
          <a:p>
            <a:pPr marL="793750" lvl="1" indent="-334963">
              <a:lnSpc>
                <a:spcPct val="90000"/>
              </a:lnSpc>
              <a:buFontTx/>
              <a:buNone/>
            </a:pPr>
            <a:endParaRPr lang="en-US" altLang="en-US" sz="12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AB5100-BCB5-44AC-BB22-A3F968F4E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1143000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en-US" sz="5400" b="1" i="1" dirty="0">
                <a:solidFill>
                  <a:schemeClr val="bg1"/>
                </a:solidFill>
                <a:effectLst>
                  <a:glow rad="101600">
                    <a:schemeClr val="accent3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ahnschrift Light SemiCondensed" panose="020B0502040204020203" pitchFamily="34" charset="0"/>
              </a:rPr>
              <a:t>In Nehemiah’s day…</a:t>
            </a:r>
            <a:br>
              <a:rPr lang="en-US" altLang="en-US" sz="3600" i="1" dirty="0">
                <a:solidFill>
                  <a:schemeClr val="tx2"/>
                </a:solidFill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54C7BBD-1934-4404-B661-2622629CF6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821" y="457200"/>
            <a:ext cx="7696200" cy="9906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The Purpose of our Work</a:t>
            </a:r>
            <a:endParaRPr lang="en-US" altLang="en-US" sz="5400" i="1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ahnschrift" panose="020B0502040204020203" pitchFamily="34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B6E6B20C-F147-4E25-8240-AC2450589F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696200" cy="4648200"/>
          </a:xfrm>
          <a:solidFill>
            <a:schemeClr val="bg1">
              <a:alpha val="70000"/>
            </a:schemeClr>
          </a:solidFill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altLang="en-US" sz="4400" b="1" dirty="0">
                <a:solidFill>
                  <a:srgbClr val="9846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The people were working                     to rebuild a reputation</a:t>
            </a:r>
            <a:endParaRPr lang="en-US" altLang="en-US" sz="4400" b="1" dirty="0">
              <a:solidFill>
                <a:srgbClr val="98462C"/>
              </a:solidFill>
              <a:latin typeface="Bahnschrift" panose="020B0502040204020203" pitchFamily="34" charset="0"/>
            </a:endParaRPr>
          </a:p>
          <a:p>
            <a:pPr marL="225425" indent="-225425"/>
            <a:r>
              <a:rPr lang="en-US" altLang="en-US" sz="36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name of the people of God was at stake (2:17)</a:t>
            </a:r>
          </a:p>
          <a:p>
            <a:pPr marL="225425" indent="-225425"/>
            <a:r>
              <a:rPr lang="en-US" altLang="en-US" sz="36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God’s people should be known for God’s power working through them                               (6:16; 2:8, 18; 4:14; 2 Thess. 1:11-12)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>
            <a:extLst>
              <a:ext uri="{FF2B5EF4-FFF2-40B4-BE49-F238E27FC236}">
                <a16:creationId xmlns:a16="http://schemas.microsoft.com/office/drawing/2014/main" id="{B89B3710-E539-4172-9B3A-6CA579D41A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761893"/>
            <a:ext cx="8153400" cy="4648200"/>
          </a:xfrm>
          <a:solidFill>
            <a:schemeClr val="bg1">
              <a:alpha val="7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altLang="en-US" sz="4400" b="1" dirty="0">
                <a:solidFill>
                  <a:srgbClr val="9846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The people were working  to   rebuild a relationship with God</a:t>
            </a:r>
            <a:endParaRPr lang="en-US" altLang="en-US" sz="4400" b="1" dirty="0">
              <a:solidFill>
                <a:srgbClr val="98462C"/>
              </a:solidFill>
              <a:latin typeface="Bahnschrift" panose="020B0502040204020203" pitchFamily="34" charset="0"/>
            </a:endParaRPr>
          </a:p>
          <a:p>
            <a:pPr marL="344488" indent="-344488"/>
            <a:r>
              <a:rPr lang="en-US" altLang="en-US" sz="36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God used the magnitude and difficulty of the work to drive His people to their knees (1:4, 11; 2:4; 4:7-9)</a:t>
            </a:r>
          </a:p>
          <a:p>
            <a:pPr marL="344488" indent="-344488"/>
            <a:r>
              <a:rPr lang="en-US" altLang="en-US" sz="36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The people again became God’s covenant people (9:38 &amp; 10:29)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087D76C1-5FB3-43B4-B155-BE2490110FF9}"/>
              </a:ext>
            </a:extLst>
          </p:cNvPr>
          <p:cNvSpPr txBox="1">
            <a:spLocks noChangeArrowheads="1"/>
          </p:cNvSpPr>
          <p:nvPr/>
        </p:nvSpPr>
        <p:spPr>
          <a:xfrm>
            <a:off x="723900" y="460916"/>
            <a:ext cx="76962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54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The Purpose of our Work</a:t>
            </a:r>
            <a:endParaRPr lang="en-US" altLang="en-US" sz="5400" i="1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C5678AA2-153A-4011-9D30-44222CC06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752600"/>
            <a:ext cx="8039100" cy="4648200"/>
          </a:xfrm>
          <a:solidFill>
            <a:schemeClr val="bg1">
              <a:alpha val="7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0" indent="0" algn="ctr"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     </a:t>
            </a:r>
            <a:r>
              <a:rPr lang="en-US" altLang="en-US" sz="4000" b="1" dirty="0">
                <a:solidFill>
                  <a:srgbClr val="9846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The people were working to be                         God’s Holy People</a:t>
            </a:r>
            <a:endParaRPr lang="en-US" altLang="en-US" sz="4000" b="1" dirty="0">
              <a:solidFill>
                <a:srgbClr val="98462C"/>
              </a:solidFill>
              <a:latin typeface="Bahnschrift" panose="020B0502040204020203" pitchFamily="34" charset="0"/>
            </a:endParaRPr>
          </a:p>
          <a:p>
            <a:pPr marL="344488" indent="-344488">
              <a:spcBef>
                <a:spcPct val="10000"/>
              </a:spcBef>
            </a:pPr>
            <a:r>
              <a:rPr lang="en-US" altLang="en-US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Enabling them to offer acceptable worship to God (12:27, 30, 43)</a:t>
            </a:r>
          </a:p>
          <a:p>
            <a:pPr marL="793750" lvl="1" indent="-334963">
              <a:spcBef>
                <a:spcPct val="10000"/>
              </a:spcBef>
            </a:pPr>
            <a:r>
              <a:rPr lang="en-US" altLang="en-US" sz="32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We build up the church and shore up its defenses so that we might be a holy people (1 Peter 2:5; Romans 15:16)</a:t>
            </a:r>
          </a:p>
          <a:p>
            <a:pPr marL="344488" indent="-344488">
              <a:spcBef>
                <a:spcPct val="10000"/>
              </a:spcBef>
            </a:pPr>
            <a:r>
              <a:rPr lang="en-US" altLang="en-US" sz="32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T</a:t>
            </a:r>
            <a:r>
              <a:rPr lang="en-US" altLang="en-US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his involves separation from the world</a:t>
            </a:r>
            <a:r>
              <a:rPr lang="en-US" altLang="en-US" sz="32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          </a:t>
            </a:r>
            <a:r>
              <a:rPr lang="en-US" altLang="en-US" sz="3200" b="1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(9:2; 10:28-29; 13:3; 2:20; 2 Corinthians 6:17)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FB0EF13D-E157-45AC-9760-3B22490A9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821" y="457200"/>
            <a:ext cx="7696200" cy="9906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The Purpose of our Work</a:t>
            </a:r>
            <a:endParaRPr lang="en-US" altLang="en-US" sz="5400" i="1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ahnschrift" panose="020B05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C5678AA2-153A-4011-9D30-44222CC06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0681" y="1828800"/>
            <a:ext cx="7802479" cy="4343400"/>
          </a:xfrm>
          <a:solidFill>
            <a:schemeClr val="bg1">
              <a:alpha val="7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344488" indent="-344488" algn="ctr">
              <a:buFontTx/>
              <a:buNone/>
            </a:pP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ahnschrift Light SemiCondensed" panose="020B0502040204020203" pitchFamily="34" charset="0"/>
              </a:rPr>
              <a:t>   </a:t>
            </a:r>
          </a:p>
          <a:p>
            <a:pPr marL="344488" indent="-344488" algn="ctr"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ahnschrift Light SemiCondensed" panose="020B0502040204020203" pitchFamily="34" charset="0"/>
              </a:rPr>
              <a:t>  </a:t>
            </a:r>
            <a:r>
              <a:rPr lang="en-US" altLang="en-US" sz="4400" b="1" dirty="0">
                <a:solidFill>
                  <a:srgbClr val="9846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Working for the Reward</a:t>
            </a:r>
            <a:endParaRPr lang="en-US" altLang="en-US" sz="4400" b="1" dirty="0">
              <a:solidFill>
                <a:srgbClr val="98462C"/>
              </a:solidFill>
              <a:latin typeface="Bahnschrift" panose="020B0502040204020203" pitchFamily="34" charset="0"/>
            </a:endParaRPr>
          </a:p>
          <a:p>
            <a:pPr marL="0" indent="0">
              <a:spcBef>
                <a:spcPct val="10000"/>
              </a:spcBef>
              <a:buNone/>
            </a:pPr>
            <a:endParaRPr lang="en-US" altLang="en-US" sz="2400" dirty="0">
              <a:latin typeface="Bahnschrift" panose="020B0502040204020203" pitchFamily="34" charset="0"/>
            </a:endParaRPr>
          </a:p>
          <a:p>
            <a:pPr marL="0" indent="0" algn="ctr">
              <a:spcBef>
                <a:spcPct val="10000"/>
              </a:spcBef>
              <a:buNone/>
            </a:pP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“Therefore, my beloved brethren, be steadfast, immovable, always abounding   in the work of the Lord, knowing that your labor is not in vain in the Lord.”   (1 Corinthians 15:58)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86934E7-97DF-4D0D-9F1A-7ED02CC9C8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821" y="457200"/>
            <a:ext cx="7696200" cy="9906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The Purpose of our Work</a:t>
            </a:r>
            <a:endParaRPr lang="en-US" altLang="en-US" sz="5400" i="1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0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>
            <a:extLst>
              <a:ext uri="{FF2B5EF4-FFF2-40B4-BE49-F238E27FC236}">
                <a16:creationId xmlns:a16="http://schemas.microsoft.com/office/drawing/2014/main" id="{C5678AA2-153A-4011-9D30-44222CC06E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7700" y="1905000"/>
            <a:ext cx="7848600" cy="4343400"/>
          </a:xfrm>
          <a:solidFill>
            <a:schemeClr val="bg1">
              <a:alpha val="70000"/>
            </a:schemeClr>
          </a:solidFill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normAutofit/>
          </a:bodyPr>
          <a:lstStyle/>
          <a:p>
            <a:pPr marL="344488" indent="-344488" algn="ctr">
              <a:buFontTx/>
              <a:buNone/>
            </a:pPr>
            <a:r>
              <a:rPr lang="en-US" altLang="en-US" sz="1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ahnschrift Light SemiCondensed" panose="020B0502040204020203" pitchFamily="34" charset="0"/>
              </a:rPr>
              <a:t>   </a:t>
            </a:r>
          </a:p>
          <a:p>
            <a:pPr marL="344488" indent="-344488" algn="ctr">
              <a:buFontTx/>
              <a:buNone/>
            </a:pPr>
            <a:r>
              <a:rPr lang="en-US" alt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  </a:t>
            </a:r>
            <a:r>
              <a:rPr lang="en-US" altLang="en-US" sz="4400" b="1" dirty="0">
                <a:solidFill>
                  <a:srgbClr val="98462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Working for the Reward</a:t>
            </a:r>
            <a:endParaRPr lang="en-US" altLang="en-US" sz="4400" b="1" dirty="0">
              <a:solidFill>
                <a:srgbClr val="98462C"/>
              </a:solidFill>
              <a:latin typeface="Bahnschrift" panose="020B0502040204020203" pitchFamily="34" charset="0"/>
            </a:endParaRPr>
          </a:p>
          <a:p>
            <a:pPr marL="0" indent="0">
              <a:spcBef>
                <a:spcPct val="10000"/>
              </a:spcBef>
              <a:buNone/>
            </a:pPr>
            <a:endParaRPr lang="en-US" altLang="en-US" sz="2400" b="1" dirty="0">
              <a:latin typeface="Bahnschrift" panose="020B0502040204020203" pitchFamily="34" charset="0"/>
            </a:endParaRPr>
          </a:p>
          <a:p>
            <a:pPr marL="0" indent="0" algn="ctr">
              <a:spcBef>
                <a:spcPct val="10000"/>
              </a:spcBef>
              <a:buNone/>
            </a:pP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"And behold, I am coming quickly, and My reward is with Me, to give to every one according to his work.”</a:t>
            </a:r>
            <a:b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</a:br>
            <a:r>
              <a:rPr lang="en-US" altLang="en-US" sz="3600" dirty="0">
                <a:solidFill>
                  <a:schemeClr val="bg2">
                    <a:lumMod val="25000"/>
                  </a:schemeClr>
                </a:solidFill>
                <a:latin typeface="Bahnschrift" panose="020B0502040204020203" pitchFamily="34" charset="0"/>
              </a:rPr>
              <a:t>(Revelation 22:12)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75C6646-DE5B-4C47-BF38-C893FB4A09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3821" y="457200"/>
            <a:ext cx="7696200" cy="99060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chemeClr val="bg1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Bahnschrift" panose="020B0502040204020203" pitchFamily="34" charset="0"/>
              </a:rPr>
              <a:t>The Purpose of our Work</a:t>
            </a:r>
            <a:endParaRPr lang="en-US" altLang="en-US" sz="5400" i="1" dirty="0">
              <a:solidFill>
                <a:schemeClr val="bg1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41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400</Words>
  <Application>Microsoft Office PowerPoint</Application>
  <PresentationFormat>On-screen Show (4:3)</PresentationFormat>
  <Paragraphs>41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Bahnschrift Light SemiCondensed</vt:lpstr>
      <vt:lpstr>Calibri Light</vt:lpstr>
      <vt:lpstr>Calibri</vt:lpstr>
      <vt:lpstr>Bahnschrift</vt:lpstr>
      <vt:lpstr>Office Theme</vt:lpstr>
      <vt:lpstr>  Working  with Purpose</vt:lpstr>
      <vt:lpstr>In Nehemiah’s day… </vt:lpstr>
      <vt:lpstr>The Purpose of our Work</vt:lpstr>
      <vt:lpstr>PowerPoint Presentation</vt:lpstr>
      <vt:lpstr>The Purpose of our Work</vt:lpstr>
      <vt:lpstr>The Purpose of our Work</vt:lpstr>
      <vt:lpstr>The Purpose of our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with Purpose</dc:title>
  <dc:creator>Eastside Enlightener</dc:creator>
  <cp:lastModifiedBy>Eastside Enlightener</cp:lastModifiedBy>
  <cp:revision>14</cp:revision>
  <dcterms:created xsi:type="dcterms:W3CDTF">2018-08-30T17:47:30Z</dcterms:created>
  <dcterms:modified xsi:type="dcterms:W3CDTF">2018-09-01T22:46:39Z</dcterms:modified>
</cp:coreProperties>
</file>