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C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3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A769381-6600-45A1-A1E1-F5134476741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2CA524B-52F7-4595-8DE4-5C36638E9C1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2AD408E-AE2F-4B8F-8971-40FA9A8BCE4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5113C09-1D89-4934-B963-7E806064B73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EC31056-9507-41AF-A9FD-14969BF2501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57F4CB19-C900-41B4-83BE-B92D7DAD32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BE0820-EBB6-4252-B4C6-0819B22E6C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Pharisees are great example of what NOT TO BE.  They worried about little things but neglected bigger concerns.  They </a:t>
            </a:r>
            <a:r>
              <a:rPr lang="en-US"/>
              <a:t>knew they </a:t>
            </a:r>
            <a:r>
              <a:rPr lang="en-US" dirty="0"/>
              <a:t>were </a:t>
            </a:r>
            <a:r>
              <a:rPr lang="en-US"/>
              <a:t>doing wrong </a:t>
            </a:r>
            <a:r>
              <a:rPr lang="en-US" dirty="0"/>
              <a:t>but did it anyway.  Do not be a Pharisee.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E0820-EBB6-4252-B4C6-0819B22E6CE0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843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E0820-EBB6-4252-B4C6-0819B22E6CE0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1353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A39A2B7-F399-41D7-B028-D25653FA35D6}"/>
              </a:ext>
            </a:extLst>
          </p:cNvPr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8E56622-E04C-44EB-8CD2-A21937AEBABB}"/>
              </a:ext>
            </a:extLst>
          </p:cNvPr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9E2600B1-5CCB-479D-B5F6-4040EF27B30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F92EA29C-2777-494D-B42D-0A12E7BF5C8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8AA61C54-AA1E-4CBB-8538-2CB3C1CA72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1E66666-EBBE-4BE5-9C85-3D96B3B4AD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4BA0E-D838-479E-A81F-3C2BB741E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179287-7E85-4DF3-92A7-4D84BADF4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A10B7-67B5-4404-8228-74EB3AC96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6726D-1D3F-49DF-B529-AF1223EF3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BDF4A-2FA6-4924-83CB-24A8F200A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19CE3-1053-4470-8527-8CFDDB49B6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704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F9D275-03D5-460B-B9D6-B0010F41E5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2F91E-E9E5-42A8-8809-4F5B9A300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3886E-3EE7-43EF-B890-BA06BB992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886FF-10AC-47D0-8DA0-9BAE4945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43955-DCEF-43A8-BC49-9A55DEB7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034A07-63BD-4481-9E0A-9F13BC153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134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2847C-0067-4581-B7FC-28EC8DD01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3304B-A6F9-4E4A-8EFB-FD198BCD0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D6C8E-2CDB-46AF-8703-AC8074FD8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84525-2D5C-4BB0-92B2-8BFB17C00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30189-3242-4B5E-B596-ECD699293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8A4B0-3CFE-4986-8917-8DA75C6535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212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017D-8EEA-497B-AD5B-0E44E0BA8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97C82-1D59-42C4-A8F9-6CC94979E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1F90B-3F9B-4D13-B20B-05077F46E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01D1D-7EA7-4BB8-BD55-790E09584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0908D6-745B-43B0-902A-0087EF75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3B026-1AFD-49B0-80D9-CAD182F90F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75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5DE6F-A44C-48FF-BC04-7F3FC8A8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6749C-4B72-47A5-84E1-BF0013295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B2A93C-8AA8-473B-AFB3-09741F2C4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BD5EE-E540-418B-B8A4-0BA1316D2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5912E-3ABC-469D-A98F-35D736DE1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1B91B-D876-49C0-B908-D9C5E379F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A588AA-71C5-45B1-ADEE-C0A6D8DA44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08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1D0A0-C55C-401A-857F-61EBA0710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721A7-C1DD-48EF-8D01-976FCB3D5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37554-07AD-4028-A5F3-D6032C458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95F3D8-DFB9-49A5-95EF-CDD6AF5834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4A22E6-2EAB-4F89-A9FE-449CE9ADE8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F1BCDD-F0ED-4F5A-85C6-B69DD46EC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712304-7222-41D6-801B-1B553DC47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F3EED4-CF0A-48EE-8131-B7828BAF2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931C2C-0E8A-4F02-BD4A-72025EEE3D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255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2DA16-9F8C-420F-B5B2-043F1091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20F88B-C302-4DD1-A052-6E012C13A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55C39C-0BF9-4212-B667-F69C85967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AB4707-C332-4AA0-A9F8-207EAE4EE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BAB4A-CB7E-43CF-BD5E-4242F5350E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82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CDF2AE-3B23-41BD-A3E8-1AED87E87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D4312-4EE8-4441-AF16-195C1E063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26E318-7FDB-4C6B-A7A6-99CF64CC6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5627B-398D-44E5-B47F-0CFFD8C72A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916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5BDF5-0362-4461-B9C4-A6F66DDCD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04B05-86E5-4335-B68D-672E6DCA0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449A3-3D47-4273-A0F9-FC5ED39CB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EBAA3A-E30D-425F-AD7F-1A6FF0A53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03DFC-4EB2-4550-8241-A2E144551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3F2A5-07BF-4835-84B7-2CCACD5C7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3AA1C-355F-4A86-A4BF-4ECBB626D8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091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B8456-0321-468E-99E1-A5F98511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3B96AE-681F-40F4-B1E0-4877F38619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3C1265-DFFA-4AB6-A4D4-14D0DB01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23DD66-1859-45C1-9DDE-BE4D298C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010D2-CB89-4816-B831-15B4E4180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E6360B-EA91-4A08-B701-BAA36735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AC1307-2859-4FC9-8823-C244C4112C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242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B85C53C-9FA9-4AEB-8DCF-A1F6289694F5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B3AEEAB-D6B0-421A-ACB5-015E88D1975E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FF12AD6-4A15-4E05-BD23-C597D310B9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75543E8-3C7F-4D2E-965D-AE6F03E583B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24B8684-9AA5-4158-91AD-FF8620E399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704B022-048C-418A-8B97-F6FAB54386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defRPr sz="32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EF453B3-93EA-49DD-A82F-F791EE161B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059534" y="542611"/>
            <a:ext cx="4448501" cy="6129495"/>
          </a:xfrm>
        </p:spPr>
        <p:txBody>
          <a:bodyPr/>
          <a:lstStyle/>
          <a:p>
            <a:pPr algn="ctr"/>
            <a:r>
              <a:rPr lang="en-US" altLang="en-US" sz="8000" b="1" dirty="0">
                <a:solidFill>
                  <a:srgbClr val="FFECB7"/>
                </a:solidFill>
                <a:latin typeface="Papyrus" panose="03070502060502030205" pitchFamily="66" charset="0"/>
              </a:rPr>
              <a:t>How to be a Pharisee</a:t>
            </a:r>
          </a:p>
        </p:txBody>
      </p:sp>
      <p:pic>
        <p:nvPicPr>
          <p:cNvPr id="23557" name="Picture 5" descr="Pharisee">
            <a:extLst>
              <a:ext uri="{FF2B5EF4-FFF2-40B4-BE49-F238E27FC236}">
                <a16:creationId xmlns:a16="http://schemas.microsoft.com/office/drawing/2014/main" id="{91457F1F-EC82-4E92-B7AC-7CDDF9354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1257"/>
            <a:ext cx="4059534" cy="641084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E02791F9-61A7-4885-A27B-E6B32BA445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" y="150725"/>
            <a:ext cx="3610304" cy="1617785"/>
          </a:xfrm>
        </p:spPr>
        <p:txBody>
          <a:bodyPr/>
          <a:lstStyle/>
          <a:p>
            <a:pPr algn="ctr"/>
            <a:r>
              <a:rPr lang="en-US" altLang="en-US" sz="4800" b="1" dirty="0">
                <a:solidFill>
                  <a:srgbClr val="FFECB7"/>
                </a:solidFill>
                <a:latin typeface="Papyrus" panose="03070502060502030205" pitchFamily="66" charset="0"/>
              </a:rPr>
              <a:t>How to be   a Pharisee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2DDC3F7-476B-4CD6-8461-874A1C6261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10302" y="16460"/>
            <a:ext cx="5533698" cy="6858000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pPr marL="0" indent="0">
              <a:buFontTx/>
              <a:buNone/>
            </a:pPr>
            <a:endParaRPr lang="en-US" altLang="en-US" sz="800" b="1" i="1" dirty="0">
              <a:latin typeface="Candara" panose="020E0502030303020204" pitchFamily="34" charset="0"/>
            </a:endParaRPr>
          </a:p>
          <a:p>
            <a:pPr marL="0" indent="0">
              <a:buFontTx/>
              <a:buNone/>
            </a:pPr>
            <a:r>
              <a:rPr lang="en-US" altLang="en-US" sz="3200" b="1" i="1" dirty="0">
                <a:latin typeface="Candara" panose="020E0502030303020204" pitchFamily="34" charset="0"/>
              </a:rPr>
              <a:t>Worry much about little things when there are bigger concerns</a:t>
            </a:r>
            <a:endParaRPr lang="en-US" altLang="en-US" sz="2800" b="1" i="1" dirty="0">
              <a:latin typeface="Candara" panose="020E0502030303020204" pitchFamily="34" charset="0"/>
            </a:endParaRPr>
          </a:p>
          <a:p>
            <a:pPr marL="344488" indent="-344488"/>
            <a:r>
              <a:rPr lang="en-US" altLang="en-US" sz="2800" dirty="0">
                <a:solidFill>
                  <a:schemeClr val="hlink"/>
                </a:solidFill>
                <a:latin typeface="Candara" panose="020E0502030303020204" pitchFamily="34" charset="0"/>
              </a:rPr>
              <a:t>Worry about specks in the eyes of others when there is a plank in yours</a:t>
            </a:r>
            <a:r>
              <a:rPr lang="en-US" altLang="en-US" sz="2800" dirty="0">
                <a:latin typeface="Candara" panose="020E0502030303020204" pitchFamily="34" charset="0"/>
              </a:rPr>
              <a:t> (Matt. 7:2-5; 15:1-20; 23:23-24; John 18:28)</a:t>
            </a:r>
          </a:p>
          <a:p>
            <a:pPr marL="344488" indent="-344488"/>
            <a:r>
              <a:rPr lang="en-US" altLang="en-US" sz="2800" dirty="0">
                <a:solidFill>
                  <a:schemeClr val="hlink"/>
                </a:solidFill>
                <a:latin typeface="Candara" panose="020E0502030303020204" pitchFamily="34" charset="0"/>
              </a:rPr>
              <a:t>Worry about testing the doctrine of others when you haven’t examined your own doctrine</a:t>
            </a:r>
            <a:r>
              <a:rPr lang="en-US" altLang="en-US" sz="2800" dirty="0">
                <a:latin typeface="Candara" panose="020E0502030303020204" pitchFamily="34" charset="0"/>
              </a:rPr>
              <a:t>. (Matthew 16:1; 19:3; 22:15, 34-36; Luke 11:53-54)</a:t>
            </a:r>
          </a:p>
          <a:p>
            <a:pPr marL="344488" indent="-344488"/>
            <a:r>
              <a:rPr lang="en-US" altLang="en-US" sz="2800" dirty="0">
                <a:solidFill>
                  <a:schemeClr val="hlink"/>
                </a:solidFill>
                <a:latin typeface="Candara" panose="020E0502030303020204" pitchFamily="34" charset="0"/>
              </a:rPr>
              <a:t>Worry much about the outside when the inside is dirty</a:t>
            </a:r>
            <a:r>
              <a:rPr lang="en-US" altLang="en-US" sz="2800" dirty="0">
                <a:latin typeface="Candara" panose="020E0502030303020204" pitchFamily="34" charset="0"/>
              </a:rPr>
              <a:t> (Matthew 23:25-26)</a:t>
            </a:r>
          </a:p>
        </p:txBody>
      </p:sp>
      <p:pic>
        <p:nvPicPr>
          <p:cNvPr id="8" name="Picture 5" descr="Pharisee">
            <a:extLst>
              <a:ext uri="{FF2B5EF4-FFF2-40B4-BE49-F238E27FC236}">
                <a16:creationId xmlns:a16="http://schemas.microsoft.com/office/drawing/2014/main" id="{61A1D8D6-280C-4DA8-8D12-A3BB71D1B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57906"/>
            <a:ext cx="3610303" cy="521655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2580CB8-C9D6-4C18-9B1B-8BCC0FA7C3A4}"/>
              </a:ext>
            </a:extLst>
          </p:cNvPr>
          <p:cNvCxnSpPr>
            <a:cxnSpLocks/>
          </p:cNvCxnSpPr>
          <p:nvPr/>
        </p:nvCxnSpPr>
        <p:spPr>
          <a:xfrm>
            <a:off x="3610302" y="16461"/>
            <a:ext cx="0" cy="6857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05D07CF-0C15-4EC2-9B9C-3873A838AC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" y="16461"/>
            <a:ext cx="3736426" cy="1731952"/>
          </a:xfrm>
        </p:spPr>
        <p:txBody>
          <a:bodyPr/>
          <a:lstStyle/>
          <a:p>
            <a:pPr algn="ctr"/>
            <a:r>
              <a:rPr lang="en-US" altLang="en-US" sz="4800" b="1" dirty="0">
                <a:solidFill>
                  <a:srgbClr val="FFECB7"/>
                </a:solidFill>
                <a:latin typeface="Papyrus" panose="03070502060502030205" pitchFamily="66" charset="0"/>
              </a:rPr>
              <a:t>How to be      a Pharisee</a:t>
            </a:r>
            <a:endParaRPr lang="en-US" altLang="en-US" sz="4800" dirty="0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AEBC23EC-F22C-45C6-81AA-8424BF22B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36428" y="1"/>
            <a:ext cx="5407572" cy="6858000"/>
          </a:xfrm>
          <a:solidFill>
            <a:schemeClr val="bg1">
              <a:lumMod val="50000"/>
            </a:schemeClr>
          </a:solidFill>
        </p:spPr>
        <p:txBody>
          <a:bodyPr/>
          <a:lstStyle/>
          <a:p>
            <a:pPr marL="0" indent="0" algn="ctr">
              <a:buFontTx/>
              <a:buNone/>
            </a:pPr>
            <a:endParaRPr lang="en-US" altLang="en-US" sz="800" b="1" i="1" dirty="0">
              <a:latin typeface="Candara" panose="020E0502030303020204" pitchFamily="34" charset="0"/>
            </a:endParaRPr>
          </a:p>
          <a:p>
            <a:pPr marL="0" indent="0" algn="ctr">
              <a:buFontTx/>
              <a:buNone/>
            </a:pPr>
            <a:r>
              <a:rPr lang="en-US" altLang="en-US" sz="3600" b="1" i="1" dirty="0">
                <a:latin typeface="Candara" panose="020E0502030303020204" pitchFamily="34" charset="0"/>
              </a:rPr>
              <a:t>Know it’s wrong                           but do it anyway</a:t>
            </a:r>
          </a:p>
          <a:p>
            <a:pPr marL="344488" indent="-344488">
              <a:spcBef>
                <a:spcPts val="0"/>
              </a:spcBef>
            </a:pPr>
            <a:r>
              <a:rPr lang="en-US" altLang="en-US" sz="3200" dirty="0">
                <a:solidFill>
                  <a:schemeClr val="hlink"/>
                </a:solidFill>
                <a:latin typeface="Candara" panose="020E0502030303020204" pitchFamily="34" charset="0"/>
              </a:rPr>
              <a:t>Seek dispute and strife </a:t>
            </a:r>
          </a:p>
          <a:p>
            <a:pPr marL="747713" lvl="1" indent="-403225">
              <a:spcBef>
                <a:spcPts val="0"/>
              </a:spcBef>
            </a:pPr>
            <a:r>
              <a:rPr lang="en-US" altLang="en-US" sz="2800" dirty="0">
                <a:latin typeface="Candara" panose="020E0502030303020204" pitchFamily="34" charset="0"/>
              </a:rPr>
              <a:t>The Pharisees knew or should have known that strife is profitless (Proverbs 17:14, 19; 28:25; 2 Timothy 2:23)</a:t>
            </a:r>
          </a:p>
          <a:p>
            <a:pPr marL="747713" lvl="1" indent="-403225">
              <a:spcBef>
                <a:spcPts val="0"/>
              </a:spcBef>
            </a:pPr>
            <a:r>
              <a:rPr lang="en-US" altLang="en-US" sz="2800" dirty="0">
                <a:latin typeface="Candara" panose="020E0502030303020204" pitchFamily="34" charset="0"/>
              </a:rPr>
              <a:t>But they did it anyway (Romans 1:32; Mark 8:11-12; Matthew 12:24-27)</a:t>
            </a:r>
          </a:p>
          <a:p>
            <a:pPr marL="344488" indent="-344488">
              <a:spcBef>
                <a:spcPts val="0"/>
              </a:spcBef>
            </a:pPr>
            <a:r>
              <a:rPr lang="en-US" altLang="en-US" sz="3200" dirty="0">
                <a:solidFill>
                  <a:schemeClr val="hlink"/>
                </a:solidFill>
                <a:latin typeface="Candara" panose="020E0502030303020204" pitchFamily="34" charset="0"/>
              </a:rPr>
              <a:t>Then weep in self-pity when you lose it all</a:t>
            </a:r>
            <a:r>
              <a:rPr lang="en-US" altLang="en-US" sz="2800" dirty="0">
                <a:latin typeface="Candara" panose="020E0502030303020204" pitchFamily="34" charset="0"/>
              </a:rPr>
              <a:t> (Matthew 23:33; 38; Luke 13:28)</a:t>
            </a:r>
          </a:p>
        </p:txBody>
      </p:sp>
      <p:pic>
        <p:nvPicPr>
          <p:cNvPr id="6" name="Picture 5" descr="Pharisee">
            <a:extLst>
              <a:ext uri="{FF2B5EF4-FFF2-40B4-BE49-F238E27FC236}">
                <a16:creationId xmlns:a16="http://schemas.microsoft.com/office/drawing/2014/main" id="{F866E571-7E2E-429E-B8FB-CA79CE50C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78075"/>
            <a:ext cx="3736427" cy="51963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6380FA6-7465-4653-93F9-E10661CADD38}"/>
              </a:ext>
            </a:extLst>
          </p:cNvPr>
          <p:cNvCxnSpPr>
            <a:cxnSpLocks/>
          </p:cNvCxnSpPr>
          <p:nvPr/>
        </p:nvCxnSpPr>
        <p:spPr>
          <a:xfrm>
            <a:off x="3736428" y="16460"/>
            <a:ext cx="0" cy="68579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heme/theme1.xml><?xml version="1.0" encoding="utf-8"?>
<a:theme xmlns:a="http://schemas.openxmlformats.org/drawingml/2006/main" name="ind_2584_slide">
  <a:themeElements>
    <a:clrScheme name="ind_2584_slide 2">
      <a:dk1>
        <a:srgbClr val="000000"/>
      </a:dk1>
      <a:lt1>
        <a:srgbClr val="FFFFFF"/>
      </a:lt1>
      <a:dk2>
        <a:srgbClr val="9C661F"/>
      </a:dk2>
      <a:lt2>
        <a:srgbClr val="FFFFFF"/>
      </a:lt2>
      <a:accent1>
        <a:srgbClr val="FFD64D"/>
      </a:accent1>
      <a:accent2>
        <a:srgbClr val="FF8A4D"/>
      </a:accent2>
      <a:accent3>
        <a:srgbClr val="CBB8AB"/>
      </a:accent3>
      <a:accent4>
        <a:srgbClr val="DADADA"/>
      </a:accent4>
      <a:accent5>
        <a:srgbClr val="FFE8B2"/>
      </a:accent5>
      <a:accent6>
        <a:srgbClr val="E77D45"/>
      </a:accent6>
      <a:hlink>
        <a:srgbClr val="FFECC2"/>
      </a:hlink>
      <a:folHlink>
        <a:srgbClr val="FFD6C2"/>
      </a:folHlink>
    </a:clrScheme>
    <a:fontScheme name="ind_2584_slid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ind_2584_slide 1">
        <a:dk1>
          <a:srgbClr val="000000"/>
        </a:dk1>
        <a:lt1>
          <a:srgbClr val="FFFFFF"/>
        </a:lt1>
        <a:dk2>
          <a:srgbClr val="9C661F"/>
        </a:dk2>
        <a:lt2>
          <a:srgbClr val="FFFFFF"/>
        </a:lt2>
        <a:accent1>
          <a:srgbClr val="E2B271"/>
        </a:accent1>
        <a:accent2>
          <a:srgbClr val="F1C79A"/>
        </a:accent2>
        <a:accent3>
          <a:srgbClr val="CBB8AB"/>
        </a:accent3>
        <a:accent4>
          <a:srgbClr val="DADADA"/>
        </a:accent4>
        <a:accent5>
          <a:srgbClr val="EED5BB"/>
        </a:accent5>
        <a:accent6>
          <a:srgbClr val="DAB48B"/>
        </a:accent6>
        <a:hlink>
          <a:srgbClr val="E7CFB5"/>
        </a:hlink>
        <a:folHlink>
          <a:srgbClr val="F7EAD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2584_slide 2">
        <a:dk1>
          <a:srgbClr val="000000"/>
        </a:dk1>
        <a:lt1>
          <a:srgbClr val="FFFFFF"/>
        </a:lt1>
        <a:dk2>
          <a:srgbClr val="9C661F"/>
        </a:dk2>
        <a:lt2>
          <a:srgbClr val="FFFFFF"/>
        </a:lt2>
        <a:accent1>
          <a:srgbClr val="FFD64D"/>
        </a:accent1>
        <a:accent2>
          <a:srgbClr val="FF8A4D"/>
        </a:accent2>
        <a:accent3>
          <a:srgbClr val="CBB8AB"/>
        </a:accent3>
        <a:accent4>
          <a:srgbClr val="DADADA"/>
        </a:accent4>
        <a:accent5>
          <a:srgbClr val="FFE8B2"/>
        </a:accent5>
        <a:accent6>
          <a:srgbClr val="E77D45"/>
        </a:accent6>
        <a:hlink>
          <a:srgbClr val="FFECC2"/>
        </a:hlink>
        <a:folHlink>
          <a:srgbClr val="FFD6C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2584_slide 3">
        <a:dk1>
          <a:srgbClr val="000000"/>
        </a:dk1>
        <a:lt1>
          <a:srgbClr val="FFFFFF"/>
        </a:lt1>
        <a:dk2>
          <a:srgbClr val="9C661F"/>
        </a:dk2>
        <a:lt2>
          <a:srgbClr val="FFFFFF"/>
        </a:lt2>
        <a:accent1>
          <a:srgbClr val="FFA933"/>
        </a:accent1>
        <a:accent2>
          <a:srgbClr val="33D2FF"/>
        </a:accent2>
        <a:accent3>
          <a:srgbClr val="CBB8AB"/>
        </a:accent3>
        <a:accent4>
          <a:srgbClr val="DADADA"/>
        </a:accent4>
        <a:accent5>
          <a:srgbClr val="FFD1AD"/>
        </a:accent5>
        <a:accent6>
          <a:srgbClr val="2DBEE7"/>
        </a:accent6>
        <a:hlink>
          <a:srgbClr val="FFE8CC"/>
        </a:hlink>
        <a:folHlink>
          <a:srgbClr val="CCC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2584_slide 4">
        <a:dk1>
          <a:srgbClr val="000000"/>
        </a:dk1>
        <a:lt1>
          <a:srgbClr val="FFFFFF"/>
        </a:lt1>
        <a:dk2>
          <a:srgbClr val="9C661F"/>
        </a:dk2>
        <a:lt2>
          <a:srgbClr val="FFFFFF"/>
        </a:lt2>
        <a:accent1>
          <a:srgbClr val="FFA433"/>
        </a:accent1>
        <a:accent2>
          <a:srgbClr val="3393FF"/>
        </a:accent2>
        <a:accent3>
          <a:srgbClr val="CBB8AB"/>
        </a:accent3>
        <a:accent4>
          <a:srgbClr val="DADADA"/>
        </a:accent4>
        <a:accent5>
          <a:srgbClr val="FFCFAD"/>
        </a:accent5>
        <a:accent6>
          <a:srgbClr val="2D85E7"/>
        </a:accent6>
        <a:hlink>
          <a:srgbClr val="F4FCCF"/>
        </a:hlink>
        <a:folHlink>
          <a:srgbClr val="FCCFF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2584_slid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2B271"/>
        </a:accent1>
        <a:accent2>
          <a:srgbClr val="F1C79A"/>
        </a:accent2>
        <a:accent3>
          <a:srgbClr val="FFFFFF"/>
        </a:accent3>
        <a:accent4>
          <a:srgbClr val="000000"/>
        </a:accent4>
        <a:accent5>
          <a:srgbClr val="EED5BB"/>
        </a:accent5>
        <a:accent6>
          <a:srgbClr val="DAB48B"/>
        </a:accent6>
        <a:hlink>
          <a:srgbClr val="E7CFB5"/>
        </a:hlink>
        <a:folHlink>
          <a:srgbClr val="F7EAD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2584_slid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D64D"/>
        </a:accent1>
        <a:accent2>
          <a:srgbClr val="FF8A4D"/>
        </a:accent2>
        <a:accent3>
          <a:srgbClr val="FFFFFF"/>
        </a:accent3>
        <a:accent4>
          <a:srgbClr val="000000"/>
        </a:accent4>
        <a:accent5>
          <a:srgbClr val="FFE8B2"/>
        </a:accent5>
        <a:accent6>
          <a:srgbClr val="E77D45"/>
        </a:accent6>
        <a:hlink>
          <a:srgbClr val="FFECC2"/>
        </a:hlink>
        <a:folHlink>
          <a:srgbClr val="FFD6C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2584_slid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A933"/>
        </a:accent1>
        <a:accent2>
          <a:srgbClr val="33D2FF"/>
        </a:accent2>
        <a:accent3>
          <a:srgbClr val="FFFFFF"/>
        </a:accent3>
        <a:accent4>
          <a:srgbClr val="000000"/>
        </a:accent4>
        <a:accent5>
          <a:srgbClr val="FFD1AD"/>
        </a:accent5>
        <a:accent6>
          <a:srgbClr val="2DBEE7"/>
        </a:accent6>
        <a:hlink>
          <a:srgbClr val="FFE8CC"/>
        </a:hlink>
        <a:folHlink>
          <a:srgbClr val="CCC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2584_slid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FA433"/>
        </a:accent1>
        <a:accent2>
          <a:srgbClr val="3393FF"/>
        </a:accent2>
        <a:accent3>
          <a:srgbClr val="FFFFFF"/>
        </a:accent3>
        <a:accent4>
          <a:srgbClr val="000000"/>
        </a:accent4>
        <a:accent5>
          <a:srgbClr val="FFCFAD"/>
        </a:accent5>
        <a:accent6>
          <a:srgbClr val="2D85E7"/>
        </a:accent6>
        <a:hlink>
          <a:srgbClr val="F4FCCF"/>
        </a:hlink>
        <a:folHlink>
          <a:srgbClr val="FCCFF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ind_2584_slide</Template>
  <TotalTime>64</TotalTime>
  <Words>201</Words>
  <Application>Microsoft Office PowerPoint</Application>
  <PresentationFormat>On-screen Show (4:3)</PresentationFormat>
  <Paragraphs>17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ind_2584_slide</vt:lpstr>
      <vt:lpstr>How to be a Pharisee</vt:lpstr>
      <vt:lpstr>How to be   a Pharisee</vt:lpstr>
      <vt:lpstr>How to be      a Pharisee</vt:lpstr>
    </vt:vector>
  </TitlesOfParts>
  <Company>New Georgia Church of Christ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be a Pharisee</dc:title>
  <dc:creator>Sandi  Klein</dc:creator>
  <cp:lastModifiedBy>Eastside Enlightener</cp:lastModifiedBy>
  <cp:revision>10</cp:revision>
  <dcterms:created xsi:type="dcterms:W3CDTF">2009-01-30T22:34:11Z</dcterms:created>
  <dcterms:modified xsi:type="dcterms:W3CDTF">2017-09-02T15:30:09Z</dcterms:modified>
</cp:coreProperties>
</file>