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6CD"/>
    <a:srgbClr val="97E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6640" autoAdjust="0"/>
  </p:normalViewPr>
  <p:slideViewPr>
    <p:cSldViewPr snapToGrid="0">
      <p:cViewPr varScale="1">
        <p:scale>
          <a:sx n="54" d="100"/>
          <a:sy n="54" d="100"/>
        </p:scale>
        <p:origin x="15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2F308-D8E8-41E5-9868-8D5BFF612354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440178-2583-44A4-9ACD-A7471D040D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69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hope of a Christian is more than wishful thinking.  It is grounded by faith in God’s promises and in the power of the resurrection of Christ.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440178-2583-44A4-9ACD-A7471D040D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29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376D-04B1-4C0D-983B-ABB627BEB64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27F8-DBEC-464F-90D2-715CB6CC5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43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376D-04B1-4C0D-983B-ABB627BEB64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27F8-DBEC-464F-90D2-715CB6CC5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618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376D-04B1-4C0D-983B-ABB627BEB64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27F8-DBEC-464F-90D2-715CB6CC5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023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376D-04B1-4C0D-983B-ABB627BEB64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27F8-DBEC-464F-90D2-715CB6CC5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4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376D-04B1-4C0D-983B-ABB627BEB64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27F8-DBEC-464F-90D2-715CB6CC5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64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376D-04B1-4C0D-983B-ABB627BEB64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27F8-DBEC-464F-90D2-715CB6CC5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56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376D-04B1-4C0D-983B-ABB627BEB64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27F8-DBEC-464F-90D2-715CB6CC5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20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376D-04B1-4C0D-983B-ABB627BEB64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27F8-DBEC-464F-90D2-715CB6CC5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012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376D-04B1-4C0D-983B-ABB627BEB64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27F8-DBEC-464F-90D2-715CB6CC5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7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376D-04B1-4C0D-983B-ABB627BEB64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27F8-DBEC-464F-90D2-715CB6CC5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594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376D-04B1-4C0D-983B-ABB627BEB64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27F8-DBEC-464F-90D2-715CB6CC5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4376D-04B1-4C0D-983B-ABB627BEB647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F27F8-DBEC-464F-90D2-715CB6CC5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23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010348A-E6F5-4D8A-9707-9D3DFF7F1FE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880" r="24884" b="9091"/>
          <a:stretch/>
        </p:blipFill>
        <p:spPr>
          <a:xfrm>
            <a:off x="20" y="1302606"/>
            <a:ext cx="3310169" cy="4252313"/>
          </a:xfrm>
          <a:custGeom>
            <a:avLst/>
            <a:gdLst/>
            <a:ahLst/>
            <a:cxnLst/>
            <a:rect l="l" t="t" r="r" b="b"/>
            <a:pathLst>
              <a:path w="4413586" h="4252313">
                <a:moveTo>
                  <a:pt x="0" y="0"/>
                </a:moveTo>
                <a:lnTo>
                  <a:pt x="2062856" y="0"/>
                </a:lnTo>
                <a:lnTo>
                  <a:pt x="2063084" y="493"/>
                </a:lnTo>
                <a:lnTo>
                  <a:pt x="2450944" y="493"/>
                </a:lnTo>
                <a:lnTo>
                  <a:pt x="4413586" y="4252313"/>
                </a:lnTo>
                <a:lnTo>
                  <a:pt x="388087" y="4252313"/>
                </a:lnTo>
                <a:lnTo>
                  <a:pt x="388087" y="4251820"/>
                </a:lnTo>
                <a:lnTo>
                  <a:pt x="0" y="4251820"/>
                </a:ln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CBF71E6-C54A-4E15-90AD-354C39435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224272" y="1303083"/>
            <a:ext cx="6919728" cy="4251821"/>
          </a:xfrm>
          <a:custGeom>
            <a:avLst/>
            <a:gdLst>
              <a:gd name="connsiteX0" fmla="*/ 0 w 9226303"/>
              <a:gd name="connsiteY0" fmla="*/ 0 h 4251821"/>
              <a:gd name="connsiteX1" fmla="*/ 9226303 w 9226303"/>
              <a:gd name="connsiteY1" fmla="*/ 0 h 4251821"/>
              <a:gd name="connsiteX2" fmla="*/ 7263661 w 9226303"/>
              <a:gd name="connsiteY2" fmla="*/ 4251821 h 4251821"/>
              <a:gd name="connsiteX3" fmla="*/ 0 w 9226303"/>
              <a:gd name="connsiteY3" fmla="*/ 4251821 h 4251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26303" h="4251821">
                <a:moveTo>
                  <a:pt x="0" y="0"/>
                </a:moveTo>
                <a:lnTo>
                  <a:pt x="9226303" y="0"/>
                </a:lnTo>
                <a:lnTo>
                  <a:pt x="7263661" y="4251821"/>
                </a:lnTo>
                <a:lnTo>
                  <a:pt x="0" y="4251821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FDB152-2A9F-47CB-8C87-786137CA37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2277" y="3856741"/>
            <a:ext cx="4626356" cy="1195983"/>
          </a:xfrm>
        </p:spPr>
        <p:txBody>
          <a:bodyPr>
            <a:normAutofit/>
          </a:bodyPr>
          <a:lstStyle/>
          <a:p>
            <a:pPr>
              <a:lnSpc>
                <a:spcPct val="102000"/>
              </a:lnSpc>
              <a:spcBef>
                <a:spcPts val="0"/>
              </a:spcBef>
            </a:pPr>
            <a:r>
              <a:rPr lang="en-US" dirty="0">
                <a:solidFill>
                  <a:srgbClr val="FFFFFF"/>
                </a:solidFill>
              </a:rPr>
              <a:t>Hebrews 11:1 </a:t>
            </a:r>
            <a:r>
              <a:rPr lang="en-US" sz="1800" dirty="0">
                <a:solidFill>
                  <a:srgbClr val="FFFFFF"/>
                </a:solidFill>
                <a:sym typeface="Wingdings" panose="05000000000000000000" pitchFamily="2" charset="2"/>
              </a:rPr>
              <a:t></a:t>
            </a:r>
            <a:r>
              <a:rPr lang="en-US" dirty="0">
                <a:solidFill>
                  <a:srgbClr val="FFFFFF"/>
                </a:solidFill>
              </a:rPr>
              <a:t> Romans 5:5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F1EE59-F5F6-4699-8A69-BBA013427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27680" y="1503680"/>
            <a:ext cx="5872479" cy="2353061"/>
          </a:xfrm>
        </p:spPr>
        <p:txBody>
          <a:bodyPr>
            <a:normAutofit/>
          </a:bodyPr>
          <a:lstStyle/>
          <a:p>
            <a:pPr algn="l"/>
            <a:r>
              <a:rPr lang="en-US" sz="5600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e Serif Hand Black" panose="03070902030502020204" pitchFamily="66" charset="0"/>
              </a:rPr>
              <a:t>   A Hope that is More 		than Wishful thinking</a:t>
            </a:r>
          </a:p>
        </p:txBody>
      </p:sp>
    </p:spTree>
    <p:extLst>
      <p:ext uri="{BB962C8B-B14F-4D97-AF65-F5344CB8AC3E}">
        <p14:creationId xmlns:p14="http://schemas.microsoft.com/office/powerpoint/2010/main" val="4237249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 walking on green grass field">
            <a:extLst>
              <a:ext uri="{FF2B5EF4-FFF2-40B4-BE49-F238E27FC236}">
                <a16:creationId xmlns:a16="http://schemas.microsoft.com/office/drawing/2014/main" id="{A2AA576F-9896-4A02-8E7E-DCA281C450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64" r="24106" b="-1"/>
          <a:stretch/>
        </p:blipFill>
        <p:spPr bwMode="auto">
          <a:xfrm>
            <a:off x="20" y="10"/>
            <a:ext cx="5257402" cy="6857990"/>
          </a:xfrm>
          <a:custGeom>
            <a:avLst/>
            <a:gdLst/>
            <a:ahLst/>
            <a:cxnLst/>
            <a:rect l="l" t="t" r="r" b="b"/>
            <a:pathLst>
              <a:path w="7009896" h="6858000">
                <a:moveTo>
                  <a:pt x="0" y="0"/>
                </a:moveTo>
                <a:lnTo>
                  <a:pt x="7009896" y="0"/>
                </a:lnTo>
                <a:lnTo>
                  <a:pt x="7009896" y="1"/>
                </a:lnTo>
                <a:lnTo>
                  <a:pt x="6295211" y="1"/>
                </a:lnTo>
                <a:lnTo>
                  <a:pt x="6195255" y="380651"/>
                </a:lnTo>
                <a:cubicBezTo>
                  <a:pt x="5677600" y="2559611"/>
                  <a:pt x="5966601" y="4758249"/>
                  <a:pt x="6880029" y="6647018"/>
                </a:cubicBezTo>
                <a:lnTo>
                  <a:pt x="6988280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8" name="Freeform: Shape 137">
            <a:extLst>
              <a:ext uri="{FF2B5EF4-FFF2-40B4-BE49-F238E27FC236}">
                <a16:creationId xmlns:a16="http://schemas.microsoft.com/office/drawing/2014/main" id="{5FDF4720-5445-47BE-89FE-E40D1AE6F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283945" y="-1"/>
            <a:ext cx="4860055" cy="6858002"/>
          </a:xfrm>
          <a:custGeom>
            <a:avLst/>
            <a:gdLst>
              <a:gd name="connsiteX0" fmla="*/ 6130244 w 6480073"/>
              <a:gd name="connsiteY0" fmla="*/ 0 h 6858002"/>
              <a:gd name="connsiteX1" fmla="*/ 6212951 w 6480073"/>
              <a:gd name="connsiteY1" fmla="*/ 314584 h 6858002"/>
              <a:gd name="connsiteX2" fmla="*/ 5540779 w 6480073"/>
              <a:gd name="connsiteY2" fmla="*/ 6756649 h 6858002"/>
              <a:gd name="connsiteX3" fmla="*/ 5489971 w 6480073"/>
              <a:gd name="connsiteY3" fmla="*/ 6858002 h 6858002"/>
              <a:gd name="connsiteX4" fmla="*/ 0 w 6480073"/>
              <a:gd name="connsiteY4" fmla="*/ 6858002 h 6858002"/>
              <a:gd name="connsiteX5" fmla="*/ 0 w 6480073"/>
              <a:gd name="connsiteY5" fmla="*/ 0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480073" h="6858002">
                <a:moveTo>
                  <a:pt x="6130244" y="0"/>
                </a:moveTo>
                <a:lnTo>
                  <a:pt x="6212951" y="314584"/>
                </a:lnTo>
                <a:cubicBezTo>
                  <a:pt x="6745828" y="2551616"/>
                  <a:pt x="6460994" y="4808873"/>
                  <a:pt x="5540779" y="6756649"/>
                </a:cubicBezTo>
                <a:lnTo>
                  <a:pt x="5489971" y="6858002"/>
                </a:lnTo>
                <a:lnTo>
                  <a:pt x="0" y="685800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40" name="Freeform: Shape 139">
            <a:extLst>
              <a:ext uri="{FF2B5EF4-FFF2-40B4-BE49-F238E27FC236}">
                <a16:creationId xmlns:a16="http://schemas.microsoft.com/office/drawing/2014/main" id="{AC8710B4-A815-4082-9E4F-F13A000709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457088" y="0"/>
            <a:ext cx="4686912" cy="6858001"/>
          </a:xfrm>
          <a:custGeom>
            <a:avLst/>
            <a:gdLst>
              <a:gd name="connsiteX0" fmla="*/ 0 w 6249216"/>
              <a:gd name="connsiteY0" fmla="*/ 0 h 6858001"/>
              <a:gd name="connsiteX1" fmla="*/ 5893742 w 6249216"/>
              <a:gd name="connsiteY1" fmla="*/ 1 h 6858001"/>
              <a:gd name="connsiteX2" fmla="*/ 5993697 w 6249216"/>
              <a:gd name="connsiteY2" fmla="*/ 380651 h 6858001"/>
              <a:gd name="connsiteX3" fmla="*/ 5308924 w 6249216"/>
              <a:gd name="connsiteY3" fmla="*/ 6647018 h 6858001"/>
              <a:gd name="connsiteX4" fmla="*/ 5200672 w 6249216"/>
              <a:gd name="connsiteY4" fmla="*/ 6858001 h 6858001"/>
              <a:gd name="connsiteX5" fmla="*/ 1 w 6249216"/>
              <a:gd name="connsiteY5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49216" h="6858001">
                <a:moveTo>
                  <a:pt x="0" y="0"/>
                </a:moveTo>
                <a:lnTo>
                  <a:pt x="5893742" y="1"/>
                </a:lnTo>
                <a:lnTo>
                  <a:pt x="5993697" y="380651"/>
                </a:lnTo>
                <a:cubicBezTo>
                  <a:pt x="6511353" y="2559611"/>
                  <a:pt x="6222352" y="4758249"/>
                  <a:pt x="5308924" y="6647018"/>
                </a:cubicBezTo>
                <a:lnTo>
                  <a:pt x="5200672" y="6858001"/>
                </a:lnTo>
                <a:lnTo>
                  <a:pt x="1" y="685800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1B8799-0E6C-4CA8-B8C6-F4F301BBA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6490" y="309169"/>
            <a:ext cx="3614964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rgbClr val="97E4FF"/>
                </a:solidFill>
                <a:latin typeface="The Serif Hand Black" panose="03070902030502020204" pitchFamily="66" charset="0"/>
              </a:rPr>
              <a:t>Hope Motivates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E57B9-DD1E-4B3D-9E29-D91FBFD57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45" y="1412240"/>
            <a:ext cx="4505735" cy="5136591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7F6CD"/>
                </a:solidFill>
              </a:rPr>
              <a:t>True hope inspires diligence and  godliness </a:t>
            </a:r>
            <a:r>
              <a:rPr lang="en-US" dirty="0">
                <a:solidFill>
                  <a:srgbClr val="F7F6CD"/>
                </a:solidFill>
              </a:rPr>
              <a:t>(Heb. 6:11-12; Titus 2:12-13; 1 John 3:3).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rgbClr val="F7F6CD"/>
                </a:solidFill>
              </a:rPr>
              <a:t>False hope also motivates, but not to submission to God  </a:t>
            </a:r>
            <a:r>
              <a:rPr lang="en-US" dirty="0">
                <a:solidFill>
                  <a:srgbClr val="F7F6CD"/>
                </a:solidFill>
              </a:rPr>
              <a:t>(Matthew 7:21-27;           Psalm 49:6-13;                           1 Timothy 6:17-19;    Hebrews 9:27). </a:t>
            </a:r>
          </a:p>
        </p:txBody>
      </p:sp>
    </p:spTree>
    <p:extLst>
      <p:ext uri="{BB962C8B-B14F-4D97-AF65-F5344CB8AC3E}">
        <p14:creationId xmlns:p14="http://schemas.microsoft.com/office/powerpoint/2010/main" val="14031399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45E7A7-089D-404B-A0E9-37F3EE8C5E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0424" r="1" b="26455"/>
          <a:stretch/>
        </p:blipFill>
        <p:spPr>
          <a:xfrm>
            <a:off x="20" y="10"/>
            <a:ext cx="72522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843764" y="0"/>
            <a:ext cx="530023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D21B4C-0223-4D5B-9DB2-731A751BC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214" y="335281"/>
            <a:ext cx="8113284" cy="944880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e Serif Hand Black" panose="03070902030502020204" pitchFamily="66" charset="0"/>
              </a:rPr>
              <a:t>Real Hope has a Firm Foundation!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29D1D-E467-4772-BCC4-A672E217C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8480" y="1391917"/>
            <a:ext cx="5842000" cy="5750550"/>
          </a:xfrm>
        </p:spPr>
        <p:txBody>
          <a:bodyPr>
            <a:normAutofit/>
          </a:bodyPr>
          <a:lstStyle/>
          <a:p>
            <a:r>
              <a:rPr lang="en-US" sz="3200" b="1" dirty="0"/>
              <a:t>God’s Promise </a:t>
            </a:r>
            <a:r>
              <a:rPr lang="en-US" dirty="0"/>
              <a:t>(Hebrews 6:17-19; 10:23; Titus 1:2-3).</a:t>
            </a:r>
          </a:p>
          <a:p>
            <a:pPr lvl="1"/>
            <a:r>
              <a:rPr lang="en-US" sz="3200" b="1" dirty="0"/>
              <a:t>God’s Power demonstrated in the resurrection of Christ  </a:t>
            </a:r>
            <a:r>
              <a:rPr lang="en-US" sz="2800" dirty="0"/>
              <a:t>(Ephesians 1:18-20; 1 Peter 1:3-5,              20-21; 1 Corinthians 15:12-20).</a:t>
            </a:r>
          </a:p>
          <a:p>
            <a:pPr lvl="2"/>
            <a:r>
              <a:rPr lang="en-US" sz="3200" b="1" dirty="0"/>
              <a:t>Faith that keeps God’s word </a:t>
            </a:r>
            <a:r>
              <a:rPr lang="en-US" sz="2800" dirty="0"/>
              <a:t>(Psalm 119:114-116; Colossians 1:23).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25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</TotalTime>
  <Words>143</Words>
  <Application>Microsoft Office PowerPoint</Application>
  <PresentationFormat>On-screen Show (4:3)</PresentationFormat>
  <Paragraphs>11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The Serif Hand Black</vt:lpstr>
      <vt:lpstr>Office Theme</vt:lpstr>
      <vt:lpstr>   A Hope that is More   than Wishful thinking</vt:lpstr>
      <vt:lpstr>Hope Motivates</vt:lpstr>
      <vt:lpstr>Real Hope has a Firm Foundation!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Hope that’s More   than Wishful thinking</dc:title>
  <dc:creator>Steve</dc:creator>
  <cp:lastModifiedBy>Steve</cp:lastModifiedBy>
  <cp:revision>8</cp:revision>
  <dcterms:created xsi:type="dcterms:W3CDTF">2021-09-03T15:56:38Z</dcterms:created>
  <dcterms:modified xsi:type="dcterms:W3CDTF">2021-09-04T15:52:56Z</dcterms:modified>
</cp:coreProperties>
</file>