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97" d="100"/>
          <a:sy n="97" d="100"/>
        </p:scale>
        <p:origin x="330"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16DA077-13A1-4BE3-9246-B29BFACA8940}" type="datetimeFigureOut">
              <a:rPr lang="en-US" smtClean="0"/>
              <a:t>9/9/2018</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5920F65-8136-4B65-9D7E-539FFCCFCE64}" type="slidenum">
              <a:rPr lang="en-US" smtClean="0"/>
              <a:t>‹#›</a:t>
            </a:fld>
            <a:endParaRPr lang="en-US"/>
          </a:p>
        </p:txBody>
      </p:sp>
    </p:spTree>
    <p:extLst>
      <p:ext uri="{BB962C8B-B14F-4D97-AF65-F5344CB8AC3E}">
        <p14:creationId xmlns:p14="http://schemas.microsoft.com/office/powerpoint/2010/main" val="5259897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Satan holds sway over the world and uses his terrible power against Christians.  To overcome the evil influences of the world, we must love the Father and not the things of the world.  Through Christ, we can overcome the world!</a:t>
            </a:r>
          </a:p>
        </p:txBody>
      </p:sp>
      <p:sp>
        <p:nvSpPr>
          <p:cNvPr id="4" name="Slide Number Placeholder 3"/>
          <p:cNvSpPr>
            <a:spLocks noGrp="1"/>
          </p:cNvSpPr>
          <p:nvPr>
            <p:ph type="sldNum" sz="quarter" idx="10"/>
          </p:nvPr>
        </p:nvSpPr>
        <p:spPr/>
        <p:txBody>
          <a:bodyPr/>
          <a:lstStyle/>
          <a:p>
            <a:fld id="{B5920F65-8136-4B65-9D7E-539FFCCFCE64}" type="slidenum">
              <a:rPr lang="en-US" smtClean="0"/>
              <a:t>1</a:t>
            </a:fld>
            <a:endParaRPr lang="en-US"/>
          </a:p>
        </p:txBody>
      </p:sp>
    </p:spTree>
    <p:extLst>
      <p:ext uri="{BB962C8B-B14F-4D97-AF65-F5344CB8AC3E}">
        <p14:creationId xmlns:p14="http://schemas.microsoft.com/office/powerpoint/2010/main" val="38076399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B701F01-6E97-4C1C-8642-89344B6C5B71}" type="datetimeFigureOut">
              <a:rPr lang="en-US" smtClean="0"/>
              <a:t>9/9/2018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DDBA3B-087A-40E0-BD4C-4B775E541D80}" type="slidenum">
              <a:rPr lang="en-US" smtClean="0"/>
              <a:t>‹#›</a:t>
            </a:fld>
            <a:endParaRPr lang="en-US"/>
          </a:p>
        </p:txBody>
      </p:sp>
    </p:spTree>
    <p:extLst>
      <p:ext uri="{BB962C8B-B14F-4D97-AF65-F5344CB8AC3E}">
        <p14:creationId xmlns:p14="http://schemas.microsoft.com/office/powerpoint/2010/main" val="3514193721"/>
      </p:ext>
    </p:extLst>
  </p:cSld>
  <p:clrMapOvr>
    <a:masterClrMapping/>
  </p:clrMapOvr>
  <p:transition spd="slow">
    <p:randomBar dir="vert"/>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B701F01-6E97-4C1C-8642-89344B6C5B71}" type="datetimeFigureOut">
              <a:rPr lang="en-US" smtClean="0"/>
              <a:t>9/9/2018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DDBA3B-087A-40E0-BD4C-4B775E541D80}" type="slidenum">
              <a:rPr lang="en-US" smtClean="0"/>
              <a:t>‹#›</a:t>
            </a:fld>
            <a:endParaRPr lang="en-US"/>
          </a:p>
        </p:txBody>
      </p:sp>
    </p:spTree>
    <p:extLst>
      <p:ext uri="{BB962C8B-B14F-4D97-AF65-F5344CB8AC3E}">
        <p14:creationId xmlns:p14="http://schemas.microsoft.com/office/powerpoint/2010/main" val="1149437473"/>
      </p:ext>
    </p:extLst>
  </p:cSld>
  <p:clrMapOvr>
    <a:masterClrMapping/>
  </p:clrMapOvr>
  <p:transition spd="slow">
    <p:randomBar dir="vert"/>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B701F01-6E97-4C1C-8642-89344B6C5B71}" type="datetimeFigureOut">
              <a:rPr lang="en-US" smtClean="0"/>
              <a:t>9/9/2018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DDBA3B-087A-40E0-BD4C-4B775E541D80}" type="slidenum">
              <a:rPr lang="en-US" smtClean="0"/>
              <a:t>‹#›</a:t>
            </a:fld>
            <a:endParaRPr lang="en-US"/>
          </a:p>
        </p:txBody>
      </p:sp>
    </p:spTree>
    <p:extLst>
      <p:ext uri="{BB962C8B-B14F-4D97-AF65-F5344CB8AC3E}">
        <p14:creationId xmlns:p14="http://schemas.microsoft.com/office/powerpoint/2010/main" val="4262907153"/>
      </p:ext>
    </p:extLst>
  </p:cSld>
  <p:clrMapOvr>
    <a:masterClrMapping/>
  </p:clrMapOvr>
  <p:transition spd="slow">
    <p:randomBar dir="vert"/>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B701F01-6E97-4C1C-8642-89344B6C5B71}" type="datetimeFigureOut">
              <a:rPr lang="en-US" smtClean="0"/>
              <a:t>9/9/2018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DDBA3B-087A-40E0-BD4C-4B775E541D80}" type="slidenum">
              <a:rPr lang="en-US" smtClean="0"/>
              <a:t>‹#›</a:t>
            </a:fld>
            <a:endParaRPr lang="en-US"/>
          </a:p>
        </p:txBody>
      </p:sp>
    </p:spTree>
    <p:extLst>
      <p:ext uri="{BB962C8B-B14F-4D97-AF65-F5344CB8AC3E}">
        <p14:creationId xmlns:p14="http://schemas.microsoft.com/office/powerpoint/2010/main" val="1003848249"/>
      </p:ext>
    </p:extLst>
  </p:cSld>
  <p:clrMapOvr>
    <a:masterClrMapping/>
  </p:clrMapOvr>
  <p:transition spd="slow">
    <p:randomBar dir="vert"/>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B701F01-6E97-4C1C-8642-89344B6C5B71}" type="datetimeFigureOut">
              <a:rPr lang="en-US" smtClean="0"/>
              <a:t>9/9/2018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DDBA3B-087A-40E0-BD4C-4B775E541D80}" type="slidenum">
              <a:rPr lang="en-US" smtClean="0"/>
              <a:t>‹#›</a:t>
            </a:fld>
            <a:endParaRPr lang="en-US"/>
          </a:p>
        </p:txBody>
      </p:sp>
    </p:spTree>
    <p:extLst>
      <p:ext uri="{BB962C8B-B14F-4D97-AF65-F5344CB8AC3E}">
        <p14:creationId xmlns:p14="http://schemas.microsoft.com/office/powerpoint/2010/main" val="2012953680"/>
      </p:ext>
    </p:extLst>
  </p:cSld>
  <p:clrMapOvr>
    <a:masterClrMapping/>
  </p:clrMapOvr>
  <p:transition spd="slow">
    <p:randomBar dir="vert"/>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B701F01-6E97-4C1C-8642-89344B6C5B71}" type="datetimeFigureOut">
              <a:rPr lang="en-US" smtClean="0"/>
              <a:t>9/9/2018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2DDBA3B-087A-40E0-BD4C-4B775E541D80}" type="slidenum">
              <a:rPr lang="en-US" smtClean="0"/>
              <a:t>‹#›</a:t>
            </a:fld>
            <a:endParaRPr lang="en-US"/>
          </a:p>
        </p:txBody>
      </p:sp>
    </p:spTree>
    <p:extLst>
      <p:ext uri="{BB962C8B-B14F-4D97-AF65-F5344CB8AC3E}">
        <p14:creationId xmlns:p14="http://schemas.microsoft.com/office/powerpoint/2010/main" val="3172204080"/>
      </p:ext>
    </p:extLst>
  </p:cSld>
  <p:clrMapOvr>
    <a:masterClrMapping/>
  </p:clrMapOvr>
  <p:transition spd="slow">
    <p:randomBar dir="vert"/>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B701F01-6E97-4C1C-8642-89344B6C5B71}" type="datetimeFigureOut">
              <a:rPr lang="en-US" smtClean="0"/>
              <a:t>9/9/2018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2DDBA3B-087A-40E0-BD4C-4B775E541D80}" type="slidenum">
              <a:rPr lang="en-US" smtClean="0"/>
              <a:t>‹#›</a:t>
            </a:fld>
            <a:endParaRPr lang="en-US"/>
          </a:p>
        </p:txBody>
      </p:sp>
    </p:spTree>
    <p:extLst>
      <p:ext uri="{BB962C8B-B14F-4D97-AF65-F5344CB8AC3E}">
        <p14:creationId xmlns:p14="http://schemas.microsoft.com/office/powerpoint/2010/main" val="3171182623"/>
      </p:ext>
    </p:extLst>
  </p:cSld>
  <p:clrMapOvr>
    <a:masterClrMapping/>
  </p:clrMapOvr>
  <p:transition spd="slow">
    <p:randomBar dir="vert"/>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B701F01-6E97-4C1C-8642-89344B6C5B71}" type="datetimeFigureOut">
              <a:rPr lang="en-US" smtClean="0"/>
              <a:t>9/9/2018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2DDBA3B-087A-40E0-BD4C-4B775E541D80}" type="slidenum">
              <a:rPr lang="en-US" smtClean="0"/>
              <a:t>‹#›</a:t>
            </a:fld>
            <a:endParaRPr lang="en-US"/>
          </a:p>
        </p:txBody>
      </p:sp>
    </p:spTree>
    <p:extLst>
      <p:ext uri="{BB962C8B-B14F-4D97-AF65-F5344CB8AC3E}">
        <p14:creationId xmlns:p14="http://schemas.microsoft.com/office/powerpoint/2010/main" val="1163781346"/>
      </p:ext>
    </p:extLst>
  </p:cSld>
  <p:clrMapOvr>
    <a:masterClrMapping/>
  </p:clrMapOvr>
  <p:transition spd="slow">
    <p:randomBar dir="vert"/>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B701F01-6E97-4C1C-8642-89344B6C5B71}" type="datetimeFigureOut">
              <a:rPr lang="en-US" smtClean="0"/>
              <a:t>9/9/2018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2DDBA3B-087A-40E0-BD4C-4B775E541D80}" type="slidenum">
              <a:rPr lang="en-US" smtClean="0"/>
              <a:t>‹#›</a:t>
            </a:fld>
            <a:endParaRPr lang="en-US"/>
          </a:p>
        </p:txBody>
      </p:sp>
    </p:spTree>
    <p:extLst>
      <p:ext uri="{BB962C8B-B14F-4D97-AF65-F5344CB8AC3E}">
        <p14:creationId xmlns:p14="http://schemas.microsoft.com/office/powerpoint/2010/main" val="3846138142"/>
      </p:ext>
    </p:extLst>
  </p:cSld>
  <p:clrMapOvr>
    <a:masterClrMapping/>
  </p:clrMapOvr>
  <p:transition spd="slow">
    <p:randomBar dir="vert"/>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B701F01-6E97-4C1C-8642-89344B6C5B71}" type="datetimeFigureOut">
              <a:rPr lang="en-US" smtClean="0"/>
              <a:t>9/9/2018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2DDBA3B-087A-40E0-BD4C-4B775E541D80}" type="slidenum">
              <a:rPr lang="en-US" smtClean="0"/>
              <a:t>‹#›</a:t>
            </a:fld>
            <a:endParaRPr lang="en-US"/>
          </a:p>
        </p:txBody>
      </p:sp>
    </p:spTree>
    <p:extLst>
      <p:ext uri="{BB962C8B-B14F-4D97-AF65-F5344CB8AC3E}">
        <p14:creationId xmlns:p14="http://schemas.microsoft.com/office/powerpoint/2010/main" val="2701952934"/>
      </p:ext>
    </p:extLst>
  </p:cSld>
  <p:clrMapOvr>
    <a:masterClrMapping/>
  </p:clrMapOvr>
  <p:transition spd="slow">
    <p:randomBar dir="vert"/>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B701F01-6E97-4C1C-8642-89344B6C5B71}" type="datetimeFigureOut">
              <a:rPr lang="en-US" smtClean="0"/>
              <a:t>9/9/2018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2DDBA3B-087A-40E0-BD4C-4B775E541D80}" type="slidenum">
              <a:rPr lang="en-US" smtClean="0"/>
              <a:t>‹#›</a:t>
            </a:fld>
            <a:endParaRPr lang="en-US"/>
          </a:p>
        </p:txBody>
      </p:sp>
    </p:spTree>
    <p:extLst>
      <p:ext uri="{BB962C8B-B14F-4D97-AF65-F5344CB8AC3E}">
        <p14:creationId xmlns:p14="http://schemas.microsoft.com/office/powerpoint/2010/main" val="2876080094"/>
      </p:ext>
    </p:extLst>
  </p:cSld>
  <p:clrMapOvr>
    <a:masterClrMapping/>
  </p:clrMapOvr>
  <p:transition spd="slow">
    <p:randomBar dir="vert"/>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B701F01-6E97-4C1C-8642-89344B6C5B71}" type="datetimeFigureOut">
              <a:rPr lang="en-US" smtClean="0"/>
              <a:t>9/9/2018</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2DDBA3B-087A-40E0-BD4C-4B775E541D80}" type="slidenum">
              <a:rPr lang="en-US" smtClean="0"/>
              <a:t>‹#›</a:t>
            </a:fld>
            <a:endParaRPr lang="en-US"/>
          </a:p>
        </p:txBody>
      </p:sp>
    </p:spTree>
    <p:extLst>
      <p:ext uri="{BB962C8B-B14F-4D97-AF65-F5344CB8AC3E}">
        <p14:creationId xmlns:p14="http://schemas.microsoft.com/office/powerpoint/2010/main" val="296538914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slow">
    <p:randomBar dir="vert"/>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6" name="Rectangle 75">
            <a:extLst>
              <a:ext uri="{FF2B5EF4-FFF2-40B4-BE49-F238E27FC236}">
                <a16:creationId xmlns:a16="http://schemas.microsoft.com/office/drawing/2014/main" id="{E20EB187-900F-4AF5-813B-101456D9FD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4" descr="Abstract, Digital, Art, Fractal, Colorful, Magical">
            <a:extLst>
              <a:ext uri="{FF2B5EF4-FFF2-40B4-BE49-F238E27FC236}">
                <a16:creationId xmlns:a16="http://schemas.microsoft.com/office/drawing/2014/main" id="{263A6887-274A-4C83-8C9B-16A930B61C0C}"/>
              </a:ext>
            </a:extLst>
          </p:cNvPr>
          <p:cNvPicPr>
            <a:picLocks noChangeAspect="1" noChangeArrowheads="1"/>
          </p:cNvPicPr>
          <p:nvPr/>
        </p:nvPicPr>
        <p:blipFill rotWithShape="1">
          <a:blip r:embed="rId3">
            <a:alphaModFix amt="50000"/>
            <a:extLst>
              <a:ext uri="{28A0092B-C50C-407E-A947-70E740481C1C}">
                <a14:useLocalDpi xmlns:a14="http://schemas.microsoft.com/office/drawing/2010/main" val="0"/>
              </a:ext>
            </a:extLst>
          </a:blip>
          <a:srcRect l="19230" r="5770"/>
          <a:stretch/>
        </p:blipFill>
        <p:spPr bwMode="auto">
          <a:xfrm>
            <a:off x="20" y="1"/>
            <a:ext cx="9143980" cy="6857999"/>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D31B6505-ADD5-4744-AE70-298CAF393CC5}"/>
              </a:ext>
            </a:extLst>
          </p:cNvPr>
          <p:cNvSpPr>
            <a:spLocks noGrp="1"/>
          </p:cNvSpPr>
          <p:nvPr>
            <p:ph type="ctrTitle"/>
          </p:nvPr>
        </p:nvSpPr>
        <p:spPr>
          <a:xfrm>
            <a:off x="3290511" y="1200152"/>
            <a:ext cx="5172879" cy="4457696"/>
          </a:xfrm>
        </p:spPr>
        <p:txBody>
          <a:bodyPr anchor="ctr">
            <a:normAutofit/>
          </a:bodyPr>
          <a:lstStyle/>
          <a:p>
            <a:pPr algn="l"/>
            <a:r>
              <a:rPr lang="en-US" sz="7000" dirty="0">
                <a:solidFill>
                  <a:srgbClr val="FFFFFF"/>
                </a:solidFill>
                <a:latin typeface="Agency FB" panose="020B0503020202020204" pitchFamily="34" charset="0"/>
              </a:rPr>
              <a:t>Overcoming the Influences of   </a:t>
            </a:r>
            <a:r>
              <a:rPr lang="en-US" sz="7200" dirty="0">
                <a:solidFill>
                  <a:srgbClr val="FFFFFF"/>
                </a:solidFill>
                <a:latin typeface="Agency FB" panose="020B0503020202020204" pitchFamily="34" charset="0"/>
              </a:rPr>
              <a:t>the World</a:t>
            </a:r>
          </a:p>
        </p:txBody>
      </p:sp>
      <p:cxnSp>
        <p:nvCxnSpPr>
          <p:cNvPr id="78" name="Straight Connector 77">
            <a:extLst>
              <a:ext uri="{FF2B5EF4-FFF2-40B4-BE49-F238E27FC236}">
                <a16:creationId xmlns:a16="http://schemas.microsoft.com/office/drawing/2014/main" id="{624D17C8-E9C2-48A4-AA36-D7048A6CCC4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041918" y="2286000"/>
            <a:ext cx="0" cy="228600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7210021"/>
      </p:ext>
    </p:extLst>
  </p:cSld>
  <p:clrMapOvr>
    <a:overrideClrMapping bg1="dk1" tx1="lt1" bg2="dk2" tx2="lt2" accent1="accent1" accent2="accent2" accent3="accent3" accent4="accent4" accent5="accent5" accent6="accent6" hlink="hlink" folHlink="folHlink"/>
  </p:clrMapOvr>
  <p:transition spd="slow">
    <p:randomBar dir="vert"/>
  </p:transition>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B85C47-DFDD-4432-BCB5-6F15CDF3E8FA}"/>
              </a:ext>
            </a:extLst>
          </p:cNvPr>
          <p:cNvSpPr>
            <a:spLocks noGrp="1"/>
          </p:cNvSpPr>
          <p:nvPr>
            <p:ph type="title"/>
          </p:nvPr>
        </p:nvSpPr>
        <p:spPr>
          <a:xfrm>
            <a:off x="842404" y="110837"/>
            <a:ext cx="4388666" cy="1662546"/>
          </a:xfrm>
        </p:spPr>
        <p:txBody>
          <a:bodyPr anchor="b">
            <a:normAutofit/>
          </a:bodyPr>
          <a:lstStyle/>
          <a:p>
            <a:pPr algn="ctr"/>
            <a:r>
              <a:rPr lang="en-US" sz="5400" dirty="0">
                <a:latin typeface="Agency FB" panose="020B0503020202020204" pitchFamily="34" charset="0"/>
              </a:rPr>
              <a:t>Satan has Control of the World </a:t>
            </a:r>
          </a:p>
        </p:txBody>
      </p:sp>
      <p:pic>
        <p:nvPicPr>
          <p:cNvPr id="6" name="Picture 4" descr="Abstract, Digital, Art, Fractal, Colorful, Magical">
            <a:extLst>
              <a:ext uri="{FF2B5EF4-FFF2-40B4-BE49-F238E27FC236}">
                <a16:creationId xmlns:a16="http://schemas.microsoft.com/office/drawing/2014/main" id="{26C96AB8-F42C-4D7C-8EAE-12A7C9B0A2EC}"/>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9230" r="5770"/>
          <a:stretch/>
        </p:blipFill>
        <p:spPr bwMode="auto">
          <a:xfrm>
            <a:off x="1199752" y="2589086"/>
            <a:ext cx="3673970" cy="2755478"/>
          </a:xfrm>
          <a:prstGeom prst="rect">
            <a:avLst/>
          </a:prstGeom>
          <a:noFill/>
          <a:extLst>
            <a:ext uri="{909E8E84-426E-40DD-AFC4-6F175D3DCCD1}">
              <a14:hiddenFill xmlns:a14="http://schemas.microsoft.com/office/drawing/2010/main">
                <a:solidFill>
                  <a:srgbClr val="FFFFFF"/>
                </a:solidFill>
              </a14:hiddenFill>
            </a:ext>
          </a:extLst>
        </p:spPr>
      </p:pic>
      <p:sp>
        <p:nvSpPr>
          <p:cNvPr id="76" name="Freeform: Shape 75">
            <a:extLst>
              <a:ext uri="{FF2B5EF4-FFF2-40B4-BE49-F238E27FC236}">
                <a16:creationId xmlns:a16="http://schemas.microsoft.com/office/drawing/2014/main" id="{C607803A-4E99-444E-94F7-8785CDDF58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H="1" flipV="1">
            <a:off x="585115" y="1884045"/>
            <a:ext cx="2456751" cy="2853308"/>
          </a:xfrm>
          <a:custGeom>
            <a:avLst/>
            <a:gdLst>
              <a:gd name="connsiteX0" fmla="*/ 3275668 w 3275668"/>
              <a:gd name="connsiteY0" fmla="*/ 2853308 h 2853308"/>
              <a:gd name="connsiteX1" fmla="*/ 655 w 3275668"/>
              <a:gd name="connsiteY1" fmla="*/ 2853308 h 2853308"/>
              <a:gd name="connsiteX2" fmla="*/ 0 w 3275668"/>
              <a:gd name="connsiteY2" fmla="*/ 2467565 h 2853308"/>
              <a:gd name="connsiteX3" fmla="*/ 2869894 w 3275668"/>
              <a:gd name="connsiteY3" fmla="*/ 2468888 h 2853308"/>
              <a:gd name="connsiteX4" fmla="*/ 2869894 w 3275668"/>
              <a:gd name="connsiteY4" fmla="*/ 0 h 2853308"/>
              <a:gd name="connsiteX5" fmla="*/ 3275668 w 3275668"/>
              <a:gd name="connsiteY5" fmla="*/ 0 h 2853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75668" h="2853308">
                <a:moveTo>
                  <a:pt x="3275668" y="2853308"/>
                </a:moveTo>
                <a:lnTo>
                  <a:pt x="655" y="2853308"/>
                </a:lnTo>
                <a:cubicBezTo>
                  <a:pt x="-655" y="2720171"/>
                  <a:pt x="1310" y="2600702"/>
                  <a:pt x="0" y="2467565"/>
                </a:cubicBezTo>
                <a:lnTo>
                  <a:pt x="2869894" y="2468888"/>
                </a:lnTo>
                <a:lnTo>
                  <a:pt x="2869894" y="0"/>
                </a:lnTo>
                <a:lnTo>
                  <a:pt x="3275668" y="0"/>
                </a:lnTo>
                <a:close/>
              </a:path>
            </a:pathLst>
          </a:custGeom>
          <a:solidFill>
            <a:srgbClr val="4C4C4C"/>
          </a:solidFill>
          <a:ln w="0">
            <a:noFill/>
            <a:prstDash val="solid"/>
            <a:round/>
            <a:headEnd/>
            <a:tailEnd/>
          </a:ln>
        </p:spPr>
      </p:sp>
      <p:sp>
        <p:nvSpPr>
          <p:cNvPr id="78" name="Freeform: Shape 77">
            <a:extLst>
              <a:ext uri="{FF2B5EF4-FFF2-40B4-BE49-F238E27FC236}">
                <a16:creationId xmlns:a16="http://schemas.microsoft.com/office/drawing/2014/main" id="{2989BE6A-C309-418E-8ADD-1616A98057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041866" y="3222529"/>
            <a:ext cx="2432214" cy="2828156"/>
          </a:xfrm>
          <a:custGeom>
            <a:avLst/>
            <a:gdLst>
              <a:gd name="connsiteX0" fmla="*/ 2837178 w 3242952"/>
              <a:gd name="connsiteY0" fmla="*/ 0 h 2828156"/>
              <a:gd name="connsiteX1" fmla="*/ 3242952 w 3242952"/>
              <a:gd name="connsiteY1" fmla="*/ 0 h 2828156"/>
              <a:gd name="connsiteX2" fmla="*/ 3242952 w 3242952"/>
              <a:gd name="connsiteY2" fmla="*/ 2828156 h 2828156"/>
              <a:gd name="connsiteX3" fmla="*/ 0 w 3242952"/>
              <a:gd name="connsiteY3" fmla="*/ 2828156 h 2828156"/>
              <a:gd name="connsiteX4" fmla="*/ 0 w 3242952"/>
              <a:gd name="connsiteY4" fmla="*/ 2442859 h 2828156"/>
              <a:gd name="connsiteX5" fmla="*/ 2837178 w 3242952"/>
              <a:gd name="connsiteY5" fmla="*/ 2443295 h 28281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42952" h="2828156">
                <a:moveTo>
                  <a:pt x="2837178" y="0"/>
                </a:moveTo>
                <a:lnTo>
                  <a:pt x="3242952" y="0"/>
                </a:lnTo>
                <a:lnTo>
                  <a:pt x="3242952" y="2828156"/>
                </a:lnTo>
                <a:lnTo>
                  <a:pt x="0" y="2828156"/>
                </a:lnTo>
                <a:lnTo>
                  <a:pt x="0" y="2442859"/>
                </a:lnTo>
                <a:lnTo>
                  <a:pt x="2837178" y="2443295"/>
                </a:lnTo>
                <a:close/>
              </a:path>
            </a:pathLst>
          </a:custGeom>
          <a:solidFill>
            <a:srgbClr val="4C4C4C"/>
          </a:solidFill>
          <a:ln w="0">
            <a:noFill/>
            <a:prstDash val="solid"/>
            <a:round/>
            <a:headEnd/>
            <a:tailEnd/>
          </a:ln>
        </p:spPr>
        <p:txBody>
          <a:bodyPr wrap="square">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B12EB399-BB7C-41CF-A4CF-B70B3F479E43}"/>
              </a:ext>
            </a:extLst>
          </p:cNvPr>
          <p:cNvSpPr>
            <a:spLocks noGrp="1"/>
          </p:cNvSpPr>
          <p:nvPr>
            <p:ph idx="1"/>
          </p:nvPr>
        </p:nvSpPr>
        <p:spPr>
          <a:xfrm>
            <a:off x="5846618" y="0"/>
            <a:ext cx="3297381" cy="6858000"/>
          </a:xfrm>
          <a:solidFill>
            <a:schemeClr val="bg2">
              <a:lumMod val="25000"/>
            </a:schemeClr>
          </a:solidFill>
        </p:spPr>
        <p:txBody>
          <a:bodyPr anchor="ctr">
            <a:normAutofit/>
          </a:bodyPr>
          <a:lstStyle/>
          <a:p>
            <a:r>
              <a:rPr lang="en-US" sz="3200" dirty="0">
                <a:solidFill>
                  <a:schemeClr val="accent4">
                    <a:lumMod val="40000"/>
                    <a:lumOff val="60000"/>
                  </a:schemeClr>
                </a:solidFill>
                <a:latin typeface="Agency FB" panose="020B0503020202020204" pitchFamily="34" charset="0"/>
              </a:rPr>
              <a:t>He is like a lion.                  </a:t>
            </a:r>
            <a:r>
              <a:rPr lang="en-US" sz="3200" dirty="0">
                <a:solidFill>
                  <a:schemeClr val="accent4">
                    <a:lumMod val="60000"/>
                    <a:lumOff val="40000"/>
                  </a:schemeClr>
                </a:solidFill>
                <a:latin typeface="Agency FB" panose="020B0503020202020204" pitchFamily="34" charset="0"/>
              </a:rPr>
              <a:t>(1 Peter 5:8) </a:t>
            </a:r>
          </a:p>
          <a:p>
            <a:r>
              <a:rPr lang="en-US" sz="3200" dirty="0">
                <a:solidFill>
                  <a:schemeClr val="accent4">
                    <a:lumMod val="40000"/>
                    <a:lumOff val="60000"/>
                  </a:schemeClr>
                </a:solidFill>
                <a:latin typeface="Agency FB" panose="020B0503020202020204" pitchFamily="34" charset="0"/>
              </a:rPr>
              <a:t>The whole world lies under His sway!                </a:t>
            </a:r>
            <a:r>
              <a:rPr lang="en-US" sz="3200" dirty="0">
                <a:solidFill>
                  <a:schemeClr val="accent4">
                    <a:lumMod val="60000"/>
                    <a:lumOff val="40000"/>
                  </a:schemeClr>
                </a:solidFill>
                <a:latin typeface="Agency FB" panose="020B0503020202020204" pitchFamily="34" charset="0"/>
              </a:rPr>
              <a:t>(1 John 5:19)</a:t>
            </a:r>
          </a:p>
          <a:p>
            <a:r>
              <a:rPr lang="en-US" sz="3200" dirty="0">
                <a:solidFill>
                  <a:schemeClr val="accent4">
                    <a:lumMod val="40000"/>
                    <a:lumOff val="60000"/>
                  </a:schemeClr>
                </a:solidFill>
                <a:latin typeface="Agency FB" panose="020B0503020202020204" pitchFamily="34" charset="0"/>
              </a:rPr>
              <a:t>He is among the “rulers of the darkness of this age.” </a:t>
            </a:r>
            <a:r>
              <a:rPr lang="en-US" sz="3200" dirty="0">
                <a:solidFill>
                  <a:schemeClr val="accent4">
                    <a:lumMod val="60000"/>
                    <a:lumOff val="40000"/>
                  </a:schemeClr>
                </a:solidFill>
                <a:latin typeface="Agency FB" panose="020B0503020202020204" pitchFamily="34" charset="0"/>
              </a:rPr>
              <a:t>(Ephesians 6:10-12) </a:t>
            </a:r>
          </a:p>
          <a:p>
            <a:r>
              <a:rPr lang="en-US" sz="3200" dirty="0">
                <a:solidFill>
                  <a:schemeClr val="accent4">
                    <a:lumMod val="40000"/>
                    <a:lumOff val="60000"/>
                  </a:schemeClr>
                </a:solidFill>
                <a:latin typeface="Agency FB" panose="020B0503020202020204" pitchFamily="34" charset="0"/>
              </a:rPr>
              <a:t>To follow his lead is to be spiritually dead and doomed to the wrath of God!  </a:t>
            </a:r>
            <a:r>
              <a:rPr lang="en-US" sz="3200" dirty="0">
                <a:solidFill>
                  <a:schemeClr val="accent4">
                    <a:lumMod val="60000"/>
                    <a:lumOff val="40000"/>
                  </a:schemeClr>
                </a:solidFill>
                <a:latin typeface="Agency FB" panose="020B0503020202020204" pitchFamily="34" charset="0"/>
              </a:rPr>
              <a:t>(Ephesians 2:1-3)</a:t>
            </a:r>
          </a:p>
        </p:txBody>
      </p:sp>
    </p:spTree>
    <p:extLst>
      <p:ext uri="{BB962C8B-B14F-4D97-AF65-F5344CB8AC3E}">
        <p14:creationId xmlns:p14="http://schemas.microsoft.com/office/powerpoint/2010/main" val="95490157"/>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ppt_w</p:attrName>
                                        </p:attrNameLst>
                                      </p:cBhvr>
                                      <p:tavLst>
                                        <p:tav tm="0">
                                          <p:val>
                                            <p:strVal val="#ppt_w*0.70"/>
                                          </p:val>
                                        </p:tav>
                                        <p:tav tm="100000">
                                          <p:val>
                                            <p:strVal val="#ppt_w"/>
                                          </p:val>
                                        </p:tav>
                                      </p:tavLst>
                                    </p:anim>
                                    <p:anim calcmode="lin" valueType="num">
                                      <p:cBhvr>
                                        <p:cTn id="15"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ppt_w</p:attrName>
                                        </p:attrNameLst>
                                      </p:cBhvr>
                                      <p:tavLst>
                                        <p:tav tm="0">
                                          <p:val>
                                            <p:strVal val="#ppt_w*0.70"/>
                                          </p:val>
                                        </p:tav>
                                        <p:tav tm="100000">
                                          <p:val>
                                            <p:strVal val="#ppt_w"/>
                                          </p:val>
                                        </p:tav>
                                      </p:tavLst>
                                    </p:anim>
                                    <p:anim calcmode="lin" valueType="num">
                                      <p:cBhvr>
                                        <p:cTn id="22" dur="10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23" dur="10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5"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1000" fill="hold"/>
                                        <p:tgtEl>
                                          <p:spTgt spid="3">
                                            <p:txEl>
                                              <p:pRg st="3" end="3"/>
                                            </p:txEl>
                                          </p:spTgt>
                                        </p:tgtEl>
                                        <p:attrNameLst>
                                          <p:attrName>ppt_w</p:attrName>
                                        </p:attrNameLst>
                                      </p:cBhvr>
                                      <p:tavLst>
                                        <p:tav tm="0">
                                          <p:val>
                                            <p:strVal val="#ppt_w*0.70"/>
                                          </p:val>
                                        </p:tav>
                                        <p:tav tm="100000">
                                          <p:val>
                                            <p:strVal val="#ppt_w"/>
                                          </p:val>
                                        </p:tav>
                                      </p:tavLst>
                                    </p:anim>
                                    <p:anim calcmode="lin" valueType="num">
                                      <p:cBhvr>
                                        <p:cTn id="29" dur="1000" fill="hold"/>
                                        <p:tgtEl>
                                          <p:spTgt spid="3">
                                            <p:txEl>
                                              <p:pRg st="3" end="3"/>
                                            </p:txEl>
                                          </p:spTgt>
                                        </p:tgtEl>
                                        <p:attrNameLst>
                                          <p:attrName>ppt_h</p:attrName>
                                        </p:attrNameLst>
                                      </p:cBhvr>
                                      <p:tavLst>
                                        <p:tav tm="0">
                                          <p:val>
                                            <p:strVal val="#ppt_h"/>
                                          </p:val>
                                        </p:tav>
                                        <p:tav tm="100000">
                                          <p:val>
                                            <p:strVal val="#ppt_h"/>
                                          </p:val>
                                        </p:tav>
                                      </p:tavLst>
                                    </p:anim>
                                    <p:animEffect transition="in" filter="fade">
                                      <p:cBhvr>
                                        <p:cTn id="30"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6" name="Rectangle 75">
            <a:extLst>
              <a:ext uri="{FF2B5EF4-FFF2-40B4-BE49-F238E27FC236}">
                <a16:creationId xmlns:a16="http://schemas.microsoft.com/office/drawing/2014/main" id="{9228552E-C8B1-4A80-8448-0787CE0FC7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7" name="Picture 4" descr="Abstract, Digital, Art, Fractal, Colorful, Magical">
            <a:extLst>
              <a:ext uri="{FF2B5EF4-FFF2-40B4-BE49-F238E27FC236}">
                <a16:creationId xmlns:a16="http://schemas.microsoft.com/office/drawing/2014/main" id="{4E6489B5-6B1A-4B57-BE26-CABAD70261C1}"/>
              </a:ext>
            </a:extLst>
          </p:cNvPr>
          <p:cNvPicPr>
            <a:picLocks noChangeAspect="1" noChangeArrowheads="1"/>
          </p:cNvPicPr>
          <p:nvPr/>
        </p:nvPicPr>
        <p:blipFill rotWithShape="1">
          <a:blip r:embed="rId2">
            <a:alphaModFix amt="35000"/>
            <a:extLst>
              <a:ext uri="{28A0092B-C50C-407E-A947-70E740481C1C}">
                <a14:useLocalDpi xmlns:a14="http://schemas.microsoft.com/office/drawing/2010/main" val="0"/>
              </a:ext>
            </a:extLst>
          </a:blip>
          <a:srcRect l="19230" r="5770"/>
          <a:stretch/>
        </p:blipFill>
        <p:spPr bwMode="auto">
          <a:xfrm>
            <a:off x="20" y="1"/>
            <a:ext cx="9143980" cy="6857999"/>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17B85C47-DFDD-4432-BCB5-6F15CDF3E8FA}"/>
              </a:ext>
            </a:extLst>
          </p:cNvPr>
          <p:cNvSpPr>
            <a:spLocks noGrp="1"/>
          </p:cNvSpPr>
          <p:nvPr>
            <p:ph type="title"/>
          </p:nvPr>
        </p:nvSpPr>
        <p:spPr>
          <a:xfrm>
            <a:off x="628650" y="365126"/>
            <a:ext cx="7886700" cy="1560656"/>
          </a:xfrm>
        </p:spPr>
        <p:txBody>
          <a:bodyPr>
            <a:normAutofit/>
          </a:bodyPr>
          <a:lstStyle/>
          <a:p>
            <a:pPr algn="ctr"/>
            <a:r>
              <a:rPr lang="en-US" sz="4800" dirty="0">
                <a:solidFill>
                  <a:schemeClr val="accent4">
                    <a:lumMod val="60000"/>
                    <a:lumOff val="40000"/>
                  </a:schemeClr>
                </a:solidFill>
                <a:latin typeface="Agency FB" panose="020B0503020202020204" pitchFamily="34" charset="0"/>
              </a:rPr>
              <a:t>Christians do not Walk According to the Course of this World</a:t>
            </a:r>
          </a:p>
        </p:txBody>
      </p:sp>
      <p:sp>
        <p:nvSpPr>
          <p:cNvPr id="3" name="Content Placeholder 2">
            <a:extLst>
              <a:ext uri="{FF2B5EF4-FFF2-40B4-BE49-F238E27FC236}">
                <a16:creationId xmlns:a16="http://schemas.microsoft.com/office/drawing/2014/main" id="{B12EB399-BB7C-41CF-A4CF-B70B3F479E43}"/>
              </a:ext>
            </a:extLst>
          </p:cNvPr>
          <p:cNvSpPr>
            <a:spLocks noGrp="1"/>
          </p:cNvSpPr>
          <p:nvPr>
            <p:ph idx="1"/>
          </p:nvPr>
        </p:nvSpPr>
        <p:spPr>
          <a:xfrm>
            <a:off x="628650" y="2258291"/>
            <a:ext cx="8002732" cy="3918672"/>
          </a:xfrm>
        </p:spPr>
        <p:txBody>
          <a:bodyPr>
            <a:normAutofit/>
          </a:bodyPr>
          <a:lstStyle/>
          <a:p>
            <a:r>
              <a:rPr lang="en-US" sz="4000" dirty="0">
                <a:solidFill>
                  <a:srgbClr val="FFFFFF"/>
                </a:solidFill>
                <a:latin typeface="Agency FB" panose="020B0503020202020204" pitchFamily="34" charset="0"/>
              </a:rPr>
              <a:t>We are not to love the world </a:t>
            </a:r>
            <a:r>
              <a:rPr lang="en-US" sz="3600" dirty="0">
                <a:solidFill>
                  <a:schemeClr val="accent1">
                    <a:lumMod val="20000"/>
                    <a:lumOff val="80000"/>
                  </a:schemeClr>
                </a:solidFill>
                <a:latin typeface="Agency FB" panose="020B0503020202020204" pitchFamily="34" charset="0"/>
              </a:rPr>
              <a:t>(1 John 2:15-16) </a:t>
            </a:r>
          </a:p>
          <a:p>
            <a:r>
              <a:rPr lang="en-US" sz="4000" dirty="0">
                <a:solidFill>
                  <a:srgbClr val="FFFFFF"/>
                </a:solidFill>
                <a:latin typeface="Agency FB" panose="020B0503020202020204" pitchFamily="34" charset="0"/>
              </a:rPr>
              <a:t>Temptation may be endured and it may be escaped, but not if you love the world more than the Father</a:t>
            </a:r>
            <a:r>
              <a:rPr lang="en-US" sz="3600" dirty="0">
                <a:solidFill>
                  <a:srgbClr val="FFFFFF"/>
                </a:solidFill>
                <a:latin typeface="Agency FB" panose="020B0503020202020204" pitchFamily="34" charset="0"/>
              </a:rPr>
              <a:t>! </a:t>
            </a:r>
            <a:r>
              <a:rPr lang="en-US" sz="3600" dirty="0">
                <a:solidFill>
                  <a:schemeClr val="accent1">
                    <a:lumMod val="20000"/>
                    <a:lumOff val="80000"/>
                  </a:schemeClr>
                </a:solidFill>
                <a:latin typeface="Agency FB" panose="020B0503020202020204" pitchFamily="34" charset="0"/>
              </a:rPr>
              <a:t>(James 1:12-15; 1 Corinthians 10:13)</a:t>
            </a:r>
          </a:p>
          <a:p>
            <a:pPr marL="0" indent="0">
              <a:buNone/>
            </a:pPr>
            <a:endParaRPr lang="en-US" sz="2450" dirty="0">
              <a:solidFill>
                <a:srgbClr val="FFFFFF"/>
              </a:solidFill>
              <a:latin typeface="Agency FB" panose="020B0503020202020204" pitchFamily="34" charset="0"/>
            </a:endParaRPr>
          </a:p>
        </p:txBody>
      </p:sp>
    </p:spTree>
    <p:extLst>
      <p:ext uri="{BB962C8B-B14F-4D97-AF65-F5344CB8AC3E}">
        <p14:creationId xmlns:p14="http://schemas.microsoft.com/office/powerpoint/2010/main" val="4221090762"/>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6" name="Rectangle 75">
            <a:extLst>
              <a:ext uri="{FF2B5EF4-FFF2-40B4-BE49-F238E27FC236}">
                <a16:creationId xmlns:a16="http://schemas.microsoft.com/office/drawing/2014/main" id="{9228552E-C8B1-4A80-8448-0787CE0FC7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7" name="Picture 4" descr="Abstract, Digital, Art, Fractal, Colorful, Magical">
            <a:extLst>
              <a:ext uri="{FF2B5EF4-FFF2-40B4-BE49-F238E27FC236}">
                <a16:creationId xmlns:a16="http://schemas.microsoft.com/office/drawing/2014/main" id="{4E6489B5-6B1A-4B57-BE26-CABAD70261C1}"/>
              </a:ext>
            </a:extLst>
          </p:cNvPr>
          <p:cNvPicPr>
            <a:picLocks noChangeAspect="1" noChangeArrowheads="1"/>
          </p:cNvPicPr>
          <p:nvPr/>
        </p:nvPicPr>
        <p:blipFill rotWithShape="1">
          <a:blip r:embed="rId2">
            <a:alphaModFix amt="35000"/>
            <a:extLst>
              <a:ext uri="{28A0092B-C50C-407E-A947-70E740481C1C}">
                <a14:useLocalDpi xmlns:a14="http://schemas.microsoft.com/office/drawing/2010/main" val="0"/>
              </a:ext>
            </a:extLst>
          </a:blip>
          <a:srcRect l="19230" r="5770"/>
          <a:stretch/>
        </p:blipFill>
        <p:spPr bwMode="auto">
          <a:xfrm>
            <a:off x="20" y="1"/>
            <a:ext cx="9143980" cy="6857999"/>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17B85C47-DFDD-4432-BCB5-6F15CDF3E8FA}"/>
              </a:ext>
            </a:extLst>
          </p:cNvPr>
          <p:cNvSpPr>
            <a:spLocks noGrp="1"/>
          </p:cNvSpPr>
          <p:nvPr>
            <p:ph type="title"/>
          </p:nvPr>
        </p:nvSpPr>
        <p:spPr>
          <a:xfrm>
            <a:off x="628650" y="365126"/>
            <a:ext cx="7886700" cy="1560656"/>
          </a:xfrm>
        </p:spPr>
        <p:txBody>
          <a:bodyPr>
            <a:normAutofit/>
          </a:bodyPr>
          <a:lstStyle/>
          <a:p>
            <a:pPr algn="ctr"/>
            <a:r>
              <a:rPr lang="en-US" sz="4800" dirty="0">
                <a:solidFill>
                  <a:schemeClr val="accent4">
                    <a:lumMod val="60000"/>
                    <a:lumOff val="40000"/>
                  </a:schemeClr>
                </a:solidFill>
                <a:latin typeface="Agency FB" panose="020B0503020202020204" pitchFamily="34" charset="0"/>
              </a:rPr>
              <a:t>Things We Must Not Love</a:t>
            </a:r>
            <a:br>
              <a:rPr lang="en-US" sz="4800" dirty="0">
                <a:solidFill>
                  <a:schemeClr val="accent4">
                    <a:lumMod val="60000"/>
                    <a:lumOff val="40000"/>
                  </a:schemeClr>
                </a:solidFill>
                <a:latin typeface="Agency FB" panose="020B0503020202020204" pitchFamily="34" charset="0"/>
              </a:rPr>
            </a:br>
            <a:r>
              <a:rPr lang="en-US" sz="3600" dirty="0">
                <a:solidFill>
                  <a:schemeClr val="accent4">
                    <a:lumMod val="60000"/>
                    <a:lumOff val="40000"/>
                  </a:schemeClr>
                </a:solidFill>
                <a:latin typeface="Agency FB" panose="020B0503020202020204" pitchFamily="34" charset="0"/>
              </a:rPr>
              <a:t>(1 John 2:15-17)</a:t>
            </a:r>
            <a:endParaRPr lang="en-US" sz="4800" dirty="0">
              <a:solidFill>
                <a:schemeClr val="accent4">
                  <a:lumMod val="60000"/>
                  <a:lumOff val="40000"/>
                </a:schemeClr>
              </a:solidFill>
              <a:latin typeface="Agency FB" panose="020B0503020202020204" pitchFamily="34" charset="0"/>
            </a:endParaRPr>
          </a:p>
        </p:txBody>
      </p:sp>
      <p:sp>
        <p:nvSpPr>
          <p:cNvPr id="3" name="Content Placeholder 2">
            <a:extLst>
              <a:ext uri="{FF2B5EF4-FFF2-40B4-BE49-F238E27FC236}">
                <a16:creationId xmlns:a16="http://schemas.microsoft.com/office/drawing/2014/main" id="{B12EB399-BB7C-41CF-A4CF-B70B3F479E43}"/>
              </a:ext>
            </a:extLst>
          </p:cNvPr>
          <p:cNvSpPr>
            <a:spLocks noGrp="1"/>
          </p:cNvSpPr>
          <p:nvPr>
            <p:ph idx="1"/>
          </p:nvPr>
        </p:nvSpPr>
        <p:spPr>
          <a:xfrm>
            <a:off x="628650" y="2258291"/>
            <a:ext cx="8002732" cy="3918672"/>
          </a:xfrm>
        </p:spPr>
        <p:txBody>
          <a:bodyPr>
            <a:normAutofit/>
          </a:bodyPr>
          <a:lstStyle/>
          <a:p>
            <a:r>
              <a:rPr lang="en-US" sz="4000" dirty="0">
                <a:solidFill>
                  <a:srgbClr val="FFFFFF"/>
                </a:solidFill>
                <a:latin typeface="Agency FB" panose="020B0503020202020204" pitchFamily="34" charset="0"/>
              </a:rPr>
              <a:t>The lust of the flesh </a:t>
            </a:r>
            <a:r>
              <a:rPr lang="en-US" sz="3600" dirty="0">
                <a:solidFill>
                  <a:schemeClr val="accent1">
                    <a:lumMod val="20000"/>
                    <a:lumOff val="80000"/>
                  </a:schemeClr>
                </a:solidFill>
                <a:latin typeface="Agency FB" panose="020B0503020202020204" pitchFamily="34" charset="0"/>
              </a:rPr>
              <a:t>(1 Peter 4:3-4; 2 Timothy 4:10)</a:t>
            </a:r>
          </a:p>
          <a:p>
            <a:r>
              <a:rPr lang="en-US" sz="4000" dirty="0">
                <a:solidFill>
                  <a:srgbClr val="FFFFFF"/>
                </a:solidFill>
                <a:latin typeface="Agency FB" panose="020B0503020202020204" pitchFamily="34" charset="0"/>
              </a:rPr>
              <a:t>The lust of the eyes </a:t>
            </a:r>
            <a:r>
              <a:rPr lang="en-US" sz="3600" dirty="0">
                <a:solidFill>
                  <a:schemeClr val="accent1">
                    <a:lumMod val="20000"/>
                    <a:lumOff val="80000"/>
                  </a:schemeClr>
                </a:solidFill>
                <a:latin typeface="Agency FB" panose="020B0503020202020204" pitchFamily="34" charset="0"/>
              </a:rPr>
              <a:t>(James 4:1-3</a:t>
            </a:r>
            <a:r>
              <a:rPr lang="en-US" sz="3600">
                <a:solidFill>
                  <a:schemeClr val="accent1">
                    <a:lumMod val="20000"/>
                    <a:lumOff val="80000"/>
                  </a:schemeClr>
                </a:solidFill>
                <a:latin typeface="Agency FB" panose="020B0503020202020204" pitchFamily="34" charset="0"/>
              </a:rPr>
              <a:t>; Luke 12:15)</a:t>
            </a:r>
            <a:endParaRPr lang="en-US" sz="3600" dirty="0">
              <a:solidFill>
                <a:schemeClr val="accent1">
                  <a:lumMod val="20000"/>
                  <a:lumOff val="80000"/>
                </a:schemeClr>
              </a:solidFill>
              <a:latin typeface="Agency FB" panose="020B0503020202020204" pitchFamily="34" charset="0"/>
            </a:endParaRPr>
          </a:p>
          <a:p>
            <a:r>
              <a:rPr lang="en-US" sz="4000" dirty="0">
                <a:solidFill>
                  <a:srgbClr val="FFFFFF"/>
                </a:solidFill>
                <a:latin typeface="Agency FB" panose="020B0503020202020204" pitchFamily="34" charset="0"/>
              </a:rPr>
              <a:t>The pride of life </a:t>
            </a:r>
            <a:r>
              <a:rPr lang="en-US" sz="3600" dirty="0">
                <a:solidFill>
                  <a:schemeClr val="accent1">
                    <a:lumMod val="20000"/>
                    <a:lumOff val="80000"/>
                  </a:schemeClr>
                </a:solidFill>
                <a:latin typeface="Agency FB" panose="020B0503020202020204" pitchFamily="34" charset="0"/>
              </a:rPr>
              <a:t>(1 Peter 3:3-4; Ecclesiastes 2:18;      1 Thessalonians 4:11-12)</a:t>
            </a:r>
          </a:p>
          <a:p>
            <a:endParaRPr lang="en-US" sz="3600" dirty="0">
              <a:solidFill>
                <a:srgbClr val="FFFFFF"/>
              </a:solidFill>
              <a:latin typeface="Agency FB" panose="020B0503020202020204" pitchFamily="34" charset="0"/>
            </a:endParaRPr>
          </a:p>
          <a:p>
            <a:pPr marL="0" indent="0">
              <a:buNone/>
            </a:pPr>
            <a:endParaRPr lang="en-US" sz="2450" dirty="0">
              <a:solidFill>
                <a:srgbClr val="FFFFFF"/>
              </a:solidFill>
              <a:latin typeface="Agency FB" panose="020B0503020202020204" pitchFamily="34" charset="0"/>
            </a:endParaRPr>
          </a:p>
        </p:txBody>
      </p:sp>
    </p:spTree>
    <p:extLst>
      <p:ext uri="{BB962C8B-B14F-4D97-AF65-F5344CB8AC3E}">
        <p14:creationId xmlns:p14="http://schemas.microsoft.com/office/powerpoint/2010/main" val="3652765777"/>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6" name="Rectangle 75">
            <a:extLst>
              <a:ext uri="{FF2B5EF4-FFF2-40B4-BE49-F238E27FC236}">
                <a16:creationId xmlns:a16="http://schemas.microsoft.com/office/drawing/2014/main" id="{9228552E-C8B1-4A80-8448-0787CE0FC7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7" name="Picture 4" descr="Abstract, Digital, Art, Fractal, Colorful, Magical">
            <a:extLst>
              <a:ext uri="{FF2B5EF4-FFF2-40B4-BE49-F238E27FC236}">
                <a16:creationId xmlns:a16="http://schemas.microsoft.com/office/drawing/2014/main" id="{4E6489B5-6B1A-4B57-BE26-CABAD70261C1}"/>
              </a:ext>
            </a:extLst>
          </p:cNvPr>
          <p:cNvPicPr>
            <a:picLocks noChangeAspect="1" noChangeArrowheads="1"/>
          </p:cNvPicPr>
          <p:nvPr/>
        </p:nvPicPr>
        <p:blipFill rotWithShape="1">
          <a:blip r:embed="rId2">
            <a:alphaModFix amt="35000"/>
            <a:extLst>
              <a:ext uri="{28A0092B-C50C-407E-A947-70E740481C1C}">
                <a14:useLocalDpi xmlns:a14="http://schemas.microsoft.com/office/drawing/2010/main" val="0"/>
              </a:ext>
            </a:extLst>
          </a:blip>
          <a:srcRect l="19230" r="5770"/>
          <a:stretch/>
        </p:blipFill>
        <p:spPr bwMode="auto">
          <a:xfrm>
            <a:off x="20" y="1"/>
            <a:ext cx="9143980" cy="6857999"/>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17B85C47-DFDD-4432-BCB5-6F15CDF3E8FA}"/>
              </a:ext>
            </a:extLst>
          </p:cNvPr>
          <p:cNvSpPr>
            <a:spLocks noGrp="1"/>
          </p:cNvSpPr>
          <p:nvPr>
            <p:ph type="title"/>
          </p:nvPr>
        </p:nvSpPr>
        <p:spPr>
          <a:xfrm>
            <a:off x="628650" y="365126"/>
            <a:ext cx="7886700" cy="1560656"/>
          </a:xfrm>
        </p:spPr>
        <p:txBody>
          <a:bodyPr>
            <a:normAutofit/>
          </a:bodyPr>
          <a:lstStyle/>
          <a:p>
            <a:pPr algn="ctr"/>
            <a:r>
              <a:rPr lang="en-US" sz="4800" dirty="0">
                <a:solidFill>
                  <a:schemeClr val="accent4">
                    <a:lumMod val="60000"/>
                    <a:lumOff val="40000"/>
                  </a:schemeClr>
                </a:solidFill>
                <a:latin typeface="Agency FB" panose="020B0503020202020204" pitchFamily="34" charset="0"/>
              </a:rPr>
              <a:t>We Can Have Victory Over the World!</a:t>
            </a:r>
          </a:p>
        </p:txBody>
      </p:sp>
      <p:sp>
        <p:nvSpPr>
          <p:cNvPr id="3" name="Content Placeholder 2">
            <a:extLst>
              <a:ext uri="{FF2B5EF4-FFF2-40B4-BE49-F238E27FC236}">
                <a16:creationId xmlns:a16="http://schemas.microsoft.com/office/drawing/2014/main" id="{B12EB399-BB7C-41CF-A4CF-B70B3F479E43}"/>
              </a:ext>
            </a:extLst>
          </p:cNvPr>
          <p:cNvSpPr>
            <a:spLocks noGrp="1"/>
          </p:cNvSpPr>
          <p:nvPr>
            <p:ph idx="1"/>
          </p:nvPr>
        </p:nvSpPr>
        <p:spPr>
          <a:xfrm>
            <a:off x="628650" y="2258291"/>
            <a:ext cx="8002732" cy="3918672"/>
          </a:xfrm>
        </p:spPr>
        <p:txBody>
          <a:bodyPr>
            <a:normAutofit/>
          </a:bodyPr>
          <a:lstStyle/>
          <a:p>
            <a:r>
              <a:rPr lang="en-US" sz="4000" dirty="0">
                <a:solidFill>
                  <a:srgbClr val="FFFFFF"/>
                </a:solidFill>
                <a:latin typeface="Agency FB" panose="020B0503020202020204" pitchFamily="34" charset="0"/>
              </a:rPr>
              <a:t>We have control of our minds </a:t>
            </a:r>
            <a:r>
              <a:rPr lang="en-US" sz="3200" dirty="0">
                <a:solidFill>
                  <a:schemeClr val="accent1">
                    <a:lumMod val="20000"/>
                    <a:lumOff val="80000"/>
                  </a:schemeClr>
                </a:solidFill>
                <a:latin typeface="Agency FB" panose="020B0503020202020204" pitchFamily="34" charset="0"/>
              </a:rPr>
              <a:t>(Romans 8:5; Colossians 3:1-3, 16; Philippians 4:8; 2 Corinthians 10:4-5)</a:t>
            </a:r>
          </a:p>
          <a:p>
            <a:r>
              <a:rPr lang="en-US" sz="4000" dirty="0">
                <a:solidFill>
                  <a:srgbClr val="FFFFFF"/>
                </a:solidFill>
                <a:latin typeface="Agency FB" panose="020B0503020202020204" pitchFamily="34" charset="0"/>
              </a:rPr>
              <a:t>We have control over our bodies </a:t>
            </a:r>
            <a:r>
              <a:rPr lang="en-US" sz="3200" dirty="0">
                <a:solidFill>
                  <a:schemeClr val="accent1">
                    <a:lumMod val="20000"/>
                    <a:lumOff val="80000"/>
                  </a:schemeClr>
                </a:solidFill>
                <a:latin typeface="Agency FB" panose="020B0503020202020204" pitchFamily="34" charset="0"/>
              </a:rPr>
              <a:t>(Romans 6:13;      1 John 2:17; 1 Corinthians 6:20)</a:t>
            </a:r>
            <a:endParaRPr lang="en-US" sz="3600" dirty="0">
              <a:solidFill>
                <a:schemeClr val="accent1">
                  <a:lumMod val="20000"/>
                  <a:lumOff val="80000"/>
                </a:schemeClr>
              </a:solidFill>
              <a:latin typeface="Agency FB" panose="020B0503020202020204" pitchFamily="34" charset="0"/>
            </a:endParaRPr>
          </a:p>
          <a:p>
            <a:r>
              <a:rPr lang="en-US" sz="4000" dirty="0">
                <a:solidFill>
                  <a:srgbClr val="FFFFFF"/>
                </a:solidFill>
                <a:latin typeface="Agency FB" panose="020B0503020202020204" pitchFamily="34" charset="0"/>
              </a:rPr>
              <a:t>Jesus Christ is greater than he who is in </a:t>
            </a:r>
            <a:r>
              <a:rPr lang="en-US" sz="4000">
                <a:solidFill>
                  <a:srgbClr val="FFFFFF"/>
                </a:solidFill>
                <a:latin typeface="Agency FB" panose="020B0503020202020204" pitchFamily="34" charset="0"/>
              </a:rPr>
              <a:t>the world </a:t>
            </a:r>
            <a:r>
              <a:rPr lang="en-US" sz="3200">
                <a:solidFill>
                  <a:schemeClr val="accent1">
                    <a:lumMod val="20000"/>
                    <a:lumOff val="80000"/>
                  </a:schemeClr>
                </a:solidFill>
                <a:latin typeface="Agency FB" panose="020B0503020202020204" pitchFamily="34" charset="0"/>
              </a:rPr>
              <a:t>(</a:t>
            </a:r>
            <a:r>
              <a:rPr lang="en-US" sz="3200" dirty="0">
                <a:solidFill>
                  <a:schemeClr val="accent1">
                    <a:lumMod val="20000"/>
                    <a:lumOff val="80000"/>
                  </a:schemeClr>
                </a:solidFill>
                <a:latin typeface="Agency FB" panose="020B0503020202020204" pitchFamily="34" charset="0"/>
              </a:rPr>
              <a:t>1 John 4:4; 5:4)</a:t>
            </a:r>
          </a:p>
          <a:p>
            <a:endParaRPr lang="en-US" sz="3600" dirty="0">
              <a:solidFill>
                <a:srgbClr val="FFFFFF"/>
              </a:solidFill>
              <a:latin typeface="Agency FB" panose="020B0503020202020204" pitchFamily="34" charset="0"/>
            </a:endParaRPr>
          </a:p>
          <a:p>
            <a:pPr marL="0" indent="0">
              <a:buNone/>
            </a:pPr>
            <a:endParaRPr lang="en-US" sz="2450" dirty="0">
              <a:solidFill>
                <a:srgbClr val="FFFFFF"/>
              </a:solidFill>
              <a:latin typeface="Agency FB" panose="020B0503020202020204" pitchFamily="34" charset="0"/>
            </a:endParaRPr>
          </a:p>
        </p:txBody>
      </p:sp>
    </p:spTree>
    <p:extLst>
      <p:ext uri="{BB962C8B-B14F-4D97-AF65-F5344CB8AC3E}">
        <p14:creationId xmlns:p14="http://schemas.microsoft.com/office/powerpoint/2010/main" val="4029743339"/>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6" name="Rectangle 75">
            <a:extLst>
              <a:ext uri="{FF2B5EF4-FFF2-40B4-BE49-F238E27FC236}">
                <a16:creationId xmlns:a16="http://schemas.microsoft.com/office/drawing/2014/main" id="{9228552E-C8B1-4A80-8448-0787CE0FC7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7" name="Picture 4" descr="Abstract, Digital, Art, Fractal, Colorful, Magical">
            <a:extLst>
              <a:ext uri="{FF2B5EF4-FFF2-40B4-BE49-F238E27FC236}">
                <a16:creationId xmlns:a16="http://schemas.microsoft.com/office/drawing/2014/main" id="{4E6489B5-6B1A-4B57-BE26-CABAD70261C1}"/>
              </a:ext>
            </a:extLst>
          </p:cNvPr>
          <p:cNvPicPr>
            <a:picLocks noChangeAspect="1" noChangeArrowheads="1"/>
          </p:cNvPicPr>
          <p:nvPr/>
        </p:nvPicPr>
        <p:blipFill rotWithShape="1">
          <a:blip r:embed="rId2">
            <a:alphaModFix amt="35000"/>
            <a:extLst>
              <a:ext uri="{28A0092B-C50C-407E-A947-70E740481C1C}">
                <a14:useLocalDpi xmlns:a14="http://schemas.microsoft.com/office/drawing/2010/main" val="0"/>
              </a:ext>
            </a:extLst>
          </a:blip>
          <a:srcRect l="19230" r="5770"/>
          <a:stretch/>
        </p:blipFill>
        <p:spPr bwMode="auto">
          <a:xfrm>
            <a:off x="20" y="1"/>
            <a:ext cx="9143980" cy="6857999"/>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17B85C47-DFDD-4432-BCB5-6F15CDF3E8FA}"/>
              </a:ext>
            </a:extLst>
          </p:cNvPr>
          <p:cNvSpPr>
            <a:spLocks noGrp="1"/>
          </p:cNvSpPr>
          <p:nvPr>
            <p:ph type="title"/>
          </p:nvPr>
        </p:nvSpPr>
        <p:spPr>
          <a:xfrm>
            <a:off x="628650" y="365126"/>
            <a:ext cx="7886700" cy="1560656"/>
          </a:xfrm>
        </p:spPr>
        <p:txBody>
          <a:bodyPr>
            <a:normAutofit/>
          </a:bodyPr>
          <a:lstStyle/>
          <a:p>
            <a:pPr algn="ctr"/>
            <a:r>
              <a:rPr lang="en-US" sz="4800" dirty="0">
                <a:solidFill>
                  <a:schemeClr val="accent4">
                    <a:lumMod val="60000"/>
                    <a:lumOff val="40000"/>
                  </a:schemeClr>
                </a:solidFill>
                <a:latin typeface="Agency FB" panose="020B0503020202020204" pitchFamily="34" charset="0"/>
              </a:rPr>
              <a:t>Have you learned the lesson of grace? </a:t>
            </a:r>
          </a:p>
        </p:txBody>
      </p:sp>
      <p:sp>
        <p:nvSpPr>
          <p:cNvPr id="3" name="Content Placeholder 2">
            <a:extLst>
              <a:ext uri="{FF2B5EF4-FFF2-40B4-BE49-F238E27FC236}">
                <a16:creationId xmlns:a16="http://schemas.microsoft.com/office/drawing/2014/main" id="{B12EB399-BB7C-41CF-A4CF-B70B3F479E43}"/>
              </a:ext>
            </a:extLst>
          </p:cNvPr>
          <p:cNvSpPr>
            <a:spLocks noGrp="1"/>
          </p:cNvSpPr>
          <p:nvPr>
            <p:ph idx="1"/>
          </p:nvPr>
        </p:nvSpPr>
        <p:spPr>
          <a:xfrm>
            <a:off x="1065439" y="2164985"/>
            <a:ext cx="7013121" cy="3918672"/>
          </a:xfrm>
        </p:spPr>
        <p:txBody>
          <a:bodyPr>
            <a:normAutofit/>
          </a:bodyPr>
          <a:lstStyle/>
          <a:p>
            <a:pPr marL="0" indent="0" algn="ctr">
              <a:buNone/>
            </a:pPr>
            <a:r>
              <a:rPr lang="en-US" sz="4000" dirty="0">
                <a:solidFill>
                  <a:srgbClr val="FFFFFF"/>
                </a:solidFill>
                <a:effectLst>
                  <a:glow rad="101600">
                    <a:schemeClr val="accent3">
                      <a:satMod val="175000"/>
                      <a:alpha val="40000"/>
                    </a:schemeClr>
                  </a:glow>
                </a:effectLst>
                <a:latin typeface="Agency FB" panose="020B0503020202020204" pitchFamily="34" charset="0"/>
              </a:rPr>
              <a:t>“For the </a:t>
            </a:r>
            <a:r>
              <a:rPr lang="en-US" sz="4000" b="1" i="1" dirty="0">
                <a:solidFill>
                  <a:srgbClr val="FFFFFF"/>
                </a:solidFill>
                <a:effectLst>
                  <a:glow rad="101600">
                    <a:schemeClr val="accent3">
                      <a:satMod val="175000"/>
                      <a:alpha val="40000"/>
                    </a:schemeClr>
                  </a:glow>
                </a:effectLst>
                <a:latin typeface="Agency FB" panose="020B0503020202020204" pitchFamily="34" charset="0"/>
              </a:rPr>
              <a:t>grace</a:t>
            </a:r>
            <a:r>
              <a:rPr lang="en-US" sz="4000" dirty="0">
                <a:solidFill>
                  <a:srgbClr val="FFFFFF"/>
                </a:solidFill>
                <a:effectLst>
                  <a:glow rad="101600">
                    <a:schemeClr val="accent3">
                      <a:satMod val="175000"/>
                      <a:alpha val="40000"/>
                    </a:schemeClr>
                  </a:glow>
                </a:effectLst>
                <a:latin typeface="Agency FB" panose="020B0503020202020204" pitchFamily="34" charset="0"/>
              </a:rPr>
              <a:t> of God that brings salvation has appeared to all men, </a:t>
            </a:r>
            <a:r>
              <a:rPr lang="en-US" sz="4000" b="1" i="1" dirty="0">
                <a:solidFill>
                  <a:srgbClr val="FFFFFF"/>
                </a:solidFill>
                <a:effectLst>
                  <a:glow rad="101600">
                    <a:schemeClr val="accent3">
                      <a:satMod val="175000"/>
                      <a:alpha val="40000"/>
                    </a:schemeClr>
                  </a:glow>
                </a:effectLst>
                <a:latin typeface="Agency FB" panose="020B0503020202020204" pitchFamily="34" charset="0"/>
              </a:rPr>
              <a:t>teaching us </a:t>
            </a:r>
            <a:r>
              <a:rPr lang="en-US" sz="4000" dirty="0">
                <a:solidFill>
                  <a:srgbClr val="FFFFFF"/>
                </a:solidFill>
                <a:effectLst>
                  <a:glow rad="101600">
                    <a:schemeClr val="accent3">
                      <a:satMod val="175000"/>
                      <a:alpha val="40000"/>
                    </a:schemeClr>
                  </a:glow>
                </a:effectLst>
                <a:latin typeface="Agency FB" panose="020B0503020202020204" pitchFamily="34" charset="0"/>
              </a:rPr>
              <a:t>that, </a:t>
            </a:r>
            <a:r>
              <a:rPr lang="en-US" sz="4000" b="1" i="1" dirty="0">
                <a:solidFill>
                  <a:srgbClr val="FFFFFF"/>
                </a:solidFill>
                <a:effectLst>
                  <a:glow rad="101600">
                    <a:schemeClr val="accent3">
                      <a:satMod val="175000"/>
                      <a:alpha val="40000"/>
                    </a:schemeClr>
                  </a:glow>
                </a:effectLst>
                <a:latin typeface="Agency FB" panose="020B0503020202020204" pitchFamily="34" charset="0"/>
              </a:rPr>
              <a:t>denying </a:t>
            </a:r>
            <a:r>
              <a:rPr lang="en-US" sz="4000" dirty="0">
                <a:solidFill>
                  <a:srgbClr val="FFFFFF"/>
                </a:solidFill>
                <a:effectLst>
                  <a:glow rad="101600">
                    <a:schemeClr val="accent3">
                      <a:satMod val="175000"/>
                      <a:alpha val="40000"/>
                    </a:schemeClr>
                  </a:glow>
                </a:effectLst>
                <a:latin typeface="Agency FB" panose="020B0503020202020204" pitchFamily="34" charset="0"/>
              </a:rPr>
              <a:t>ungodliness and </a:t>
            </a:r>
            <a:r>
              <a:rPr lang="en-US" sz="4000" b="1" i="1" dirty="0">
                <a:solidFill>
                  <a:srgbClr val="FFFFFF"/>
                </a:solidFill>
                <a:effectLst>
                  <a:glow rad="101600">
                    <a:schemeClr val="accent3">
                      <a:satMod val="175000"/>
                      <a:alpha val="40000"/>
                    </a:schemeClr>
                  </a:glow>
                </a:effectLst>
                <a:latin typeface="Agency FB" panose="020B0503020202020204" pitchFamily="34" charset="0"/>
              </a:rPr>
              <a:t>worldly lusts</a:t>
            </a:r>
            <a:r>
              <a:rPr lang="en-US" sz="4000" dirty="0">
                <a:solidFill>
                  <a:srgbClr val="FFFFFF"/>
                </a:solidFill>
                <a:effectLst>
                  <a:glow rad="101600">
                    <a:schemeClr val="accent3">
                      <a:satMod val="175000"/>
                      <a:alpha val="40000"/>
                    </a:schemeClr>
                  </a:glow>
                </a:effectLst>
                <a:latin typeface="Agency FB" panose="020B0503020202020204" pitchFamily="34" charset="0"/>
              </a:rPr>
              <a:t>, we should live soberly, righteously, and godly in the present age” </a:t>
            </a:r>
            <a:r>
              <a:rPr lang="en-US" sz="4000" dirty="0">
                <a:solidFill>
                  <a:schemeClr val="accent1">
                    <a:lumMod val="20000"/>
                    <a:lumOff val="80000"/>
                  </a:schemeClr>
                </a:solidFill>
                <a:effectLst>
                  <a:glow rad="101600">
                    <a:schemeClr val="accent3">
                      <a:satMod val="175000"/>
                      <a:alpha val="40000"/>
                    </a:schemeClr>
                  </a:glow>
                </a:effectLst>
                <a:latin typeface="Agency FB" panose="020B0503020202020204" pitchFamily="34" charset="0"/>
              </a:rPr>
              <a:t>(Titus 2:11-12)</a:t>
            </a:r>
          </a:p>
          <a:p>
            <a:endParaRPr lang="en-US" sz="3600" dirty="0">
              <a:solidFill>
                <a:srgbClr val="FFFFFF"/>
              </a:solidFill>
              <a:latin typeface="Agency FB" panose="020B0503020202020204" pitchFamily="34" charset="0"/>
            </a:endParaRPr>
          </a:p>
          <a:p>
            <a:pPr marL="0" indent="0">
              <a:buNone/>
            </a:pPr>
            <a:endParaRPr lang="en-US" sz="2450" dirty="0">
              <a:solidFill>
                <a:srgbClr val="FFFFFF"/>
              </a:solidFill>
              <a:latin typeface="Agency FB" panose="020B0503020202020204" pitchFamily="34" charset="0"/>
            </a:endParaRPr>
          </a:p>
        </p:txBody>
      </p:sp>
    </p:spTree>
    <p:extLst>
      <p:ext uri="{BB962C8B-B14F-4D97-AF65-F5344CB8AC3E}">
        <p14:creationId xmlns:p14="http://schemas.microsoft.com/office/powerpoint/2010/main" val="3758361192"/>
      </p:ext>
    </p:extLst>
  </p:cSld>
  <p:clrMapOvr>
    <a:masterClrMapping/>
  </p:clrMapOvr>
  <p:transition spd="slow">
    <p:randomBar dir="vert"/>
  </p:transition>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6" name="Rectangle 75">
            <a:extLst>
              <a:ext uri="{FF2B5EF4-FFF2-40B4-BE49-F238E27FC236}">
                <a16:creationId xmlns:a16="http://schemas.microsoft.com/office/drawing/2014/main" id="{9228552E-C8B1-4A80-8448-0787CE0FC7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7" name="Picture 4" descr="Abstract, Digital, Art, Fractal, Colorful, Magical">
            <a:extLst>
              <a:ext uri="{FF2B5EF4-FFF2-40B4-BE49-F238E27FC236}">
                <a16:creationId xmlns:a16="http://schemas.microsoft.com/office/drawing/2014/main" id="{4E6489B5-6B1A-4B57-BE26-CABAD70261C1}"/>
              </a:ext>
            </a:extLst>
          </p:cNvPr>
          <p:cNvPicPr>
            <a:picLocks noChangeAspect="1" noChangeArrowheads="1"/>
          </p:cNvPicPr>
          <p:nvPr/>
        </p:nvPicPr>
        <p:blipFill rotWithShape="1">
          <a:blip r:embed="rId2">
            <a:alphaModFix amt="35000"/>
            <a:extLst>
              <a:ext uri="{28A0092B-C50C-407E-A947-70E740481C1C}">
                <a14:useLocalDpi xmlns:a14="http://schemas.microsoft.com/office/drawing/2010/main" val="0"/>
              </a:ext>
            </a:extLst>
          </a:blip>
          <a:srcRect l="19230" r="5770"/>
          <a:stretch/>
        </p:blipFill>
        <p:spPr bwMode="auto">
          <a:xfrm>
            <a:off x="20" y="1"/>
            <a:ext cx="9143980" cy="6857999"/>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17B85C47-DFDD-4432-BCB5-6F15CDF3E8FA}"/>
              </a:ext>
            </a:extLst>
          </p:cNvPr>
          <p:cNvSpPr>
            <a:spLocks noGrp="1"/>
          </p:cNvSpPr>
          <p:nvPr>
            <p:ph type="title"/>
          </p:nvPr>
        </p:nvSpPr>
        <p:spPr>
          <a:xfrm>
            <a:off x="628650" y="365126"/>
            <a:ext cx="7886700" cy="1560656"/>
          </a:xfrm>
        </p:spPr>
        <p:txBody>
          <a:bodyPr>
            <a:normAutofit/>
          </a:bodyPr>
          <a:lstStyle/>
          <a:p>
            <a:pPr algn="ctr"/>
            <a:r>
              <a:rPr lang="en-US" sz="4800" dirty="0">
                <a:solidFill>
                  <a:schemeClr val="accent4">
                    <a:lumMod val="60000"/>
                    <a:lumOff val="40000"/>
                  </a:schemeClr>
                </a:solidFill>
                <a:latin typeface="Agency FB" panose="020B0503020202020204" pitchFamily="34" charset="0"/>
              </a:rPr>
              <a:t>Have you truly been born of God? </a:t>
            </a:r>
          </a:p>
        </p:txBody>
      </p:sp>
      <p:sp>
        <p:nvSpPr>
          <p:cNvPr id="3" name="Content Placeholder 2">
            <a:extLst>
              <a:ext uri="{FF2B5EF4-FFF2-40B4-BE49-F238E27FC236}">
                <a16:creationId xmlns:a16="http://schemas.microsoft.com/office/drawing/2014/main" id="{B12EB399-BB7C-41CF-A4CF-B70B3F479E43}"/>
              </a:ext>
            </a:extLst>
          </p:cNvPr>
          <p:cNvSpPr>
            <a:spLocks noGrp="1"/>
          </p:cNvSpPr>
          <p:nvPr>
            <p:ph idx="1"/>
          </p:nvPr>
        </p:nvSpPr>
        <p:spPr>
          <a:xfrm>
            <a:off x="628650" y="2258291"/>
            <a:ext cx="8002732" cy="3918672"/>
          </a:xfrm>
        </p:spPr>
        <p:txBody>
          <a:bodyPr>
            <a:normAutofit/>
          </a:bodyPr>
          <a:lstStyle/>
          <a:p>
            <a:pPr marL="0" indent="0" algn="ctr">
              <a:buNone/>
            </a:pPr>
            <a:r>
              <a:rPr lang="en-US" sz="4000" dirty="0">
                <a:solidFill>
                  <a:srgbClr val="FFFFFF"/>
                </a:solidFill>
                <a:latin typeface="Agency FB" panose="020B0503020202020204" pitchFamily="34" charset="0"/>
              </a:rPr>
              <a:t>“We know that </a:t>
            </a:r>
            <a:r>
              <a:rPr lang="en-US" sz="4000" b="1" i="1" dirty="0">
                <a:solidFill>
                  <a:srgbClr val="FFFFFF"/>
                </a:solidFill>
                <a:latin typeface="Agency FB" panose="020B0503020202020204" pitchFamily="34" charset="0"/>
              </a:rPr>
              <a:t>whoever is born of God does not sin</a:t>
            </a:r>
            <a:r>
              <a:rPr lang="en-US" sz="4000" dirty="0">
                <a:solidFill>
                  <a:srgbClr val="FFFFFF"/>
                </a:solidFill>
                <a:latin typeface="Agency FB" panose="020B0503020202020204" pitchFamily="34" charset="0"/>
              </a:rPr>
              <a:t>; but he who has been born of God keeps himself, and the wicked one does not touch him.   We know that </a:t>
            </a:r>
            <a:r>
              <a:rPr lang="en-US" sz="4000" b="1" i="1" dirty="0">
                <a:solidFill>
                  <a:srgbClr val="FFFFFF"/>
                </a:solidFill>
                <a:latin typeface="Agency FB" panose="020B0503020202020204" pitchFamily="34" charset="0"/>
              </a:rPr>
              <a:t>we are of God</a:t>
            </a:r>
            <a:r>
              <a:rPr lang="en-US" sz="4000" dirty="0">
                <a:solidFill>
                  <a:srgbClr val="FFFFFF"/>
                </a:solidFill>
                <a:latin typeface="Agency FB" panose="020B0503020202020204" pitchFamily="34" charset="0"/>
              </a:rPr>
              <a:t>, and </a:t>
            </a:r>
            <a:r>
              <a:rPr lang="en-US" sz="4000" b="1" i="1" dirty="0">
                <a:solidFill>
                  <a:srgbClr val="FFFFFF"/>
                </a:solidFill>
                <a:latin typeface="Agency FB" panose="020B0503020202020204" pitchFamily="34" charset="0"/>
              </a:rPr>
              <a:t>the whole  world lies under the sway of the wicked one</a:t>
            </a:r>
            <a:r>
              <a:rPr lang="en-US" sz="4000" dirty="0">
                <a:solidFill>
                  <a:srgbClr val="FFFFFF"/>
                </a:solidFill>
                <a:latin typeface="Agency FB" panose="020B0503020202020204" pitchFamily="34" charset="0"/>
              </a:rPr>
              <a:t>.”    </a:t>
            </a:r>
            <a:r>
              <a:rPr lang="en-US" sz="4000" dirty="0">
                <a:solidFill>
                  <a:schemeClr val="accent1">
                    <a:lumMod val="20000"/>
                    <a:lumOff val="80000"/>
                  </a:schemeClr>
                </a:solidFill>
                <a:latin typeface="Agency FB" panose="020B0503020202020204" pitchFamily="34" charset="0"/>
              </a:rPr>
              <a:t>(1 John 5:18-19)</a:t>
            </a:r>
          </a:p>
          <a:p>
            <a:endParaRPr lang="en-US" sz="3600" dirty="0">
              <a:solidFill>
                <a:srgbClr val="FFFFFF"/>
              </a:solidFill>
              <a:latin typeface="Agency FB" panose="020B0503020202020204" pitchFamily="34" charset="0"/>
            </a:endParaRPr>
          </a:p>
          <a:p>
            <a:pPr marL="0" indent="0">
              <a:buNone/>
            </a:pPr>
            <a:endParaRPr lang="en-US" sz="2450" dirty="0">
              <a:solidFill>
                <a:srgbClr val="FFFFFF"/>
              </a:solidFill>
              <a:latin typeface="Agency FB" panose="020B0503020202020204" pitchFamily="34" charset="0"/>
            </a:endParaRPr>
          </a:p>
        </p:txBody>
      </p:sp>
    </p:spTree>
    <p:extLst>
      <p:ext uri="{BB962C8B-B14F-4D97-AF65-F5344CB8AC3E}">
        <p14:creationId xmlns:p14="http://schemas.microsoft.com/office/powerpoint/2010/main" val="1548674932"/>
      </p:ext>
    </p:extLst>
  </p:cSld>
  <p:clrMapOvr>
    <a:masterClrMapping/>
  </p:clrMapOvr>
  <p:transition spd="slow">
    <p:randomBar dir="vert"/>
  </p:transition>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140</TotalTime>
  <Words>404</Words>
  <Application>Microsoft Office PowerPoint</Application>
  <PresentationFormat>On-screen Show (4:3)</PresentationFormat>
  <Paragraphs>23</Paragraphs>
  <Slides>7</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Agency FB</vt:lpstr>
      <vt:lpstr>Arial</vt:lpstr>
      <vt:lpstr>Calibri</vt:lpstr>
      <vt:lpstr>Calibri Light</vt:lpstr>
      <vt:lpstr>Office Theme</vt:lpstr>
      <vt:lpstr>Overcoming the Influences of   the World</vt:lpstr>
      <vt:lpstr>Satan has Control of the World </vt:lpstr>
      <vt:lpstr>Christians do not Walk According to the Course of this World</vt:lpstr>
      <vt:lpstr>Things We Must Not Love (1 John 2:15-17)</vt:lpstr>
      <vt:lpstr>We Can Have Victory Over the World!</vt:lpstr>
      <vt:lpstr>Have you learned the lesson of grace? </vt:lpstr>
      <vt:lpstr>Have you truly been born of God?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Overcoming the Influences of the World</dc:title>
  <dc:creator>Steve Klein</dc:creator>
  <cp:lastModifiedBy>Eastside Enlightener</cp:lastModifiedBy>
  <cp:revision>19</cp:revision>
  <dcterms:created xsi:type="dcterms:W3CDTF">2018-09-07T23:16:54Z</dcterms:created>
  <dcterms:modified xsi:type="dcterms:W3CDTF">2018-09-09T21:22:11Z</dcterms:modified>
</cp:coreProperties>
</file>