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49" d="100"/>
          <a:sy n="49" d="100"/>
        </p:scale>
        <p:origin x="1732" y="264"/>
      </p:cViewPr>
      <p:guideLst/>
    </p:cSldViewPr>
  </p:slideViewPr>
  <p:notesTextViewPr>
    <p:cViewPr>
      <p:scale>
        <a:sx n="1" d="1"/>
        <a:sy n="1" d="1"/>
      </p:scale>
      <p:origin x="0" y="-56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77AC38-753A-4013-9FAC-0D2DE03ED59D}" type="datetimeFigureOut">
              <a:rPr lang="en-US" smtClean="0"/>
              <a:t>9/12/2025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4798DD-EBA0-4BC2-8629-D10CD60055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6582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God loves families.  He created them so that humans could enjoy life-long relationships filled with mutual love and support, with God Himself loving and being </a:t>
            </a:r>
            <a:r>
              <a:rPr lang="en-US"/>
              <a:t>loved most of all.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84798DD-EBA0-4BC2-8629-D10CD60055C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9829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266894-EE15-4F1C-91D8-FD2E8E4ED844}" type="datetimeFigureOut">
              <a:rPr lang="en-US" smtClean="0"/>
              <a:t>9/12/2025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14944-EF1C-4FBA-B839-6B52E6A86E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2736500"/>
      </p:ext>
    </p:extLst>
  </p:cSld>
  <p:clrMapOvr>
    <a:masterClrMapping/>
  </p:clrMapOvr>
  <p:transition spd="slow">
    <p:wipe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266894-EE15-4F1C-91D8-FD2E8E4ED844}" type="datetimeFigureOut">
              <a:rPr lang="en-US" smtClean="0"/>
              <a:t>9/12/2025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14944-EF1C-4FBA-B839-6B52E6A86E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6099771"/>
      </p:ext>
    </p:extLst>
  </p:cSld>
  <p:clrMapOvr>
    <a:masterClrMapping/>
  </p:clrMapOvr>
  <p:transition spd="slow">
    <p:wipe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266894-EE15-4F1C-91D8-FD2E8E4ED844}" type="datetimeFigureOut">
              <a:rPr lang="en-US" smtClean="0"/>
              <a:t>9/12/2025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14944-EF1C-4FBA-B839-6B52E6A86E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3997271"/>
      </p:ext>
    </p:extLst>
  </p:cSld>
  <p:clrMapOvr>
    <a:masterClrMapping/>
  </p:clrMapOvr>
  <p:transition spd="slow">
    <p:wipe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266894-EE15-4F1C-91D8-FD2E8E4ED844}" type="datetimeFigureOut">
              <a:rPr lang="en-US" smtClean="0"/>
              <a:t>9/12/2025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14944-EF1C-4FBA-B839-6B52E6A86E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1790487"/>
      </p:ext>
    </p:extLst>
  </p:cSld>
  <p:clrMapOvr>
    <a:masterClrMapping/>
  </p:clrMapOvr>
  <p:transition spd="slow">
    <p:wipe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266894-EE15-4F1C-91D8-FD2E8E4ED844}" type="datetimeFigureOut">
              <a:rPr lang="en-US" smtClean="0"/>
              <a:t>9/12/2025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14944-EF1C-4FBA-B839-6B52E6A86E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6977550"/>
      </p:ext>
    </p:extLst>
  </p:cSld>
  <p:clrMapOvr>
    <a:masterClrMapping/>
  </p:clrMapOvr>
  <p:transition spd="slow">
    <p:wipe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266894-EE15-4F1C-91D8-FD2E8E4ED844}" type="datetimeFigureOut">
              <a:rPr lang="en-US" smtClean="0"/>
              <a:t>9/12/2025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14944-EF1C-4FBA-B839-6B52E6A86E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1083420"/>
      </p:ext>
    </p:extLst>
  </p:cSld>
  <p:clrMapOvr>
    <a:masterClrMapping/>
  </p:clrMapOvr>
  <p:transition spd="slow">
    <p:wipe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266894-EE15-4F1C-91D8-FD2E8E4ED844}" type="datetimeFigureOut">
              <a:rPr lang="en-US" smtClean="0"/>
              <a:t>9/12/2025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14944-EF1C-4FBA-B839-6B52E6A86E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3303737"/>
      </p:ext>
    </p:extLst>
  </p:cSld>
  <p:clrMapOvr>
    <a:masterClrMapping/>
  </p:clrMapOvr>
  <p:transition spd="slow">
    <p:wipe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266894-EE15-4F1C-91D8-FD2E8E4ED844}" type="datetimeFigureOut">
              <a:rPr lang="en-US" smtClean="0"/>
              <a:t>9/12/2025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14944-EF1C-4FBA-B839-6B52E6A86E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9812612"/>
      </p:ext>
    </p:extLst>
  </p:cSld>
  <p:clrMapOvr>
    <a:masterClrMapping/>
  </p:clrMapOvr>
  <p:transition spd="slow">
    <p:wipe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266894-EE15-4F1C-91D8-FD2E8E4ED844}" type="datetimeFigureOut">
              <a:rPr lang="en-US" smtClean="0"/>
              <a:t>9/12/2025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14944-EF1C-4FBA-B839-6B52E6A86E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2080309"/>
      </p:ext>
    </p:extLst>
  </p:cSld>
  <p:clrMapOvr>
    <a:masterClrMapping/>
  </p:clrMapOvr>
  <p:transition spd="slow">
    <p:wipe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266894-EE15-4F1C-91D8-FD2E8E4ED844}" type="datetimeFigureOut">
              <a:rPr lang="en-US" smtClean="0"/>
              <a:t>9/12/2025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14944-EF1C-4FBA-B839-6B52E6A86E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508313"/>
      </p:ext>
    </p:extLst>
  </p:cSld>
  <p:clrMapOvr>
    <a:masterClrMapping/>
  </p:clrMapOvr>
  <p:transition spd="slow">
    <p:wipe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266894-EE15-4F1C-91D8-FD2E8E4ED844}" type="datetimeFigureOut">
              <a:rPr lang="en-US" smtClean="0"/>
              <a:t>9/12/2025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14944-EF1C-4FBA-B839-6B52E6A86E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0103043"/>
      </p:ext>
    </p:extLst>
  </p:cSld>
  <p:clrMapOvr>
    <a:masterClrMapping/>
  </p:clrMapOvr>
  <p:transition spd="slow">
    <p:wipe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FF99"/>
            </a:gs>
            <a:gs pos="100000">
              <a:schemeClr val="accent6">
                <a:lumMod val="20000"/>
                <a:lumOff val="8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1266894-EE15-4F1C-91D8-FD2E8E4ED844}" type="datetimeFigureOut">
              <a:rPr lang="en-US" smtClean="0"/>
              <a:t>9/12/2025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3D14944-EF1C-4FBA-B839-6B52E6A86E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4932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slow">
    <p:wipe dir="u"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ABAEE050-5C49-3062-7493-595C44E1E06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11434" y="2000388"/>
            <a:ext cx="6121127" cy="4535158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862E883-0167-641E-7558-240CE35B79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797" y="553314"/>
            <a:ext cx="7772400" cy="1447074"/>
          </a:xfrm>
        </p:spPr>
        <p:txBody>
          <a:bodyPr>
            <a:normAutofit/>
          </a:bodyPr>
          <a:lstStyle/>
          <a:p>
            <a:r>
              <a:rPr lang="en-US" sz="9600" b="1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7000">
                      <a:schemeClr val="accent4">
                        <a:lumMod val="60000"/>
                        <a:lumOff val="40000"/>
                      </a:schemeClr>
                    </a:gs>
                    <a:gs pos="100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Comic Sans MS" panose="030F0702030302020204" pitchFamily="66" charset="0"/>
              </a:rPr>
              <a:t>The Family </a:t>
            </a:r>
            <a:endParaRPr lang="en-US" b="1" dirty="0">
              <a:ln w="12700" cmpd="sng">
                <a:solidFill>
                  <a:schemeClr val="accent4"/>
                </a:solidFill>
                <a:prstDash val="solid"/>
              </a:ln>
              <a:gradFill>
                <a:gsLst>
                  <a:gs pos="0">
                    <a:schemeClr val="accent4"/>
                  </a:gs>
                  <a:gs pos="47000">
                    <a:schemeClr val="accent4">
                      <a:lumMod val="60000"/>
                      <a:lumOff val="40000"/>
                    </a:schemeClr>
                  </a:gs>
                  <a:gs pos="100000">
                    <a:schemeClr val="accent4">
                      <a:lumMod val="20000"/>
                      <a:lumOff val="80000"/>
                    </a:schemeClr>
                  </a:gs>
                </a:gsLst>
                <a:lin ang="5400000"/>
              </a:gradFill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  <a:latin typeface="Comic Sans MS" panose="030F0702030302020204" pitchFamily="66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422B67A-AAD2-F719-DDDA-5E2348842B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83869" y="2000388"/>
            <a:ext cx="5976256" cy="638471"/>
          </a:xfrm>
        </p:spPr>
        <p:txBody>
          <a:bodyPr>
            <a:normAutofit/>
          </a:bodyPr>
          <a:lstStyle/>
          <a:p>
            <a:r>
              <a:rPr lang="en-US" sz="3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Created and Loved by God</a:t>
            </a:r>
            <a:endParaRPr lang="en-US" sz="36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46326711"/>
      </p:ext>
    </p:extLst>
  </p:cSld>
  <p:clrMapOvr>
    <a:masterClrMapping/>
  </p:clrMapOvr>
  <p:transition spd="slow">
    <p:wipe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0AF39C-4164-735C-31E0-9A79C41709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</a:effectLst>
                <a:latin typeface="Comic Sans MS" panose="030F0702030302020204" pitchFamily="66" charset="0"/>
              </a:rPr>
              <a:t>God Loves Families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8FE0E4-B154-F413-96DD-8C86A3B480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5985" y="1487264"/>
            <a:ext cx="8437789" cy="4351338"/>
          </a:xfrm>
        </p:spPr>
        <p:txBody>
          <a:bodyPr/>
          <a:lstStyle/>
          <a:p>
            <a:r>
              <a:rPr lang="en-US" sz="3200" b="1" dirty="0"/>
              <a:t>God created the physical family                   </a:t>
            </a:r>
            <a:r>
              <a:rPr lang="en-US" dirty="0"/>
              <a:t>(Matthew 19:4-6).</a:t>
            </a:r>
          </a:p>
          <a:p>
            <a:r>
              <a:rPr lang="en-US" sz="3200" b="1" dirty="0"/>
              <a:t>He designed marriage to be for life               </a:t>
            </a:r>
            <a:r>
              <a:rPr lang="en-US" dirty="0"/>
              <a:t>(Romans 7:2-3).</a:t>
            </a:r>
          </a:p>
          <a:p>
            <a:r>
              <a:rPr lang="en-US" sz="3200" b="1" dirty="0"/>
              <a:t>This is an ideal arrangement for children </a:t>
            </a:r>
            <a:r>
              <a:rPr lang="en-US" dirty="0"/>
              <a:t>(Malachi 2:15).</a:t>
            </a:r>
          </a:p>
          <a:p>
            <a:r>
              <a:rPr lang="en-US" sz="3200" b="1" dirty="0"/>
              <a:t>His love extends to families that are broken </a:t>
            </a:r>
            <a:r>
              <a:rPr lang="en-US" dirty="0"/>
              <a:t>(Psalm 68:5; 146:9; 1 Timothy 5:4; 16, James 1:27). 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526EE7C-9224-4E3F-90A9-C7E4B5F413F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58446" y="5200919"/>
            <a:ext cx="2129246" cy="15778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1176"/>
      </p:ext>
    </p:extLst>
  </p:cSld>
  <p:clrMapOvr>
    <a:masterClrMapping/>
  </p:clrMapOvr>
  <p:transition spd="slow"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7E54880-091A-EDC7-0FAC-9BF2CFB02A6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7C98F5D0-9998-F1C7-8019-2B70E2A931A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58446" y="5200919"/>
            <a:ext cx="2129246" cy="1577848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E0524650-A26B-B9C2-392D-A50C4CDA6C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4321" y="79233"/>
            <a:ext cx="8595358" cy="1325563"/>
          </a:xfrm>
        </p:spPr>
        <p:txBody>
          <a:bodyPr/>
          <a:lstStyle/>
          <a:p>
            <a:pPr algn="ctr"/>
            <a:r>
              <a:rPr lang="en-US" b="1" dirty="0"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</a:effectLst>
                <a:latin typeface="Comic Sans MS" panose="030F0702030302020204" pitchFamily="66" charset="0"/>
              </a:rPr>
              <a:t>In the Family, God Intends…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1F6754-F63F-B41D-E898-640379D2AE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3733" y="1227909"/>
            <a:ext cx="8385946" cy="5550858"/>
          </a:xfrm>
        </p:spPr>
        <p:txBody>
          <a:bodyPr>
            <a:normAutofit/>
          </a:bodyPr>
          <a:lstStyle/>
          <a:p>
            <a:pPr>
              <a:spcBef>
                <a:spcPts val="600"/>
              </a:spcBef>
            </a:pPr>
            <a:r>
              <a:rPr lang="en-US" sz="3200" b="1" dirty="0"/>
              <a:t>Husbands to treat their wives with love,   not bitterness </a:t>
            </a:r>
            <a:r>
              <a:rPr lang="en-US" dirty="0"/>
              <a:t>(Colossians 3:19; Eph. 5:25-29;     1 Peter 3:7).</a:t>
            </a:r>
          </a:p>
          <a:p>
            <a:pPr>
              <a:spcBef>
                <a:spcPts val="600"/>
              </a:spcBef>
            </a:pPr>
            <a:r>
              <a:rPr lang="en-US" sz="3200" b="1" dirty="0"/>
              <a:t>Wives to respond to their husbands with love, submission, and respect </a:t>
            </a:r>
            <a:r>
              <a:rPr lang="en-US" dirty="0"/>
              <a:t>(Titus 2:4-5; Colossians 3:18; Ephesians 5:22-24, 33).</a:t>
            </a:r>
          </a:p>
          <a:p>
            <a:pPr>
              <a:spcBef>
                <a:spcPts val="600"/>
              </a:spcBef>
            </a:pPr>
            <a:r>
              <a:rPr lang="en-US" sz="3200" b="1" dirty="0"/>
              <a:t>Fathers to raise their children with nurture, admonition, and discipline </a:t>
            </a:r>
            <a:r>
              <a:rPr lang="en-US" dirty="0"/>
              <a:t>(Colossians 3:21; Ephesians 6:4; Proverbs 13:24; 19:18).</a:t>
            </a:r>
          </a:p>
          <a:p>
            <a:pPr>
              <a:spcBef>
                <a:spcPts val="600"/>
              </a:spcBef>
            </a:pPr>
            <a:r>
              <a:rPr lang="en-US" sz="3200" b="1" dirty="0"/>
              <a:t>Mothers to raise their children with love as homemakers </a:t>
            </a:r>
            <a:r>
              <a:rPr lang="en-US" dirty="0"/>
              <a:t>(Titus 2:4; 1 Timothy 5:14;      Proverbs 31:27-28).  </a:t>
            </a:r>
          </a:p>
        </p:txBody>
      </p:sp>
    </p:spTree>
    <p:extLst>
      <p:ext uri="{BB962C8B-B14F-4D97-AF65-F5344CB8AC3E}">
        <p14:creationId xmlns:p14="http://schemas.microsoft.com/office/powerpoint/2010/main" val="379115260"/>
      </p:ext>
    </p:extLst>
  </p:cSld>
  <p:clrMapOvr>
    <a:masterClrMapping/>
  </p:clrMapOvr>
  <p:transition spd="slow"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24B4337-D8F0-BFAF-976E-74878A646E9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BE6360-4286-199F-6F96-DC5FF5769A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4535" y="79233"/>
            <a:ext cx="8413705" cy="1325563"/>
          </a:xfrm>
        </p:spPr>
        <p:txBody>
          <a:bodyPr/>
          <a:lstStyle/>
          <a:p>
            <a:pPr algn="ctr"/>
            <a:r>
              <a:rPr lang="en-US" b="1" dirty="0"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</a:effectLst>
                <a:latin typeface="Comic Sans MS" panose="030F0702030302020204" pitchFamily="66" charset="0"/>
              </a:rPr>
              <a:t>In the Family, God Intends…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949809-40FA-176C-F094-2B8A751A42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5985" y="1227909"/>
            <a:ext cx="8150815" cy="5550858"/>
          </a:xfrm>
        </p:spPr>
        <p:txBody>
          <a:bodyPr>
            <a:normAutofit/>
          </a:bodyPr>
          <a:lstStyle/>
          <a:p>
            <a:pPr>
              <a:spcBef>
                <a:spcPts val="600"/>
              </a:spcBef>
            </a:pPr>
            <a:r>
              <a:rPr lang="en-US" sz="3200" b="1" dirty="0"/>
              <a:t>Children to react to their parents with obedience and honor </a:t>
            </a:r>
            <a:r>
              <a:rPr lang="en-US" dirty="0"/>
              <a:t>(Colossians 3:20; Ephesians 6:1-3).</a:t>
            </a:r>
          </a:p>
          <a:p>
            <a:pPr>
              <a:spcBef>
                <a:spcPts val="600"/>
              </a:spcBef>
            </a:pPr>
            <a:r>
              <a:rPr lang="en-US" sz="3200" b="1" dirty="0"/>
              <a:t>Each family member to be dedicated to serving the Lord with genuine faith and love </a:t>
            </a:r>
            <a:r>
              <a:rPr lang="en-US" dirty="0"/>
              <a:t>(2 Timothy 1:5; Matthew 10:37).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DC414F6-23C8-1886-137B-D5538279F9C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54339" y="3854775"/>
            <a:ext cx="3435321" cy="25456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7754007"/>
      </p:ext>
    </p:extLst>
  </p:cSld>
  <p:clrMapOvr>
    <a:masterClrMapping/>
  </p:clrMapOvr>
  <p:transition spd="slow"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173</TotalTime>
  <Words>242</Words>
  <Application>Microsoft Office PowerPoint</Application>
  <PresentationFormat>On-screen Show (4:3)</PresentationFormat>
  <Paragraphs>17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Aptos</vt:lpstr>
      <vt:lpstr>Aptos Display</vt:lpstr>
      <vt:lpstr>Arial</vt:lpstr>
      <vt:lpstr>Comic Sans MS</vt:lpstr>
      <vt:lpstr>Office Theme</vt:lpstr>
      <vt:lpstr>The Family </vt:lpstr>
      <vt:lpstr>God Loves Families</vt:lpstr>
      <vt:lpstr>In the Family, God Intends…</vt:lpstr>
      <vt:lpstr>In the Family, God Intends…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Steve Klein</dc:creator>
  <cp:lastModifiedBy>Steve Klein</cp:lastModifiedBy>
  <cp:revision>6</cp:revision>
  <dcterms:created xsi:type="dcterms:W3CDTF">2025-09-12T15:35:54Z</dcterms:created>
  <dcterms:modified xsi:type="dcterms:W3CDTF">2025-09-12T18:29:35Z</dcterms:modified>
</cp:coreProperties>
</file>