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256" r:id="rId4"/>
    <p:sldId id="257" r:id="rId5"/>
    <p:sldId id="302" r:id="rId6"/>
    <p:sldId id="326" r:id="rId7"/>
    <p:sldId id="258" r:id="rId8"/>
    <p:sldId id="325" r:id="rId9"/>
    <p:sldId id="327" r:id="rId10"/>
    <p:sldId id="328" r:id="rId11"/>
    <p:sldId id="329" r:id="rId12"/>
    <p:sldId id="330" r:id="rId13"/>
    <p:sldId id="331" r:id="rId14"/>
    <p:sldId id="332" r:id="rId15"/>
    <p:sldId id="33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stside Enlightener" initials="EE" lastIdx="1" clrIdx="0">
    <p:extLst>
      <p:ext uri="{19B8F6BF-5375-455C-9EA6-DF929625EA0E}">
        <p15:presenceInfo xmlns:p15="http://schemas.microsoft.com/office/powerpoint/2012/main" userId="Eastside Enlighte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82" d="100"/>
          <a:sy n="82" d="100"/>
        </p:scale>
        <p:origin x="135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66BAB-ABD6-4754-B11E-7F277ED17294}" type="datetimeFigureOut">
              <a:rPr lang="en-US" smtClean="0"/>
              <a:t>9/15/2018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8CD6A-371A-4FA9-BA65-3B9D786A38E3}" type="slidenum">
              <a:rPr lang="en-US" smtClean="0"/>
              <a:t>‹#›</a:t>
            </a:fld>
            <a:endParaRPr lang="en-US"/>
          </a:p>
        </p:txBody>
      </p:sp>
    </p:spTree>
    <p:extLst>
      <p:ext uri="{BB962C8B-B14F-4D97-AF65-F5344CB8AC3E}">
        <p14:creationId xmlns:p14="http://schemas.microsoft.com/office/powerpoint/2010/main" val="3948163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examination of some of the key evidences which prove that Jesus is the Christ the Son of God.</a:t>
            </a:r>
          </a:p>
        </p:txBody>
      </p:sp>
      <p:sp>
        <p:nvSpPr>
          <p:cNvPr id="4" name="Slide Number Placeholder 3"/>
          <p:cNvSpPr>
            <a:spLocks noGrp="1"/>
          </p:cNvSpPr>
          <p:nvPr>
            <p:ph type="sldNum" sz="quarter" idx="5"/>
          </p:nvPr>
        </p:nvSpPr>
        <p:spPr/>
        <p:txBody>
          <a:bodyPr/>
          <a:lstStyle/>
          <a:p>
            <a:fld id="{9BF8CD6A-371A-4FA9-BA65-3B9D786A38E3}" type="slidenum">
              <a:rPr lang="en-US" smtClean="0"/>
              <a:t>1</a:t>
            </a:fld>
            <a:endParaRPr lang="en-US"/>
          </a:p>
        </p:txBody>
      </p:sp>
    </p:spTree>
    <p:extLst>
      <p:ext uri="{BB962C8B-B14F-4D97-AF65-F5344CB8AC3E}">
        <p14:creationId xmlns:p14="http://schemas.microsoft.com/office/powerpoint/2010/main" val="294161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FB3B24-8DB7-4E80-B261-17A8B45F41B6}"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2972323550"/>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B3B24-8DB7-4E80-B261-17A8B45F41B6}"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191945979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B3B24-8DB7-4E80-B261-17A8B45F41B6}"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2037945814"/>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BA5BE03-BF87-4F0E-B808-6648322E0ADC}" type="datetimeFigureOut">
              <a:rPr lang="en-US"/>
              <a:pPr>
                <a:defRPr/>
              </a:pPr>
              <a:t>9/15/2018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CAF219A2-3966-495D-A69A-7037B0F68D0B}" type="slidenum">
              <a:rPr lang="en-US" altLang="en-US"/>
              <a:pPr/>
              <a:t>‹#›</a:t>
            </a:fld>
            <a:endParaRPr lang="en-US" altLang="en-US" dirty="0"/>
          </a:p>
        </p:txBody>
      </p:sp>
    </p:spTree>
    <p:extLst>
      <p:ext uri="{BB962C8B-B14F-4D97-AF65-F5344CB8AC3E}">
        <p14:creationId xmlns:p14="http://schemas.microsoft.com/office/powerpoint/2010/main" val="562542258"/>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5B5D2C1-C6D4-4109-BA26-9C0269200B03}" type="datetimeFigureOut">
              <a:rPr lang="en-US"/>
              <a:pPr>
                <a:defRPr/>
              </a:pPr>
              <a:t>9/15/2018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723DB30-6E58-4581-AFA9-C834CDAB0500}" type="slidenum">
              <a:rPr lang="en-US" altLang="en-US"/>
              <a:pPr/>
              <a:t>‹#›</a:t>
            </a:fld>
            <a:endParaRPr lang="en-US" altLang="en-US" dirty="0"/>
          </a:p>
        </p:txBody>
      </p:sp>
    </p:spTree>
    <p:extLst>
      <p:ext uri="{BB962C8B-B14F-4D97-AF65-F5344CB8AC3E}">
        <p14:creationId xmlns:p14="http://schemas.microsoft.com/office/powerpoint/2010/main" val="1097401793"/>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E3F3791-FBD9-4F40-B564-5363F99B6E71}" type="datetimeFigureOut">
              <a:rPr lang="en-US"/>
              <a:pPr>
                <a:defRPr/>
              </a:pPr>
              <a:t>9/15/2018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8D353B3-F1A4-4188-9864-4EA051000956}" type="slidenum">
              <a:rPr lang="en-US" altLang="en-US"/>
              <a:pPr/>
              <a:t>‹#›</a:t>
            </a:fld>
            <a:endParaRPr lang="en-US" altLang="en-US" dirty="0"/>
          </a:p>
        </p:txBody>
      </p:sp>
    </p:spTree>
    <p:extLst>
      <p:ext uri="{BB962C8B-B14F-4D97-AF65-F5344CB8AC3E}">
        <p14:creationId xmlns:p14="http://schemas.microsoft.com/office/powerpoint/2010/main" val="1990708613"/>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F3AA902-3CAF-42E4-8C62-6A87F9C4D330}" type="datetimeFigureOut">
              <a:rPr lang="en-US"/>
              <a:pPr>
                <a:defRPr/>
              </a:pPr>
              <a:t>9/15/2018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F9E89328-38F6-4D78-AF4B-8D4962FADFA1}" type="slidenum">
              <a:rPr lang="en-US" altLang="en-US"/>
              <a:pPr/>
              <a:t>‹#›</a:t>
            </a:fld>
            <a:endParaRPr lang="en-US" altLang="en-US" dirty="0"/>
          </a:p>
        </p:txBody>
      </p:sp>
    </p:spTree>
    <p:extLst>
      <p:ext uri="{BB962C8B-B14F-4D97-AF65-F5344CB8AC3E}">
        <p14:creationId xmlns:p14="http://schemas.microsoft.com/office/powerpoint/2010/main" val="244244165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D89A223-CA56-4CBD-BE38-26355935CA3A}" type="datetimeFigureOut">
              <a:rPr lang="en-US"/>
              <a:pPr>
                <a:defRPr/>
              </a:pPr>
              <a:t>9/15/2018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F202829E-4F4F-4794-B6CF-5B595C52CA87}" type="slidenum">
              <a:rPr lang="en-US" altLang="en-US"/>
              <a:pPr/>
              <a:t>‹#›</a:t>
            </a:fld>
            <a:endParaRPr lang="en-US" altLang="en-US" dirty="0"/>
          </a:p>
        </p:txBody>
      </p:sp>
    </p:spTree>
    <p:extLst>
      <p:ext uri="{BB962C8B-B14F-4D97-AF65-F5344CB8AC3E}">
        <p14:creationId xmlns:p14="http://schemas.microsoft.com/office/powerpoint/2010/main" val="241049879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720EACA-C6A1-4F93-8D2C-83CC9CE9A963}" type="datetimeFigureOut">
              <a:rPr lang="en-US"/>
              <a:pPr>
                <a:defRPr/>
              </a:pPr>
              <a:t>9/15/2018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95C510A0-EC4B-4EB6-BDB4-BF4263CE36B6}" type="slidenum">
              <a:rPr lang="en-US" altLang="en-US"/>
              <a:pPr/>
              <a:t>‹#›</a:t>
            </a:fld>
            <a:endParaRPr lang="en-US" altLang="en-US" dirty="0"/>
          </a:p>
        </p:txBody>
      </p:sp>
    </p:spTree>
    <p:extLst>
      <p:ext uri="{BB962C8B-B14F-4D97-AF65-F5344CB8AC3E}">
        <p14:creationId xmlns:p14="http://schemas.microsoft.com/office/powerpoint/2010/main" val="211161595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72279E-5481-42A3-8E56-0AB19A092ADE}" type="datetimeFigureOut">
              <a:rPr lang="en-US"/>
              <a:pPr>
                <a:defRPr/>
              </a:pPr>
              <a:t>9/15/2018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A1331776-B25C-4BDF-A252-AFB4BF86D0A0}" type="slidenum">
              <a:rPr lang="en-US" altLang="en-US"/>
              <a:pPr/>
              <a:t>‹#›</a:t>
            </a:fld>
            <a:endParaRPr lang="en-US" altLang="en-US" dirty="0"/>
          </a:p>
        </p:txBody>
      </p:sp>
    </p:spTree>
    <p:extLst>
      <p:ext uri="{BB962C8B-B14F-4D97-AF65-F5344CB8AC3E}">
        <p14:creationId xmlns:p14="http://schemas.microsoft.com/office/powerpoint/2010/main" val="358919331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AEF5A7B-D7CD-4B19-910B-B7F6B73299EA}" type="datetimeFigureOut">
              <a:rPr lang="en-US"/>
              <a:pPr>
                <a:defRPr/>
              </a:pPr>
              <a:t>9/15/2018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E682944-2A1D-48B8-9B8C-D1C61B451135}" type="slidenum">
              <a:rPr lang="en-US" altLang="en-US"/>
              <a:pPr/>
              <a:t>‹#›</a:t>
            </a:fld>
            <a:endParaRPr lang="en-US" altLang="en-US" dirty="0"/>
          </a:p>
        </p:txBody>
      </p:sp>
    </p:spTree>
    <p:extLst>
      <p:ext uri="{BB962C8B-B14F-4D97-AF65-F5344CB8AC3E}">
        <p14:creationId xmlns:p14="http://schemas.microsoft.com/office/powerpoint/2010/main" val="50943661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B3B24-8DB7-4E80-B261-17A8B45F41B6}"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3916639376"/>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CD3F14B-B7D6-4528-9A16-661E10888AB3}" type="datetimeFigureOut">
              <a:rPr lang="en-US"/>
              <a:pPr>
                <a:defRPr/>
              </a:pPr>
              <a:t>9/15/2018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D5F706F1-268C-4330-858C-FF54BAC731F2}" type="slidenum">
              <a:rPr lang="en-US" altLang="en-US"/>
              <a:pPr/>
              <a:t>‹#›</a:t>
            </a:fld>
            <a:endParaRPr lang="en-US" altLang="en-US" dirty="0"/>
          </a:p>
        </p:txBody>
      </p:sp>
    </p:spTree>
    <p:extLst>
      <p:ext uri="{BB962C8B-B14F-4D97-AF65-F5344CB8AC3E}">
        <p14:creationId xmlns:p14="http://schemas.microsoft.com/office/powerpoint/2010/main" val="1706057147"/>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864E622-28AD-4224-8ABB-9C55B02F2653}" type="datetimeFigureOut">
              <a:rPr lang="en-US"/>
              <a:pPr>
                <a:defRPr/>
              </a:pPr>
              <a:t>9/15/2018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41C6A16-91F2-46B8-A1F4-ABF1E6C07272}" type="slidenum">
              <a:rPr lang="en-US" altLang="en-US"/>
              <a:pPr/>
              <a:t>‹#›</a:t>
            </a:fld>
            <a:endParaRPr lang="en-US" altLang="en-US" dirty="0"/>
          </a:p>
        </p:txBody>
      </p:sp>
    </p:spTree>
    <p:extLst>
      <p:ext uri="{BB962C8B-B14F-4D97-AF65-F5344CB8AC3E}">
        <p14:creationId xmlns:p14="http://schemas.microsoft.com/office/powerpoint/2010/main" val="394036912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AED5FB0-A020-4435-A4C6-062848AF5D44}" type="datetimeFigureOut">
              <a:rPr lang="en-US"/>
              <a:pPr>
                <a:defRPr/>
              </a:pPr>
              <a:t>9/15/2018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F58FA52D-784F-4579-B380-23DFD10A3AB6}" type="slidenum">
              <a:rPr lang="en-US" altLang="en-US"/>
              <a:pPr/>
              <a:t>‹#›</a:t>
            </a:fld>
            <a:endParaRPr lang="en-US" altLang="en-US" dirty="0"/>
          </a:p>
        </p:txBody>
      </p:sp>
    </p:spTree>
    <p:extLst>
      <p:ext uri="{BB962C8B-B14F-4D97-AF65-F5344CB8AC3E}">
        <p14:creationId xmlns:p14="http://schemas.microsoft.com/office/powerpoint/2010/main" val="334273417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1032825978"/>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3927604260"/>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3D49B-A7F6-41A4-A458-A2968993628F}"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2938626235"/>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63D49B-A7F6-41A4-A458-A2968993628F}"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51570896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63D49B-A7F6-41A4-A458-A2968993628F}" type="datetimeFigureOut">
              <a:rPr lang="en-US" smtClean="0"/>
              <a:t>9/15/2018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23297795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63D49B-A7F6-41A4-A458-A2968993628F}" type="datetimeFigureOut">
              <a:rPr lang="en-US" smtClean="0"/>
              <a:t>9/15/2018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2626471608"/>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3D49B-A7F6-41A4-A458-A2968993628F}" type="datetimeFigureOut">
              <a:rPr lang="en-US" smtClean="0"/>
              <a:t>9/15/2018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69583019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B3B24-8DB7-4E80-B261-17A8B45F41B6}"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825111961"/>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63D49B-A7F6-41A4-A458-A2968993628F}"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240505626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63D49B-A7F6-41A4-A458-A2968993628F}"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421436601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425706448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667338538"/>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FB3B24-8DB7-4E80-B261-17A8B45F41B6}"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205476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FB3B24-8DB7-4E80-B261-17A8B45F41B6}" type="datetimeFigureOut">
              <a:rPr lang="en-US" smtClean="0"/>
              <a:t>9/15/2018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37072985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FB3B24-8DB7-4E80-B261-17A8B45F41B6}" type="datetimeFigureOut">
              <a:rPr lang="en-US" smtClean="0"/>
              <a:t>9/15/2018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399083190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B3B24-8DB7-4E80-B261-17A8B45F41B6}" type="datetimeFigureOut">
              <a:rPr lang="en-US" smtClean="0"/>
              <a:t>9/15/2018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304718906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B3B24-8DB7-4E80-B261-17A8B45F41B6}"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225181922"/>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B3B24-8DB7-4E80-B261-17A8B45F41B6}"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607ADD-2EED-43C7-97F4-91999A3BC788}" type="slidenum">
              <a:rPr lang="en-US" smtClean="0"/>
              <a:t>‹#›</a:t>
            </a:fld>
            <a:endParaRPr lang="en-US"/>
          </a:p>
        </p:txBody>
      </p:sp>
    </p:spTree>
    <p:extLst>
      <p:ext uri="{BB962C8B-B14F-4D97-AF65-F5344CB8AC3E}">
        <p14:creationId xmlns:p14="http://schemas.microsoft.com/office/powerpoint/2010/main" val="1579107194"/>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B3B24-8DB7-4E80-B261-17A8B45F41B6}" type="datetimeFigureOut">
              <a:rPr lang="en-US" smtClean="0"/>
              <a:t>9/15/2018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07ADD-2EED-43C7-97F4-91999A3BC788}" type="slidenum">
              <a:rPr lang="en-US" smtClean="0"/>
              <a:t>‹#›</a:t>
            </a:fld>
            <a:endParaRPr lang="en-US"/>
          </a:p>
        </p:txBody>
      </p:sp>
    </p:spTree>
    <p:extLst>
      <p:ext uri="{BB962C8B-B14F-4D97-AF65-F5344CB8AC3E}">
        <p14:creationId xmlns:p14="http://schemas.microsoft.com/office/powerpoint/2010/main" val="393513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2DD9AEC8-0197-4B29-90E6-9665C5A07414}" type="datetimeFigureOut">
              <a:rPr lang="en-US"/>
              <a:pPr>
                <a:defRPr/>
              </a:pPr>
              <a:t>9/15/2018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1DA7B28-E3BD-41EB-8E16-D86A9FC36852}" type="slidenum">
              <a:rPr lang="en-US" altLang="en-US"/>
              <a:pPr/>
              <a:t>‹#›</a:t>
            </a:fld>
            <a:endParaRPr lang="en-US" altLang="en-US" dirty="0"/>
          </a:p>
        </p:txBody>
      </p:sp>
    </p:spTree>
    <p:extLst>
      <p:ext uri="{BB962C8B-B14F-4D97-AF65-F5344CB8AC3E}">
        <p14:creationId xmlns:p14="http://schemas.microsoft.com/office/powerpoint/2010/main" val="4153926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3D49B-A7F6-41A4-A458-A2968993628F}" type="datetimeFigureOut">
              <a:rPr lang="en-US" smtClean="0"/>
              <a:t>9/15/2018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F071B-DD8D-449E-805E-97BF32811B50}" type="slidenum">
              <a:rPr lang="en-US" smtClean="0"/>
              <a:t>‹#›</a:t>
            </a:fld>
            <a:endParaRPr lang="en-US"/>
          </a:p>
        </p:txBody>
      </p:sp>
    </p:spTree>
    <p:extLst>
      <p:ext uri="{BB962C8B-B14F-4D97-AF65-F5344CB8AC3E}">
        <p14:creationId xmlns:p14="http://schemas.microsoft.com/office/powerpoint/2010/main" val="10922234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98594-DF68-464E-8BB1-68E5424AAF77}"/>
              </a:ext>
            </a:extLst>
          </p:cNvPr>
          <p:cNvSpPr>
            <a:spLocks noGrp="1"/>
          </p:cNvSpPr>
          <p:nvPr>
            <p:ph type="ctrTitle"/>
          </p:nvPr>
        </p:nvSpPr>
        <p:spPr>
          <a:xfrm>
            <a:off x="2019300" y="1003301"/>
            <a:ext cx="4843621" cy="2901302"/>
          </a:xfrm>
        </p:spPr>
        <p:txBody>
          <a:bodyPr>
            <a:normAutofit/>
          </a:bodyPr>
          <a:lstStyle/>
          <a:p>
            <a:r>
              <a:rPr lang="en-US" sz="8000" dirty="0">
                <a:solidFill>
                  <a:srgbClr val="FFFFFF"/>
                </a:solidFill>
                <a:latin typeface="Impact" panose="020B0806030902050204" pitchFamily="34" charset="0"/>
              </a:rPr>
              <a:t>Jesus is      the Christ </a:t>
            </a:r>
          </a:p>
        </p:txBody>
      </p:sp>
      <p:sp>
        <p:nvSpPr>
          <p:cNvPr id="3" name="Subtitle 2">
            <a:extLst>
              <a:ext uri="{FF2B5EF4-FFF2-40B4-BE49-F238E27FC236}">
                <a16:creationId xmlns:a16="http://schemas.microsoft.com/office/drawing/2014/main" id="{280E3112-7D22-4232-A865-B0FB7FC5F3A4}"/>
              </a:ext>
            </a:extLst>
          </p:cNvPr>
          <p:cNvSpPr>
            <a:spLocks noGrp="1"/>
          </p:cNvSpPr>
          <p:nvPr>
            <p:ph type="subTitle" idx="1"/>
          </p:nvPr>
        </p:nvSpPr>
        <p:spPr>
          <a:xfrm>
            <a:off x="2284026" y="3904603"/>
            <a:ext cx="4578895" cy="1238897"/>
          </a:xfrm>
        </p:spPr>
        <p:txBody>
          <a:bodyPr>
            <a:normAutofit/>
          </a:bodyPr>
          <a:lstStyle/>
          <a:p>
            <a:r>
              <a:rPr lang="en-US" sz="3200" dirty="0">
                <a:solidFill>
                  <a:srgbClr val="FFFFFF"/>
                </a:solidFill>
              </a:rPr>
              <a:t>Biblical, Historical, and Archaeological Evidences</a:t>
            </a: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64316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1">
                <a:lumMod val="45000"/>
                <a:lumOff val="55000"/>
              </a:schemeClr>
            </a:gs>
            <a:gs pos="7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BAFA-9467-4461-BA7B-8557915AFC75}"/>
              </a:ext>
            </a:extLst>
          </p:cNvPr>
          <p:cNvSpPr>
            <a:spLocks noGrp="1"/>
          </p:cNvSpPr>
          <p:nvPr>
            <p:ph type="title"/>
          </p:nvPr>
        </p:nvSpPr>
        <p:spPr>
          <a:xfrm>
            <a:off x="1447801" y="73024"/>
            <a:ext cx="7080249" cy="1325563"/>
          </a:xfrm>
        </p:spPr>
        <p:txBody>
          <a:bodyPr>
            <a:normAutofit/>
          </a:bodyPr>
          <a:lstStyle/>
          <a:p>
            <a:r>
              <a:rPr lang="en-US" sz="4800" dirty="0">
                <a:latin typeface="Impact" panose="020B0806030902050204" pitchFamily="34" charset="0"/>
              </a:rPr>
              <a:t>Evidence outside the Bible </a:t>
            </a:r>
          </a:p>
        </p:txBody>
      </p:sp>
      <p:pic>
        <p:nvPicPr>
          <p:cNvPr id="7" name="Graphic 6" descr="Books">
            <a:extLst>
              <a:ext uri="{FF2B5EF4-FFF2-40B4-BE49-F238E27FC236}">
                <a16:creationId xmlns:a16="http://schemas.microsoft.com/office/drawing/2014/main" id="{63F2297D-A0A7-49BF-81E7-1A7FD2143B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950" y="392906"/>
            <a:ext cx="685800" cy="685800"/>
          </a:xfrm>
          <a:prstGeom prst="rect">
            <a:avLst/>
          </a:prstGeom>
        </p:spPr>
      </p:pic>
      <p:sp>
        <p:nvSpPr>
          <p:cNvPr id="3" name="Content Placeholder 2">
            <a:extLst>
              <a:ext uri="{FF2B5EF4-FFF2-40B4-BE49-F238E27FC236}">
                <a16:creationId xmlns:a16="http://schemas.microsoft.com/office/drawing/2014/main" id="{C0C7A674-CDF4-48E7-AC86-9D7897804D43}"/>
              </a:ext>
            </a:extLst>
          </p:cNvPr>
          <p:cNvSpPr>
            <a:spLocks noGrp="1"/>
          </p:cNvSpPr>
          <p:nvPr>
            <p:ph idx="1"/>
          </p:nvPr>
        </p:nvSpPr>
        <p:spPr>
          <a:xfrm>
            <a:off x="165101" y="1246909"/>
            <a:ext cx="8826500" cy="5611091"/>
          </a:xfrm>
        </p:spPr>
        <p:txBody>
          <a:bodyPr>
            <a:normAutofit fontScale="92500" lnSpcReduction="10000"/>
          </a:bodyPr>
          <a:lstStyle/>
          <a:p>
            <a:pPr marL="0" indent="0" algn="ctr">
              <a:buNone/>
            </a:pPr>
            <a:r>
              <a:rPr lang="en-US" sz="3600" b="1" dirty="0"/>
              <a:t>He is mentioned by Tacitus: </a:t>
            </a:r>
          </a:p>
          <a:p>
            <a:r>
              <a:rPr lang="en-US" sz="3500" dirty="0"/>
              <a:t>Tacitus was born in about 55 AD, served in the Senate in the days of Vespasian, and was the Roman governor of Asia; he wrote his annals in 109 AD.</a:t>
            </a:r>
          </a:p>
          <a:p>
            <a:pPr marL="0" indent="0" algn="ctr">
              <a:buNone/>
            </a:pPr>
            <a:r>
              <a:rPr lang="en-US" sz="3500" dirty="0"/>
              <a:t>Because Nero was blamed for the burning of Rome </a:t>
            </a:r>
            <a:r>
              <a:rPr lang="en-US" sz="3500" i="1" dirty="0">
                <a:solidFill>
                  <a:srgbClr val="800000"/>
                </a:solidFill>
              </a:rPr>
              <a:t>“…to get rid of the report, Nero fastened the guilt and inflicted the most exquisite tortures on a class hated for their abominations, called Christians by the populace. Christus, from whom the name had its origin, suffered the extreme penalty during the reign of Tiberius at the hands of one of our procurators, Pontius Pilatus”</a:t>
            </a:r>
            <a:r>
              <a:rPr lang="en-US" sz="3500" i="1" dirty="0"/>
              <a:t>  </a:t>
            </a:r>
            <a:r>
              <a:rPr lang="en-US" sz="3500" dirty="0"/>
              <a:t>(Tacitus, </a:t>
            </a:r>
            <a:r>
              <a:rPr lang="en-US" sz="3500" i="1" dirty="0"/>
              <a:t>Annals</a:t>
            </a:r>
            <a:r>
              <a:rPr lang="en-US" sz="3500" dirty="0"/>
              <a:t>, 15.44) </a:t>
            </a:r>
          </a:p>
          <a:p>
            <a:pPr marL="0" indent="0">
              <a:buNone/>
            </a:pPr>
            <a:endParaRPr lang="en-US" dirty="0"/>
          </a:p>
        </p:txBody>
      </p:sp>
    </p:spTree>
    <p:extLst>
      <p:ext uri="{BB962C8B-B14F-4D97-AF65-F5344CB8AC3E}">
        <p14:creationId xmlns:p14="http://schemas.microsoft.com/office/powerpoint/2010/main" val="36618972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998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8826A3-A726-486C-AD55-05AC1B1C64F4}"/>
              </a:ext>
            </a:extLst>
          </p:cNvPr>
          <p:cNvSpPr>
            <a:spLocks noGrp="1"/>
          </p:cNvSpPr>
          <p:nvPr>
            <p:ph type="title"/>
          </p:nvPr>
        </p:nvSpPr>
        <p:spPr>
          <a:xfrm>
            <a:off x="393192" y="4767072"/>
            <a:ext cx="4945641" cy="1625210"/>
          </a:xfrm>
        </p:spPr>
        <p:txBody>
          <a:bodyPr>
            <a:normAutofit/>
          </a:bodyPr>
          <a:lstStyle/>
          <a:p>
            <a:pPr algn="r"/>
            <a:r>
              <a:rPr lang="en-US" dirty="0">
                <a:solidFill>
                  <a:srgbClr val="FFFFFF"/>
                </a:solidFill>
                <a:latin typeface="Impact" panose="020B0806030902050204" pitchFamily="34" charset="0"/>
              </a:rPr>
              <a:t>Evidence from Jesus’ Resurrection</a:t>
            </a:r>
          </a:p>
        </p:txBody>
      </p:sp>
      <p:pic>
        <p:nvPicPr>
          <p:cNvPr id="3074" name="Picture 2" descr="https://lh3.googleusercontent.com/BzVWVv3RgkdSTCwNihhV_YOVtaHMXO5otszsJv0le9hrzv5f3sVWCNaQZMN1xD60rAaLrHpgHaSQgWHgsyhoSgIVxAj0UPTuv38j6rKiRBwC85_7Oxt6YhWUtmdID_F9ukVUuJK_2JgY7G8MW7yzlrsQKaAFbxuuzYCH2VB9LfO2lembJWCRrRPZLEjwIfC7NNWhQttMt0YTJ8MAbWoy8Mm8BxXMyGoQJ3RzAjw9LNASu2VpTwlz-ugSG3nfAUNFwMAHHrpNnfKHINzyUHyJAKVQJBjObAZxDJ_L0oC6RiwjjhMfTuh7-7roLXgKueXRrogpa1j82pe-o-DSrwNaZf1bdauUqvf42J7adLY4xU9DJi8xxlKUSs1zsbLN3-hTMCd8qBvUhjyui9H3b6yVyKI4wzQ1TQBNNtgt-2QD27rAeIvoe6yxgMFilzm6uHW_3hpSM16lPEI_FJpI1aVjxapfz0Fs5ASobgGGTpsnQ8B7KqaCM_reIxFZc3U_fpawFoHd8X4cddjV2cBAnv_Kjm9EbuvSuGljRM8FY9YrWqAfIcVF-9zyFnK29h1qZWHtLstHx3oRY3FtEMaryYHfpK2t-FI8MlgVsWjHPiqEK5ccbOT3QQGkqqkY4DYlodKf=w1280-h877-no">
            <a:extLst>
              <a:ext uri="{FF2B5EF4-FFF2-40B4-BE49-F238E27FC236}">
                <a16:creationId xmlns:a16="http://schemas.microsoft.com/office/drawing/2014/main" id="{388EE475-624C-41DF-96BB-C8AFEE1515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16" r="-3" b="-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CA270D7-C6C1-4EEB-A543-80F55B4DD56E}"/>
              </a:ext>
            </a:extLst>
          </p:cNvPr>
          <p:cNvSpPr>
            <a:spLocks noGrp="1"/>
          </p:cNvSpPr>
          <p:nvPr>
            <p:ph idx="1"/>
          </p:nvPr>
        </p:nvSpPr>
        <p:spPr>
          <a:xfrm>
            <a:off x="5686921" y="321732"/>
            <a:ext cx="3327381" cy="6214534"/>
          </a:xfrm>
        </p:spPr>
        <p:txBody>
          <a:bodyPr anchor="ctr">
            <a:normAutofit fontScale="92500"/>
          </a:bodyPr>
          <a:lstStyle/>
          <a:p>
            <a:pPr marL="0" indent="0">
              <a:buNone/>
            </a:pPr>
            <a:r>
              <a:rPr lang="en-US" sz="3200" b="1" dirty="0">
                <a:solidFill>
                  <a:srgbClr val="FFFFFF"/>
                </a:solidFill>
              </a:rPr>
              <a:t>He was proclaimed as Christ the King by His resurrection  </a:t>
            </a:r>
            <a:r>
              <a:rPr lang="en-US" dirty="0">
                <a:solidFill>
                  <a:srgbClr val="FFFFFF"/>
                </a:solidFill>
              </a:rPr>
              <a:t>(Acts 2:20-31; 13:32-33; Romans 1:3-4)</a:t>
            </a:r>
          </a:p>
          <a:p>
            <a:pPr marL="0" indent="0">
              <a:buNone/>
            </a:pPr>
            <a:r>
              <a:rPr lang="en-US" sz="3200" b="1" dirty="0">
                <a:solidFill>
                  <a:srgbClr val="FFFFFF"/>
                </a:solidFill>
              </a:rPr>
              <a:t>There is evidence FOR His resurrection </a:t>
            </a:r>
          </a:p>
          <a:p>
            <a:pPr marL="228600" lvl="1" indent="-165100"/>
            <a:r>
              <a:rPr lang="en-US" sz="2800" i="1" dirty="0">
                <a:solidFill>
                  <a:srgbClr val="FFFFFF"/>
                </a:solidFill>
              </a:rPr>
              <a:t>The tomb was empty</a:t>
            </a:r>
          </a:p>
          <a:p>
            <a:pPr marL="228600" lvl="1" indent="-165100"/>
            <a:r>
              <a:rPr lang="en-US" sz="2800" i="1" dirty="0">
                <a:solidFill>
                  <a:srgbClr val="FFFFFF"/>
                </a:solidFill>
              </a:rPr>
              <a:t>The best explanation is that Jesus arose!  </a:t>
            </a:r>
          </a:p>
          <a:p>
            <a:pPr marL="228600" lvl="1" indent="-165100"/>
            <a:r>
              <a:rPr lang="en-US" sz="2800" i="1" dirty="0">
                <a:solidFill>
                  <a:srgbClr val="FFFFFF"/>
                </a:solidFill>
              </a:rPr>
              <a:t>Witnesses saw the resurrected Chr</a:t>
            </a:r>
            <a:r>
              <a:rPr lang="en-US" i="1" dirty="0">
                <a:solidFill>
                  <a:srgbClr val="FFFFFF"/>
                </a:solidFill>
              </a:rPr>
              <a:t>ist</a:t>
            </a:r>
          </a:p>
        </p:txBody>
      </p:sp>
    </p:spTree>
    <p:extLst>
      <p:ext uri="{BB962C8B-B14F-4D97-AF65-F5344CB8AC3E}">
        <p14:creationId xmlns:p14="http://schemas.microsoft.com/office/powerpoint/2010/main" val="13400158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50E016-C8B7-45EE-8300-F18B719F5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4085190" cy="678749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5E6099C8-1DCF-4242-AD8B-28BF4D687A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A881055-82C3-4FFA-8F9B-871F6A9669CA}"/>
              </a:ext>
            </a:extLst>
          </p:cNvPr>
          <p:cNvSpPr>
            <a:spLocks noGrp="1"/>
          </p:cNvSpPr>
          <p:nvPr>
            <p:ph type="title"/>
          </p:nvPr>
        </p:nvSpPr>
        <p:spPr>
          <a:xfrm>
            <a:off x="702644" y="1049154"/>
            <a:ext cx="2903552" cy="4466122"/>
          </a:xfrm>
        </p:spPr>
        <p:txBody>
          <a:bodyPr>
            <a:normAutofit/>
          </a:bodyPr>
          <a:lstStyle/>
          <a:p>
            <a:r>
              <a:rPr lang="en-US" sz="4000" dirty="0">
                <a:solidFill>
                  <a:srgbClr val="FFFFFF"/>
                </a:solidFill>
                <a:latin typeface="Impact" panose="020B0806030902050204" pitchFamily="34" charset="0"/>
              </a:rPr>
              <a:t>Two Changed Lives Demonstrate that Jesus is the Christ</a:t>
            </a:r>
          </a:p>
        </p:txBody>
      </p:sp>
      <p:sp>
        <p:nvSpPr>
          <p:cNvPr id="30" name="Rectangle 29">
            <a:extLst>
              <a:ext uri="{FF2B5EF4-FFF2-40B4-BE49-F238E27FC236}">
                <a16:creationId xmlns:a16="http://schemas.microsoft.com/office/drawing/2014/main" id="{71318B55-C583-42E5-ABA1-BE8CC332E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4185" y="803670"/>
            <a:ext cx="3733482" cy="1979514"/>
          </a:xfrm>
          <a:prstGeom prst="rect">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le Profile">
            <a:extLst>
              <a:ext uri="{FF2B5EF4-FFF2-40B4-BE49-F238E27FC236}">
                <a16:creationId xmlns:a16="http://schemas.microsoft.com/office/drawing/2014/main" id="{B5D54372-78E9-46B3-A154-E4EA84D01BF5}"/>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3223" y="968684"/>
            <a:ext cx="1658819" cy="1658819"/>
          </a:xfrm>
          <a:prstGeom prst="rect">
            <a:avLst/>
          </a:prstGeom>
          <a:effectLst>
            <a:softEdge rad="0"/>
          </a:effectLst>
        </p:spPr>
      </p:pic>
      <p:pic>
        <p:nvPicPr>
          <p:cNvPr id="7" name="Graphic 6" descr="Male Profile">
            <a:extLst>
              <a:ext uri="{FF2B5EF4-FFF2-40B4-BE49-F238E27FC236}">
                <a16:creationId xmlns:a16="http://schemas.microsoft.com/office/drawing/2014/main" id="{16811544-F35B-429F-806D-067AD1B43B1F}"/>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5188" y="964899"/>
            <a:ext cx="1658819" cy="1658819"/>
          </a:xfrm>
          <a:prstGeom prst="rect">
            <a:avLst/>
          </a:prstGeom>
          <a:effectLst>
            <a:softEdge rad="0"/>
          </a:effectLst>
        </p:spPr>
      </p:pic>
      <p:sp>
        <p:nvSpPr>
          <p:cNvPr id="3" name="Content Placeholder 2">
            <a:extLst>
              <a:ext uri="{FF2B5EF4-FFF2-40B4-BE49-F238E27FC236}">
                <a16:creationId xmlns:a16="http://schemas.microsoft.com/office/drawing/2014/main" id="{168EBF15-49BE-4B53-9633-49C4C986840F}"/>
              </a:ext>
            </a:extLst>
          </p:cNvPr>
          <p:cNvSpPr>
            <a:spLocks noGrp="1"/>
          </p:cNvSpPr>
          <p:nvPr>
            <p:ph idx="1"/>
          </p:nvPr>
        </p:nvSpPr>
        <p:spPr>
          <a:xfrm>
            <a:off x="4564185" y="3059723"/>
            <a:ext cx="4392246" cy="3620477"/>
          </a:xfrm>
        </p:spPr>
        <p:txBody>
          <a:bodyPr anchor="t">
            <a:noAutofit/>
          </a:bodyPr>
          <a:lstStyle/>
          <a:p>
            <a:r>
              <a:rPr lang="en-US" sz="3600" b="1" dirty="0">
                <a:solidFill>
                  <a:schemeClr val="accent1">
                    <a:lumMod val="75000"/>
                  </a:schemeClr>
                </a:solidFill>
              </a:rPr>
              <a:t>Paul</a:t>
            </a:r>
            <a:r>
              <a:rPr lang="en-US" sz="3600" dirty="0">
                <a:solidFill>
                  <a:srgbClr val="000000"/>
                </a:solidFill>
              </a:rPr>
              <a:t>                            </a:t>
            </a:r>
            <a:r>
              <a:rPr lang="en-US" sz="3200" dirty="0">
                <a:solidFill>
                  <a:srgbClr val="000000"/>
                </a:solidFill>
              </a:rPr>
              <a:t>(Philippians 3:8-11)      </a:t>
            </a:r>
          </a:p>
          <a:p>
            <a:endParaRPr lang="en-US" sz="900" dirty="0">
              <a:solidFill>
                <a:srgbClr val="000000"/>
              </a:solidFill>
            </a:endParaRPr>
          </a:p>
          <a:p>
            <a:pPr>
              <a:spcBef>
                <a:spcPts val="0"/>
              </a:spcBef>
            </a:pPr>
            <a:r>
              <a:rPr lang="en-US" sz="3600" b="1" dirty="0">
                <a:solidFill>
                  <a:schemeClr val="accent1">
                    <a:lumMod val="75000"/>
                  </a:schemeClr>
                </a:solidFill>
              </a:rPr>
              <a:t>Peter</a:t>
            </a:r>
            <a:r>
              <a:rPr lang="en-US" sz="3600" dirty="0">
                <a:solidFill>
                  <a:srgbClr val="000000"/>
                </a:solidFill>
              </a:rPr>
              <a:t>                                 </a:t>
            </a:r>
            <a:r>
              <a:rPr lang="en-US" sz="3200" dirty="0">
                <a:solidFill>
                  <a:srgbClr val="000000"/>
                </a:solidFill>
              </a:rPr>
              <a:t>(John 6:66-69;                Matthew 16:16; 17:1-5;           2 Peter 1:16-18) </a:t>
            </a:r>
          </a:p>
          <a:p>
            <a:pPr marL="0" indent="0">
              <a:spcBef>
                <a:spcPts val="0"/>
              </a:spcBef>
              <a:buNone/>
            </a:pPr>
            <a:endParaRPr lang="en-US" sz="800" dirty="0">
              <a:solidFill>
                <a:srgbClr val="000000"/>
              </a:solidFill>
            </a:endParaRPr>
          </a:p>
        </p:txBody>
      </p:sp>
    </p:spTree>
    <p:extLst>
      <p:ext uri="{BB962C8B-B14F-4D97-AF65-F5344CB8AC3E}">
        <p14:creationId xmlns:p14="http://schemas.microsoft.com/office/powerpoint/2010/main" val="3903777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1"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69" y="1186483"/>
            <a:ext cx="6636259" cy="4477933"/>
            <a:chOff x="1669293" y="1186483"/>
            <a:chExt cx="8848345" cy="4477933"/>
          </a:xfrm>
        </p:grpSpPr>
        <p:sp>
          <p:nvSpPr>
            <p:cNvPr id="32" name="Rectangle 31">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A0B8B43-B643-465D-A093-931C8C945953}"/>
              </a:ext>
            </a:extLst>
          </p:cNvPr>
          <p:cNvSpPr>
            <a:spLocks noGrp="1"/>
          </p:cNvSpPr>
          <p:nvPr>
            <p:ph type="title"/>
          </p:nvPr>
        </p:nvSpPr>
        <p:spPr>
          <a:xfrm>
            <a:off x="1316736" y="2075688"/>
            <a:ext cx="6508242" cy="2508035"/>
          </a:xfrm>
        </p:spPr>
        <p:txBody>
          <a:bodyPr vert="horz" lIns="91440" tIns="45720" rIns="91440" bIns="45720" rtlCol="0" anchor="b">
            <a:normAutofit/>
          </a:bodyPr>
          <a:lstStyle/>
          <a:p>
            <a:pPr algn="ctr"/>
            <a:r>
              <a:rPr lang="en-US" sz="6000" kern="1200" dirty="0">
                <a:solidFill>
                  <a:srgbClr val="FFFFFF"/>
                </a:solidFill>
                <a:latin typeface="Impact" panose="020B0806030902050204" pitchFamily="34" charset="0"/>
              </a:rPr>
              <a:t>The Father’s Testimony</a:t>
            </a:r>
          </a:p>
        </p:txBody>
      </p:sp>
      <p:sp>
        <p:nvSpPr>
          <p:cNvPr id="3" name="Content Placeholder 2">
            <a:extLst>
              <a:ext uri="{FF2B5EF4-FFF2-40B4-BE49-F238E27FC236}">
                <a16:creationId xmlns:a16="http://schemas.microsoft.com/office/drawing/2014/main" id="{E6CCDFC8-82D1-4A56-A232-7EF5051B6E6C}"/>
              </a:ext>
            </a:extLst>
          </p:cNvPr>
          <p:cNvSpPr>
            <a:spLocks noGrp="1"/>
          </p:cNvSpPr>
          <p:nvPr>
            <p:ph idx="1"/>
          </p:nvPr>
        </p:nvSpPr>
        <p:spPr>
          <a:xfrm>
            <a:off x="969564" y="5710999"/>
            <a:ext cx="6966346" cy="1231533"/>
          </a:xfrm>
        </p:spPr>
        <p:txBody>
          <a:bodyPr vert="horz" lIns="91440" tIns="45720" rIns="91440" bIns="45720" rtlCol="0">
            <a:normAutofit fontScale="92500"/>
          </a:bodyPr>
          <a:lstStyle/>
          <a:p>
            <a:pPr marL="0" indent="0" algn="ctr">
              <a:buNone/>
            </a:pPr>
            <a:r>
              <a:rPr lang="en-US" sz="3200" b="1" kern="1200" dirty="0">
                <a:ln w="0"/>
                <a:solidFill>
                  <a:schemeClr val="accent1"/>
                </a:solidFill>
                <a:effectLst>
                  <a:outerShdw blurRad="38100" dist="25400" dir="5400000" algn="ctr" rotWithShape="0">
                    <a:srgbClr val="6E747A">
                      <a:alpha val="43000"/>
                    </a:srgbClr>
                  </a:outerShdw>
                </a:effectLst>
                <a:latin typeface="+mn-lt"/>
                <a:ea typeface="+mn-ea"/>
                <a:cs typeface="+mn-cs"/>
              </a:rPr>
              <a:t>“This is My beloved Son, in whom I am well pleased. Hear Him!” (Matthew 17:5)</a:t>
            </a:r>
          </a:p>
        </p:txBody>
      </p:sp>
    </p:spTree>
    <p:extLst>
      <p:ext uri="{BB962C8B-B14F-4D97-AF65-F5344CB8AC3E}">
        <p14:creationId xmlns:p14="http://schemas.microsoft.com/office/powerpoint/2010/main" val="3377350255"/>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647501C6-5B17-4E1B-BFA0-E6B01ECE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4ED2FC3-9A67-4FD4-95E5-C0E7A4ECB128}"/>
              </a:ext>
            </a:extLst>
          </p:cNvPr>
          <p:cNvSpPr>
            <a:spLocks noGrp="1"/>
          </p:cNvSpPr>
          <p:nvPr>
            <p:ph type="title"/>
          </p:nvPr>
        </p:nvSpPr>
        <p:spPr>
          <a:xfrm>
            <a:off x="628650" y="153371"/>
            <a:ext cx="7886700" cy="818781"/>
          </a:xfrm>
        </p:spPr>
        <p:txBody>
          <a:bodyPr/>
          <a:lstStyle/>
          <a:p>
            <a:r>
              <a:rPr lang="en-US" dirty="0">
                <a:latin typeface="Impact" panose="020B0806030902050204" pitchFamily="34" charset="0"/>
              </a:rPr>
              <a:t>The Testimony of John the Baptist</a:t>
            </a:r>
          </a:p>
        </p:txBody>
      </p:sp>
      <p:sp>
        <p:nvSpPr>
          <p:cNvPr id="3" name="Content Placeholder 2">
            <a:extLst>
              <a:ext uri="{FF2B5EF4-FFF2-40B4-BE49-F238E27FC236}">
                <a16:creationId xmlns:a16="http://schemas.microsoft.com/office/drawing/2014/main" id="{4CA38926-BBAA-4631-8780-873EE0B2C869}"/>
              </a:ext>
            </a:extLst>
          </p:cNvPr>
          <p:cNvSpPr>
            <a:spLocks noGrp="1"/>
          </p:cNvSpPr>
          <p:nvPr>
            <p:ph idx="1"/>
          </p:nvPr>
        </p:nvSpPr>
        <p:spPr>
          <a:xfrm>
            <a:off x="245444" y="928304"/>
            <a:ext cx="8653111" cy="3022332"/>
          </a:xfrm>
        </p:spPr>
        <p:txBody>
          <a:bodyPr>
            <a:normAutofit/>
          </a:bodyPr>
          <a:lstStyle/>
          <a:p>
            <a:r>
              <a:rPr lang="en-US" sz="3200" b="1" dirty="0"/>
              <a:t>John the Baptist bears “witness” that Jesus is the Son of God </a:t>
            </a:r>
            <a:r>
              <a:rPr lang="en-US" sz="3200" dirty="0"/>
              <a:t>(John 1:29-34; 5:33)</a:t>
            </a:r>
          </a:p>
          <a:p>
            <a:r>
              <a:rPr lang="en-US" sz="3200" b="1" dirty="0"/>
              <a:t>The testimony of John the Baptist is weighty!  </a:t>
            </a:r>
          </a:p>
          <a:p>
            <a:pPr marL="509588" lvl="1" indent="-277813"/>
            <a:r>
              <a:rPr lang="en-US" sz="3000" dirty="0"/>
              <a:t>The Jewish people “all counted John as a prophet indeed.” (Mark 11:32)</a:t>
            </a:r>
          </a:p>
          <a:p>
            <a:pPr marL="509588" lvl="1" indent="-277813">
              <a:tabLst>
                <a:tab pos="8461375" algn="l"/>
              </a:tabLst>
            </a:pPr>
            <a:r>
              <a:rPr lang="en-US" sz="3000" dirty="0"/>
              <a:t>This is confirmed by at least one historical source:</a:t>
            </a:r>
          </a:p>
          <a:p>
            <a:endParaRPr lang="en-US" dirty="0"/>
          </a:p>
          <a:p>
            <a:endParaRPr lang="en-US" dirty="0"/>
          </a:p>
        </p:txBody>
      </p:sp>
      <p:sp>
        <p:nvSpPr>
          <p:cNvPr id="5" name="TextBox 4">
            <a:extLst>
              <a:ext uri="{FF2B5EF4-FFF2-40B4-BE49-F238E27FC236}">
                <a16:creationId xmlns:a16="http://schemas.microsoft.com/office/drawing/2014/main" id="{969277A9-B751-4930-B268-52BD1257C74B}"/>
              </a:ext>
            </a:extLst>
          </p:cNvPr>
          <p:cNvSpPr txBox="1"/>
          <p:nvPr/>
        </p:nvSpPr>
        <p:spPr>
          <a:xfrm>
            <a:off x="0" y="3787958"/>
            <a:ext cx="9144000" cy="3108543"/>
          </a:xfrm>
          <a:prstGeom prst="rect">
            <a:avLst/>
          </a:prstGeom>
          <a:solidFill>
            <a:schemeClr val="accent1">
              <a:lumMod val="50000"/>
            </a:schemeClr>
          </a:solidFill>
        </p:spPr>
        <p:txBody>
          <a:bodyPr wrap="square" rtlCol="0">
            <a:spAutoFit/>
          </a:bodyPr>
          <a:lstStyle/>
          <a:p>
            <a:pPr marL="173038" algn="ctr"/>
            <a:r>
              <a:rPr lang="en-US" sz="2800" i="1" dirty="0">
                <a:solidFill>
                  <a:schemeClr val="bg1"/>
                </a:solidFill>
                <a:latin typeface="Times New Roman" panose="02020603050405020304" pitchFamily="18" charset="0"/>
                <a:cs typeface="Times New Roman" panose="02020603050405020304" pitchFamily="18" charset="0"/>
              </a:rPr>
              <a:t>“Now some of the Jews thought that the destruction of Herod's army came from God, and that very justly, as a punishment of what he did against John, that was called the Baptist: for Herod slew him, who was a good man, and commanded the Jews to exercise virtue, both as to righteousness towards one another, and piety towards God, and so to come to baptism…”(</a:t>
            </a:r>
            <a:r>
              <a:rPr lang="en-US" sz="2800" dirty="0">
                <a:solidFill>
                  <a:schemeClr val="bg1"/>
                </a:solidFill>
                <a:latin typeface="Times New Roman" panose="02020603050405020304" pitchFamily="18" charset="0"/>
                <a:cs typeface="Times New Roman" panose="02020603050405020304" pitchFamily="18" charset="0"/>
              </a:rPr>
              <a:t>Josephus</a:t>
            </a:r>
            <a:r>
              <a:rPr lang="en-US" sz="2800" i="1" dirty="0">
                <a:solidFill>
                  <a:schemeClr val="bg1"/>
                </a:solidFill>
                <a:latin typeface="Times New Roman" panose="02020603050405020304" pitchFamily="18" charset="0"/>
                <a:cs typeface="Times New Roman" panose="02020603050405020304" pitchFamily="18" charset="0"/>
              </a:rPr>
              <a:t>, Antiquities, 18.5.2)</a:t>
            </a:r>
            <a:endParaRPr lang="en-US" dirty="0">
              <a:solidFill>
                <a:schemeClr val="bg1"/>
              </a:solidFill>
            </a:endParaRPr>
          </a:p>
        </p:txBody>
      </p:sp>
    </p:spTree>
    <p:extLst>
      <p:ext uri="{BB962C8B-B14F-4D97-AF65-F5344CB8AC3E}">
        <p14:creationId xmlns:p14="http://schemas.microsoft.com/office/powerpoint/2010/main" val="36329296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79" name="Title 1"/>
          <p:cNvSpPr>
            <a:spLocks noGrp="1"/>
          </p:cNvSpPr>
          <p:nvPr>
            <p:ph type="title"/>
          </p:nvPr>
        </p:nvSpPr>
        <p:spPr>
          <a:xfrm>
            <a:off x="202632" y="578852"/>
            <a:ext cx="8738736" cy="1427747"/>
          </a:xfrm>
        </p:spPr>
        <p:txBody>
          <a:bodyPr anchor="ctr"/>
          <a:lstStyle/>
          <a:p>
            <a:pPr algn="ctr">
              <a:lnSpc>
                <a:spcPct val="100000"/>
              </a:lnSpc>
            </a:pPr>
            <a:r>
              <a:rPr lang="en-US" altLang="en-US" sz="4800" b="1" dirty="0">
                <a:ln w="9525">
                  <a:solidFill>
                    <a:schemeClr val="bg1"/>
                  </a:solidFill>
                  <a:prstDash val="solid"/>
                </a:ln>
                <a:effectLst>
                  <a:outerShdw blurRad="12700" dist="38100" dir="2700000" algn="tl" rotWithShape="0">
                    <a:schemeClr val="bg1">
                      <a:lumMod val="50000"/>
                    </a:schemeClr>
                  </a:outerShdw>
                </a:effectLst>
                <a:latin typeface="Impact" panose="020B0806030902050204" pitchFamily="34" charset="0"/>
                <a:cs typeface="Arial" panose="020B0604020202020204" pitchFamily="34" charset="0"/>
              </a:rPr>
              <a:t>“Do we look for another?”</a:t>
            </a:r>
            <a:br>
              <a:rPr lang="en-US" altLang="en-US" sz="3000" dirty="0">
                <a:latin typeface="Arial" panose="020B0604020202020204" pitchFamily="34" charset="0"/>
                <a:cs typeface="Arial" panose="020B0604020202020204" pitchFamily="34" charset="0"/>
              </a:rPr>
            </a:br>
            <a:r>
              <a:rPr lang="en-US" alt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(Matthew 11:2-6; Luke 7:19-23)</a:t>
            </a:r>
            <a:endParaRPr lang="en-US" altLang="en-US"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51932" y="2006599"/>
            <a:ext cx="7531668" cy="6514323"/>
          </a:xfrm>
        </p:spPr>
        <p:txBody>
          <a:bodyPr/>
          <a:lstStyle/>
          <a:p>
            <a:pPr marL="342900" indent="-342900">
              <a:lnSpc>
                <a:spcPct val="100000"/>
              </a:lnSpc>
              <a:spcBef>
                <a:spcPct val="0"/>
              </a:spcBef>
            </a:pPr>
            <a:r>
              <a:rPr lang="en-US" altLang="en-US" sz="3200" dirty="0">
                <a:cs typeface="Arial" panose="020B0604020202020204" pitchFamily="34" charset="0"/>
              </a:rPr>
              <a:t>When John was in prison, he sent two of his disciples to ask Jesus, </a:t>
            </a:r>
            <a:r>
              <a:rPr lang="en-US" altLang="en-US" sz="3200" i="1" dirty="0">
                <a:cs typeface="Arial" panose="020B0604020202020204" pitchFamily="34" charset="0"/>
              </a:rPr>
              <a:t>"Are You the Coming One, or do we look for another?"</a:t>
            </a:r>
          </a:p>
          <a:p>
            <a:pPr marL="342900" indent="-342900">
              <a:lnSpc>
                <a:spcPct val="100000"/>
              </a:lnSpc>
              <a:spcBef>
                <a:spcPct val="0"/>
              </a:spcBef>
            </a:pPr>
            <a:r>
              <a:rPr lang="en-US" altLang="en-US" sz="3200" dirty="0">
                <a:cs typeface="Arial" panose="020B0604020202020204" pitchFamily="34" charset="0"/>
              </a:rPr>
              <a:t>Jesus’ answer was to tell John of the mighty miracles that He was performing.</a:t>
            </a:r>
          </a:p>
          <a:p>
            <a:pPr marL="342900" indent="-342900">
              <a:lnSpc>
                <a:spcPct val="100000"/>
              </a:lnSpc>
              <a:spcBef>
                <a:spcPct val="0"/>
              </a:spcBef>
            </a:pPr>
            <a:r>
              <a:rPr lang="en-US" altLang="en-US" sz="3200" dirty="0">
                <a:cs typeface="Arial" panose="020B0604020202020204" pitchFamily="34" charset="0"/>
              </a:rPr>
              <a:t>This evidence was even stronger than John’s testimony (John 5:36).</a:t>
            </a:r>
          </a:p>
          <a:p>
            <a:pPr marL="342900" indent="-342900">
              <a:lnSpc>
                <a:spcPct val="100000"/>
              </a:lnSpc>
              <a:spcBef>
                <a:spcPct val="0"/>
              </a:spcBef>
            </a:pPr>
            <a:r>
              <a:rPr lang="en-US" altLang="en-US" sz="3200" dirty="0">
                <a:solidFill>
                  <a:schemeClr val="accent4">
                    <a:lumMod val="40000"/>
                    <a:lumOff val="60000"/>
                  </a:schemeClr>
                </a:solidFill>
                <a:cs typeface="Arial" panose="020B0604020202020204" pitchFamily="34" charset="0"/>
              </a:rPr>
              <a:t>Jesus may not have been the kind of “Christ” John was expecting!</a:t>
            </a:r>
            <a:r>
              <a:rPr lang="en-US" altLang="en-US" sz="2800" dirty="0">
                <a:cs typeface="Arial" panose="020B0604020202020204" pitchFamily="34" charset="0"/>
              </a:rPr>
              <a:t>.</a:t>
            </a:r>
          </a:p>
          <a:p>
            <a:pPr>
              <a:lnSpc>
                <a:spcPct val="100000"/>
              </a:lnSpc>
              <a:spcBef>
                <a:spcPct val="0"/>
              </a:spcBef>
            </a:pPr>
            <a:endParaRPr lang="en-US" altLang="en-US" b="1" i="1" dirty="0">
              <a:latin typeface="Arial" panose="020B0604020202020204" pitchFamily="34" charset="0"/>
              <a:cs typeface="Arial" panose="020B0604020202020204" pitchFamily="34" charset="0"/>
            </a:endParaRPr>
          </a:p>
          <a:p>
            <a:pPr>
              <a:lnSpc>
                <a:spcPct val="100000"/>
              </a:lnSpc>
              <a:spcBef>
                <a:spcPct val="0"/>
              </a:spcBef>
            </a:pPr>
            <a:endParaRPr lang="en-US" alt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7095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Image result for isaiah scroll background">
            <a:extLst>
              <a:ext uri="{FF2B5EF4-FFF2-40B4-BE49-F238E27FC236}">
                <a16:creationId xmlns:a16="http://schemas.microsoft.com/office/drawing/2014/main" id="{95F15684-8C4D-49CE-844A-E29A04F5633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5040" r="31430"/>
          <a:stretch/>
        </p:blipFill>
        <p:spPr bwMode="auto">
          <a:xfrm>
            <a:off x="4348157" y="-279133"/>
            <a:ext cx="4795614" cy="7137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6858000"/>
          </a:xfrm>
          <a:prstGeom prst="rect">
            <a:avLst/>
          </a:prstGeom>
        </p:spPr>
      </p:pic>
      <p:sp>
        <p:nvSpPr>
          <p:cNvPr id="2" name="Title 1">
            <a:extLst>
              <a:ext uri="{FF2B5EF4-FFF2-40B4-BE49-F238E27FC236}">
                <a16:creationId xmlns:a16="http://schemas.microsoft.com/office/drawing/2014/main" id="{5DABDCF5-AFB9-4BD5-B3B9-A1F26CC92359}"/>
              </a:ext>
            </a:extLst>
          </p:cNvPr>
          <p:cNvSpPr>
            <a:spLocks noGrp="1"/>
          </p:cNvSpPr>
          <p:nvPr>
            <p:ph type="title"/>
          </p:nvPr>
        </p:nvSpPr>
        <p:spPr>
          <a:xfrm>
            <a:off x="190271" y="228600"/>
            <a:ext cx="4673600" cy="2110109"/>
          </a:xfrm>
        </p:spPr>
        <p:txBody>
          <a:bodyPr>
            <a:normAutofit/>
          </a:bodyPr>
          <a:lstStyle/>
          <a:p>
            <a:pPr algn="ctr"/>
            <a:r>
              <a:rPr lang="en-US" sz="4400" dirty="0">
                <a:solidFill>
                  <a:srgbClr val="000000"/>
                </a:solidFill>
                <a:latin typeface="Impact" panose="020B0806030902050204" pitchFamily="34" charset="0"/>
              </a:rPr>
              <a:t>The Fulfillment of Old Testament Prophecy</a:t>
            </a:r>
          </a:p>
        </p:txBody>
      </p:sp>
      <p:sp>
        <p:nvSpPr>
          <p:cNvPr id="3" name="Content Placeholder 2">
            <a:extLst>
              <a:ext uri="{FF2B5EF4-FFF2-40B4-BE49-F238E27FC236}">
                <a16:creationId xmlns:a16="http://schemas.microsoft.com/office/drawing/2014/main" id="{60B1688E-3D3E-4D85-948B-3655FA85888A}"/>
              </a:ext>
            </a:extLst>
          </p:cNvPr>
          <p:cNvSpPr>
            <a:spLocks noGrp="1"/>
          </p:cNvSpPr>
          <p:nvPr>
            <p:ph idx="1"/>
          </p:nvPr>
        </p:nvSpPr>
        <p:spPr>
          <a:xfrm>
            <a:off x="190271" y="2110109"/>
            <a:ext cx="4902429" cy="4519291"/>
          </a:xfrm>
        </p:spPr>
        <p:txBody>
          <a:bodyPr anchor="ctr">
            <a:normAutofit/>
          </a:bodyPr>
          <a:lstStyle/>
          <a:p>
            <a:pPr marL="346075" indent="-346075"/>
            <a:r>
              <a:rPr lang="en-US" sz="3200" b="1" dirty="0">
                <a:solidFill>
                  <a:schemeClr val="accent6">
                    <a:lumMod val="50000"/>
                  </a:schemeClr>
                </a:solidFill>
              </a:rPr>
              <a:t>Christ would be of the lineage of David</a:t>
            </a:r>
            <a:r>
              <a:rPr lang="en-US" sz="3200" dirty="0">
                <a:solidFill>
                  <a:srgbClr val="000000"/>
                </a:solidFill>
              </a:rPr>
              <a:t>.               </a:t>
            </a:r>
            <a:r>
              <a:rPr lang="en-US" sz="2800" dirty="0">
                <a:solidFill>
                  <a:srgbClr val="000000"/>
                </a:solidFill>
              </a:rPr>
              <a:t>(2 Samuel 7:12-13;           Psalm 89:20-29;                 Matt. 1:1; 9:27; 15:22; 21:9)</a:t>
            </a:r>
            <a:endParaRPr lang="en-US" sz="3200" dirty="0">
              <a:solidFill>
                <a:srgbClr val="000000"/>
              </a:solidFill>
            </a:endParaRPr>
          </a:p>
          <a:p>
            <a:pPr marL="346075" indent="-346075"/>
            <a:r>
              <a:rPr lang="en-US" sz="3200" b="1" dirty="0">
                <a:solidFill>
                  <a:schemeClr val="accent6">
                    <a:lumMod val="50000"/>
                  </a:schemeClr>
                </a:solidFill>
              </a:rPr>
              <a:t>Born to rule God’s people! </a:t>
            </a:r>
            <a:r>
              <a:rPr lang="en-US" sz="2800" dirty="0">
                <a:solidFill>
                  <a:srgbClr val="000000"/>
                </a:solidFill>
              </a:rPr>
              <a:t>(Isaiah 9:6-7)</a:t>
            </a:r>
          </a:p>
          <a:p>
            <a:pPr marL="346075" indent="-346075"/>
            <a:r>
              <a:rPr lang="en-US" sz="3200" b="1" dirty="0">
                <a:solidFill>
                  <a:srgbClr val="996600"/>
                </a:solidFill>
              </a:rPr>
              <a:t>Born in Bethlehem    </a:t>
            </a:r>
            <a:r>
              <a:rPr lang="en-US" sz="2800" dirty="0">
                <a:solidFill>
                  <a:srgbClr val="000000"/>
                </a:solidFill>
              </a:rPr>
              <a:t>(Micah 5:2)</a:t>
            </a:r>
            <a:endParaRPr lang="en-US" sz="3200" dirty="0">
              <a:solidFill>
                <a:srgbClr val="000000"/>
              </a:solidFill>
            </a:endParaRPr>
          </a:p>
        </p:txBody>
      </p:sp>
    </p:spTree>
    <p:extLst>
      <p:ext uri="{BB962C8B-B14F-4D97-AF65-F5344CB8AC3E}">
        <p14:creationId xmlns:p14="http://schemas.microsoft.com/office/powerpoint/2010/main" val="1900691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7800E7-CEA0-4F06-9620-06E75095723B}"/>
              </a:ext>
            </a:extLst>
          </p:cNvPr>
          <p:cNvSpPr>
            <a:spLocks noGrp="1"/>
          </p:cNvSpPr>
          <p:nvPr>
            <p:ph type="title"/>
          </p:nvPr>
        </p:nvSpPr>
        <p:spPr>
          <a:xfrm>
            <a:off x="393698" y="448176"/>
            <a:ext cx="5239647" cy="1406024"/>
          </a:xfrm>
        </p:spPr>
        <p:txBody>
          <a:bodyPr>
            <a:normAutofit/>
          </a:bodyPr>
          <a:lstStyle/>
          <a:p>
            <a:pPr algn="ctr"/>
            <a:r>
              <a:rPr lang="en-US" dirty="0">
                <a:latin typeface="Impact" panose="020B0806030902050204" pitchFamily="34" charset="0"/>
              </a:rPr>
              <a:t>The Fulfillment of OT Prophecies</a:t>
            </a:r>
          </a:p>
        </p:txBody>
      </p:sp>
      <p:sp>
        <p:nvSpPr>
          <p:cNvPr id="5" name="Content Placeholder 4">
            <a:extLst>
              <a:ext uri="{FF2B5EF4-FFF2-40B4-BE49-F238E27FC236}">
                <a16:creationId xmlns:a16="http://schemas.microsoft.com/office/drawing/2014/main" id="{1D860D05-E1F1-4AC1-88D8-DD8C9FEC761F}"/>
              </a:ext>
            </a:extLst>
          </p:cNvPr>
          <p:cNvSpPr>
            <a:spLocks noGrp="1"/>
          </p:cNvSpPr>
          <p:nvPr>
            <p:ph idx="1"/>
          </p:nvPr>
        </p:nvSpPr>
        <p:spPr>
          <a:xfrm>
            <a:off x="393699" y="1854200"/>
            <a:ext cx="5239647" cy="4363719"/>
          </a:xfrm>
        </p:spPr>
        <p:txBody>
          <a:bodyPr>
            <a:normAutofit/>
          </a:bodyPr>
          <a:lstStyle/>
          <a:p>
            <a:pPr marL="0" indent="0" algn="ctr">
              <a:buNone/>
            </a:pPr>
            <a:r>
              <a:rPr lang="en-US" sz="3200" b="1" dirty="0"/>
              <a:t>The Dead Sea Scrolls prove that all of these prophecies were made LONG BEFORE Jesus was born in Bethlehem:</a:t>
            </a:r>
          </a:p>
          <a:p>
            <a:r>
              <a:rPr lang="en-US" b="1" i="1" dirty="0">
                <a:solidFill>
                  <a:schemeClr val="accent2">
                    <a:lumMod val="50000"/>
                  </a:schemeClr>
                </a:solidFill>
              </a:rPr>
              <a:t>The Isaiah scroll dates to 125 BC.</a:t>
            </a:r>
          </a:p>
          <a:p>
            <a:r>
              <a:rPr lang="en-US" b="1" i="1" dirty="0">
                <a:solidFill>
                  <a:schemeClr val="accent2">
                    <a:lumMod val="50000"/>
                  </a:schemeClr>
                </a:solidFill>
              </a:rPr>
              <a:t>The Micah scroll dates to the 2nd century BC.</a:t>
            </a:r>
          </a:p>
          <a:p>
            <a:r>
              <a:rPr lang="en-US" b="1" i="1" dirty="0">
                <a:solidFill>
                  <a:schemeClr val="accent2">
                    <a:lumMod val="50000"/>
                  </a:schemeClr>
                </a:solidFill>
              </a:rPr>
              <a:t>The scroll of 2 Samuel dates to 50 BC.</a:t>
            </a:r>
          </a:p>
          <a:p>
            <a:endParaRPr lang="en-US" sz="2100" dirty="0"/>
          </a:p>
        </p:txBody>
      </p:sp>
      <p:pic>
        <p:nvPicPr>
          <p:cNvPr id="10" name="Picture 2" descr="Image result for isaiah scroll background">
            <a:extLst>
              <a:ext uri="{FF2B5EF4-FFF2-40B4-BE49-F238E27FC236}">
                <a16:creationId xmlns:a16="http://schemas.microsoft.com/office/drawing/2014/main" id="{8EB57564-EAE0-48ED-9ED5-A9E8D73E4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25" r="11919" b="3"/>
          <a:stretch/>
        </p:blipFill>
        <p:spPr bwMode="auto">
          <a:xfrm>
            <a:off x="5872163" y="306909"/>
            <a:ext cx="3031807"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https://lh3.googleusercontent.com/QRfBhLjuYTVHuhRBRy6dYNvbRa7h5BFfeQnHwmXITKewF06Milv_FevakZwh9MHR3hRpen9nlTb3nFSfYYzX7lDoY5sgY1bdRtf8yn5j-yeonEhZIdnDjsPwRvAsFLLdBsVO1reU3Ib_9JMvFlvSoXISQnw-VhNjLa9-fZUiW0lzk344i9A8viHIWm-NCZ09GlDqNoXPwxzXKypGmz2HRKcxdxBt7hVZm0XcsDpJ4QsvPrsB5V-AKTbCOieCyHOzvzn90Zrx6qAsY3CTIb1XaTSjq3GM3-vSITiEc_rv0J5pdTgAvcE69imPx2HeuvI5SouSas8iWIGPZ-ab3RjOF_MKJgYEzmyZ8-bqMMmPpJUuRA3aZiJxQMjVpumXi8a52vVmtJbAKCuFLlYWZN3sMvNaBGwIOSYYde2L_0JdiR7blrptiMK7ZPmovd7JqT20-ReuUdX2xKOd3YwETm9COt9NAjiTHNVud8RvXEBVVz-Ng9HM2G3P5to1_q8GvEiMvE4ZXtCAB6YPDTLOsmIrGmS2aciNxVco7QHVN-8Csxg_QNhanEEJypAw_GsbkwEEy8nZ-39YJQbhiQ3rf0uiaD0J66e96eTcOWFe2SSGab3aJxigo9Ly5e9bZYUMRl_p=w514-h888-no">
            <a:extLst>
              <a:ext uri="{FF2B5EF4-FFF2-40B4-BE49-F238E27FC236}">
                <a16:creationId xmlns:a16="http://schemas.microsoft.com/office/drawing/2014/main" id="{322D234A-6DD1-4521-B4E9-1B85765486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13" r="2" b="21835"/>
          <a:stretch/>
        </p:blipFill>
        <p:spPr bwMode="auto">
          <a:xfrm>
            <a:off x="5872163" y="2828925"/>
            <a:ext cx="3031807" cy="33889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61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a:extLst>
              <a:ext uri="{FF2B5EF4-FFF2-40B4-BE49-F238E27FC236}">
                <a16:creationId xmlns:a16="http://schemas.microsoft.com/office/drawing/2014/main" id="{B39A534C-A977-4096-90AF-D4993F9AD841}"/>
              </a:ext>
            </a:extLst>
          </p:cNvPr>
          <p:cNvPicPr>
            <a:picLocks noGrp="1" noChangeAspect="1"/>
          </p:cNvPicPr>
          <p:nvPr>
            <p:ph idx="1"/>
          </p:nvPr>
        </p:nvPicPr>
        <p:blipFill rotWithShape="1">
          <a:blip r:embed="rId2"/>
          <a:stretch/>
        </p:blipFill>
        <p:spPr>
          <a:xfrm>
            <a:off x="-14860" y="0"/>
            <a:ext cx="9158860" cy="6858000"/>
          </a:xfrm>
          <a:prstGeom prst="rect">
            <a:avLst/>
          </a:prstGeom>
        </p:spPr>
      </p:pic>
    </p:spTree>
    <p:extLst>
      <p:ext uri="{BB962C8B-B14F-4D97-AF65-F5344CB8AC3E}">
        <p14:creationId xmlns:p14="http://schemas.microsoft.com/office/powerpoint/2010/main" val="1548090586"/>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E8592-B176-4CFE-878C-EDD7B6566562}"/>
              </a:ext>
            </a:extLst>
          </p:cNvPr>
          <p:cNvSpPr>
            <a:spLocks noGrp="1"/>
          </p:cNvSpPr>
          <p:nvPr>
            <p:ph type="title"/>
          </p:nvPr>
        </p:nvSpPr>
        <p:spPr>
          <a:xfrm>
            <a:off x="628650" y="487446"/>
            <a:ext cx="7886700" cy="773463"/>
          </a:xfrm>
        </p:spPr>
        <p:txBody>
          <a:bodyPr>
            <a:normAutofit/>
          </a:bodyPr>
          <a:lstStyle/>
          <a:p>
            <a:pPr algn="ctr"/>
            <a:r>
              <a:rPr lang="en-US" dirty="0">
                <a:latin typeface="Impact" panose="020B0806030902050204" pitchFamily="34" charset="0"/>
              </a:rPr>
              <a:t>The Evidence from MIRACLES</a:t>
            </a:r>
          </a:p>
        </p:txBody>
      </p:sp>
      <p:sp>
        <p:nvSpPr>
          <p:cNvPr id="58" name="Content Placeholder 2">
            <a:extLst>
              <a:ext uri="{FF2B5EF4-FFF2-40B4-BE49-F238E27FC236}">
                <a16:creationId xmlns:a16="http://schemas.microsoft.com/office/drawing/2014/main" id="{725B80A9-FCE2-48A9-9C3F-16993CF39920}"/>
              </a:ext>
            </a:extLst>
          </p:cNvPr>
          <p:cNvSpPr>
            <a:spLocks noGrp="1"/>
          </p:cNvSpPr>
          <p:nvPr>
            <p:ph idx="1"/>
          </p:nvPr>
        </p:nvSpPr>
        <p:spPr>
          <a:xfrm>
            <a:off x="327259" y="1328286"/>
            <a:ext cx="8499107" cy="5209674"/>
          </a:xfrm>
        </p:spPr>
        <p:txBody>
          <a:bodyPr>
            <a:normAutofit/>
          </a:bodyPr>
          <a:lstStyle/>
          <a:p>
            <a:r>
              <a:rPr lang="en-US" b="1" dirty="0"/>
              <a:t>The miracles of Jesus provide substantial evidence that Jesus is the Christ, the Son of God                         </a:t>
            </a:r>
            <a:r>
              <a:rPr lang="en-US" dirty="0"/>
              <a:t>(John 20:30-31; Acts 2:22)</a:t>
            </a:r>
          </a:p>
          <a:p>
            <a:r>
              <a:rPr lang="en-US" b="1" dirty="0"/>
              <a:t>Jesus pointed to His miracles as evidence                           </a:t>
            </a:r>
            <a:r>
              <a:rPr lang="en-US" dirty="0"/>
              <a:t>(John 5:36; 10:25; 14:11; Luke 5:21-24)</a:t>
            </a:r>
          </a:p>
          <a:p>
            <a:r>
              <a:rPr lang="en-US" b="1" dirty="0"/>
              <a:t>Their value as evidence is bolstered by the following: </a:t>
            </a:r>
          </a:p>
          <a:p>
            <a:pPr marL="346075" lvl="1" indent="-173038"/>
            <a:r>
              <a:rPr lang="en-US" b="1" i="1" dirty="0">
                <a:solidFill>
                  <a:schemeClr val="accent2">
                    <a:lumMod val="50000"/>
                  </a:schemeClr>
                </a:solidFill>
              </a:rPr>
              <a:t>They were performed in many places before multitudes.  </a:t>
            </a:r>
          </a:p>
          <a:p>
            <a:pPr marL="346075" lvl="1" indent="-173038"/>
            <a:r>
              <a:rPr lang="en-US" b="1" i="1" dirty="0">
                <a:solidFill>
                  <a:schemeClr val="accent2">
                    <a:lumMod val="50000"/>
                  </a:schemeClr>
                </a:solidFill>
              </a:rPr>
              <a:t>A wide variety of miracles were performed.  </a:t>
            </a:r>
          </a:p>
          <a:p>
            <a:pPr marL="346075" lvl="1" indent="-173038"/>
            <a:r>
              <a:rPr lang="en-US" b="1" i="1" dirty="0">
                <a:solidFill>
                  <a:schemeClr val="accent2">
                    <a:lumMod val="50000"/>
                  </a:schemeClr>
                </a:solidFill>
              </a:rPr>
              <a:t>They could not be explained away by Jesus’ enemies                     </a:t>
            </a:r>
            <a:r>
              <a:rPr lang="en-US" dirty="0">
                <a:solidFill>
                  <a:schemeClr val="accent2">
                    <a:lumMod val="50000"/>
                  </a:schemeClr>
                </a:solidFill>
              </a:rPr>
              <a:t>(John 11:47)</a:t>
            </a:r>
          </a:p>
          <a:p>
            <a:pPr marL="346075" lvl="1" indent="-173038"/>
            <a:r>
              <a:rPr lang="en-US" b="1" i="1" dirty="0">
                <a:solidFill>
                  <a:schemeClr val="accent2">
                    <a:lumMod val="50000"/>
                  </a:schemeClr>
                </a:solidFill>
              </a:rPr>
              <a:t>While we have not seen the miracles ourselves, we have reliable testimony from multiple witnesses that they occurred.</a:t>
            </a:r>
          </a:p>
          <a:p>
            <a:endParaRPr lang="en-US" sz="1900" dirty="0"/>
          </a:p>
        </p:txBody>
      </p:sp>
    </p:spTree>
    <p:extLst>
      <p:ext uri="{BB962C8B-B14F-4D97-AF65-F5344CB8AC3E}">
        <p14:creationId xmlns:p14="http://schemas.microsoft.com/office/powerpoint/2010/main" val="1212887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animEffect transition="in" filter="fade">
                                      <p:cBhvr>
                                        <p:cTn id="7" dur="1000"/>
                                        <p:tgtEl>
                                          <p:spTgt spid="58">
                                            <p:txEl>
                                              <p:pRg st="0" end="0"/>
                                            </p:txEl>
                                          </p:spTgt>
                                        </p:tgtEl>
                                      </p:cBhvr>
                                    </p:animEffect>
                                    <p:anim calcmode="lin" valueType="num">
                                      <p:cBhvr>
                                        <p:cTn id="8"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
                                            <p:txEl>
                                              <p:pRg st="1" end="1"/>
                                            </p:txEl>
                                          </p:spTgt>
                                        </p:tgtEl>
                                        <p:attrNameLst>
                                          <p:attrName>style.visibility</p:attrName>
                                        </p:attrNameLst>
                                      </p:cBhvr>
                                      <p:to>
                                        <p:strVal val="visible"/>
                                      </p:to>
                                    </p:set>
                                    <p:animEffect transition="in" filter="fade">
                                      <p:cBhvr>
                                        <p:cTn id="14" dur="1000"/>
                                        <p:tgtEl>
                                          <p:spTgt spid="58">
                                            <p:txEl>
                                              <p:pRg st="1" end="1"/>
                                            </p:txEl>
                                          </p:spTgt>
                                        </p:tgtEl>
                                      </p:cBhvr>
                                    </p:animEffect>
                                    <p:anim calcmode="lin" valueType="num">
                                      <p:cBhvr>
                                        <p:cTn id="15" dur="1000" fill="hold"/>
                                        <p:tgtEl>
                                          <p:spTgt spid="5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
                                            <p:txEl>
                                              <p:pRg st="2" end="2"/>
                                            </p:txEl>
                                          </p:spTgt>
                                        </p:tgtEl>
                                        <p:attrNameLst>
                                          <p:attrName>style.visibility</p:attrName>
                                        </p:attrNameLst>
                                      </p:cBhvr>
                                      <p:to>
                                        <p:strVal val="visible"/>
                                      </p:to>
                                    </p:set>
                                    <p:animEffect transition="in" filter="fade">
                                      <p:cBhvr>
                                        <p:cTn id="21" dur="1000"/>
                                        <p:tgtEl>
                                          <p:spTgt spid="58">
                                            <p:txEl>
                                              <p:pRg st="2" end="2"/>
                                            </p:txEl>
                                          </p:spTgt>
                                        </p:tgtEl>
                                      </p:cBhvr>
                                    </p:animEffect>
                                    <p:anim calcmode="lin" valueType="num">
                                      <p:cBhvr>
                                        <p:cTn id="22" dur="1000" fill="hold"/>
                                        <p:tgtEl>
                                          <p:spTgt spid="5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8">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8">
                                            <p:txEl>
                                              <p:pRg st="3" end="3"/>
                                            </p:txEl>
                                          </p:spTgt>
                                        </p:tgtEl>
                                        <p:attrNameLst>
                                          <p:attrName>style.visibility</p:attrName>
                                        </p:attrNameLst>
                                      </p:cBhvr>
                                      <p:to>
                                        <p:strVal val="visible"/>
                                      </p:to>
                                    </p:set>
                                    <p:animEffect transition="in" filter="fade">
                                      <p:cBhvr>
                                        <p:cTn id="26" dur="1000"/>
                                        <p:tgtEl>
                                          <p:spTgt spid="58">
                                            <p:txEl>
                                              <p:pRg st="3" end="3"/>
                                            </p:txEl>
                                          </p:spTgt>
                                        </p:tgtEl>
                                      </p:cBhvr>
                                    </p:animEffect>
                                    <p:anim calcmode="lin" valueType="num">
                                      <p:cBhvr>
                                        <p:cTn id="27" dur="1000" fill="hold"/>
                                        <p:tgtEl>
                                          <p:spTgt spid="5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8">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8">
                                            <p:txEl>
                                              <p:pRg st="4" end="4"/>
                                            </p:txEl>
                                          </p:spTgt>
                                        </p:tgtEl>
                                        <p:attrNameLst>
                                          <p:attrName>style.visibility</p:attrName>
                                        </p:attrNameLst>
                                      </p:cBhvr>
                                      <p:to>
                                        <p:strVal val="visible"/>
                                      </p:to>
                                    </p:set>
                                    <p:animEffect transition="in" filter="fade">
                                      <p:cBhvr>
                                        <p:cTn id="31" dur="1000"/>
                                        <p:tgtEl>
                                          <p:spTgt spid="58">
                                            <p:txEl>
                                              <p:pRg st="4" end="4"/>
                                            </p:txEl>
                                          </p:spTgt>
                                        </p:tgtEl>
                                      </p:cBhvr>
                                    </p:animEffect>
                                    <p:anim calcmode="lin" valueType="num">
                                      <p:cBhvr>
                                        <p:cTn id="32" dur="1000" fill="hold"/>
                                        <p:tgtEl>
                                          <p:spTgt spid="5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8">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8">
                                            <p:txEl>
                                              <p:pRg st="5" end="5"/>
                                            </p:txEl>
                                          </p:spTgt>
                                        </p:tgtEl>
                                        <p:attrNameLst>
                                          <p:attrName>style.visibility</p:attrName>
                                        </p:attrNameLst>
                                      </p:cBhvr>
                                      <p:to>
                                        <p:strVal val="visible"/>
                                      </p:to>
                                    </p:set>
                                    <p:animEffect transition="in" filter="fade">
                                      <p:cBhvr>
                                        <p:cTn id="36" dur="1000"/>
                                        <p:tgtEl>
                                          <p:spTgt spid="58">
                                            <p:txEl>
                                              <p:pRg st="5" end="5"/>
                                            </p:txEl>
                                          </p:spTgt>
                                        </p:tgtEl>
                                      </p:cBhvr>
                                    </p:animEffect>
                                    <p:anim calcmode="lin" valueType="num">
                                      <p:cBhvr>
                                        <p:cTn id="37" dur="1000" fill="hold"/>
                                        <p:tgtEl>
                                          <p:spTgt spid="58">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58">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8">
                                            <p:txEl>
                                              <p:pRg st="6" end="6"/>
                                            </p:txEl>
                                          </p:spTgt>
                                        </p:tgtEl>
                                        <p:attrNameLst>
                                          <p:attrName>style.visibility</p:attrName>
                                        </p:attrNameLst>
                                      </p:cBhvr>
                                      <p:to>
                                        <p:strVal val="visible"/>
                                      </p:to>
                                    </p:set>
                                    <p:animEffect transition="in" filter="fade">
                                      <p:cBhvr>
                                        <p:cTn id="41" dur="1000"/>
                                        <p:tgtEl>
                                          <p:spTgt spid="58">
                                            <p:txEl>
                                              <p:pRg st="6" end="6"/>
                                            </p:txEl>
                                          </p:spTgt>
                                        </p:tgtEl>
                                      </p:cBhvr>
                                    </p:animEffect>
                                    <p:anim calcmode="lin" valueType="num">
                                      <p:cBhvr>
                                        <p:cTn id="42" dur="1000" fill="hold"/>
                                        <p:tgtEl>
                                          <p:spTgt spid="58">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1">
                <a:lumMod val="45000"/>
                <a:lumOff val="55000"/>
              </a:schemeClr>
            </a:gs>
            <a:gs pos="7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BAFA-9467-4461-BA7B-8557915AFC75}"/>
              </a:ext>
            </a:extLst>
          </p:cNvPr>
          <p:cNvSpPr>
            <a:spLocks noGrp="1"/>
          </p:cNvSpPr>
          <p:nvPr>
            <p:ph type="title"/>
          </p:nvPr>
        </p:nvSpPr>
        <p:spPr>
          <a:xfrm>
            <a:off x="1435101" y="365125"/>
            <a:ext cx="7080249" cy="1325563"/>
          </a:xfrm>
        </p:spPr>
        <p:txBody>
          <a:bodyPr>
            <a:normAutofit/>
          </a:bodyPr>
          <a:lstStyle/>
          <a:p>
            <a:r>
              <a:rPr lang="en-US" sz="4800" dirty="0">
                <a:latin typeface="Impact" panose="020B0806030902050204" pitchFamily="34" charset="0"/>
              </a:rPr>
              <a:t>Evidence outside the Bible </a:t>
            </a:r>
          </a:p>
        </p:txBody>
      </p:sp>
      <p:pic>
        <p:nvPicPr>
          <p:cNvPr id="7" name="Graphic 6" descr="Books">
            <a:extLst>
              <a:ext uri="{FF2B5EF4-FFF2-40B4-BE49-F238E27FC236}">
                <a16:creationId xmlns:a16="http://schemas.microsoft.com/office/drawing/2014/main" id="{63F2297D-A0A7-49BF-81E7-1A7FD2143B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685006"/>
            <a:ext cx="685800" cy="685800"/>
          </a:xfrm>
          <a:prstGeom prst="rect">
            <a:avLst/>
          </a:prstGeom>
        </p:spPr>
      </p:pic>
      <p:sp>
        <p:nvSpPr>
          <p:cNvPr id="3" name="Content Placeholder 2">
            <a:extLst>
              <a:ext uri="{FF2B5EF4-FFF2-40B4-BE49-F238E27FC236}">
                <a16:creationId xmlns:a16="http://schemas.microsoft.com/office/drawing/2014/main" id="{C0C7A674-CDF4-48E7-AC86-9D7897804D43}"/>
              </a:ext>
            </a:extLst>
          </p:cNvPr>
          <p:cNvSpPr>
            <a:spLocks noGrp="1"/>
          </p:cNvSpPr>
          <p:nvPr>
            <p:ph idx="1"/>
          </p:nvPr>
        </p:nvSpPr>
        <p:spPr>
          <a:xfrm>
            <a:off x="327259" y="1587500"/>
            <a:ext cx="8547233" cy="5270500"/>
          </a:xfrm>
        </p:spPr>
        <p:txBody>
          <a:bodyPr>
            <a:normAutofit/>
          </a:bodyPr>
          <a:lstStyle/>
          <a:p>
            <a:pPr marL="0" indent="0">
              <a:buNone/>
            </a:pPr>
            <a:r>
              <a:rPr lang="en-US" sz="3600" b="1" dirty="0"/>
              <a:t>References to Jesus’ miracles:</a:t>
            </a:r>
          </a:p>
          <a:p>
            <a:r>
              <a:rPr lang="en-US" sz="3200" b="1" i="1" dirty="0"/>
              <a:t>The Jewish Talmud states… </a:t>
            </a:r>
          </a:p>
          <a:p>
            <a:pPr lvl="1"/>
            <a:r>
              <a:rPr lang="en-US" sz="2800" dirty="0"/>
              <a:t>“They hanged Jesus” because “he practiced sorcery.” (Sanhedrin 43a)</a:t>
            </a:r>
          </a:p>
          <a:p>
            <a:pPr lvl="1"/>
            <a:r>
              <a:rPr lang="en-US" sz="2800" dirty="0"/>
              <a:t>“</a:t>
            </a:r>
            <a:r>
              <a:rPr lang="en-US" sz="2800" dirty="0" err="1"/>
              <a:t>Yeshu</a:t>
            </a:r>
            <a:r>
              <a:rPr lang="en-US" sz="2800" dirty="0"/>
              <a:t> practiced sorcery and corrupted and misled Israel.” (Sanhedrin 107b) </a:t>
            </a:r>
          </a:p>
          <a:p>
            <a:r>
              <a:rPr lang="en-US" sz="3200" b="1" i="1" dirty="0"/>
              <a:t>Justin Martyr, </a:t>
            </a:r>
            <a:r>
              <a:rPr lang="en-US" sz="3200" dirty="0"/>
              <a:t>defended Jesus’ miracles against the claim that He performed His mighty works by “</a:t>
            </a:r>
            <a:r>
              <a:rPr lang="en-US" sz="3200"/>
              <a:t>magical arts” </a:t>
            </a:r>
            <a:endParaRPr lang="en-US" sz="3200" dirty="0"/>
          </a:p>
          <a:p>
            <a:pPr marL="457200" lvl="1"/>
            <a:r>
              <a:rPr lang="en-US" sz="2800" b="1" i="1" dirty="0"/>
              <a:t>“For they dared to call Him a magician and a deceiver of the people.” </a:t>
            </a:r>
            <a:r>
              <a:rPr lang="en-US" sz="2800" dirty="0"/>
              <a:t>(Dialogue with Trypho, c. 160 CE)</a:t>
            </a:r>
          </a:p>
          <a:p>
            <a:pPr marL="0" indent="0">
              <a:buNone/>
            </a:pPr>
            <a:endParaRPr lang="en-US" dirty="0"/>
          </a:p>
        </p:txBody>
      </p:sp>
    </p:spTree>
    <p:extLst>
      <p:ext uri="{BB962C8B-B14F-4D97-AF65-F5344CB8AC3E}">
        <p14:creationId xmlns:p14="http://schemas.microsoft.com/office/powerpoint/2010/main" val="9475104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1">
                <a:lumMod val="45000"/>
                <a:lumOff val="55000"/>
              </a:schemeClr>
            </a:gs>
            <a:gs pos="7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BAFA-9467-4461-BA7B-8557915AFC75}"/>
              </a:ext>
            </a:extLst>
          </p:cNvPr>
          <p:cNvSpPr>
            <a:spLocks noGrp="1"/>
          </p:cNvSpPr>
          <p:nvPr>
            <p:ph type="title"/>
          </p:nvPr>
        </p:nvSpPr>
        <p:spPr>
          <a:xfrm>
            <a:off x="1435101" y="365125"/>
            <a:ext cx="7080249" cy="1325563"/>
          </a:xfrm>
        </p:spPr>
        <p:txBody>
          <a:bodyPr>
            <a:normAutofit/>
          </a:bodyPr>
          <a:lstStyle/>
          <a:p>
            <a:r>
              <a:rPr lang="en-US" sz="4800" dirty="0">
                <a:latin typeface="Impact" panose="020B0806030902050204" pitchFamily="34" charset="0"/>
              </a:rPr>
              <a:t>Evidence outside the Bible </a:t>
            </a:r>
          </a:p>
        </p:txBody>
      </p:sp>
      <p:pic>
        <p:nvPicPr>
          <p:cNvPr id="7" name="Graphic 6" descr="Books">
            <a:extLst>
              <a:ext uri="{FF2B5EF4-FFF2-40B4-BE49-F238E27FC236}">
                <a16:creationId xmlns:a16="http://schemas.microsoft.com/office/drawing/2014/main" id="{63F2297D-A0A7-49BF-81E7-1A7FD2143B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685006"/>
            <a:ext cx="685800" cy="685800"/>
          </a:xfrm>
          <a:prstGeom prst="rect">
            <a:avLst/>
          </a:prstGeom>
        </p:spPr>
      </p:pic>
      <p:sp>
        <p:nvSpPr>
          <p:cNvPr id="3" name="Content Placeholder 2">
            <a:extLst>
              <a:ext uri="{FF2B5EF4-FFF2-40B4-BE49-F238E27FC236}">
                <a16:creationId xmlns:a16="http://schemas.microsoft.com/office/drawing/2014/main" id="{C0C7A674-CDF4-48E7-AC86-9D7897804D43}"/>
              </a:ext>
            </a:extLst>
          </p:cNvPr>
          <p:cNvSpPr>
            <a:spLocks noGrp="1"/>
          </p:cNvSpPr>
          <p:nvPr>
            <p:ph idx="1"/>
          </p:nvPr>
        </p:nvSpPr>
        <p:spPr>
          <a:xfrm>
            <a:off x="327259" y="1587500"/>
            <a:ext cx="8547233" cy="5270500"/>
          </a:xfrm>
        </p:spPr>
        <p:txBody>
          <a:bodyPr>
            <a:normAutofit/>
          </a:bodyPr>
          <a:lstStyle/>
          <a:p>
            <a:pPr marL="0" indent="0" algn="ctr">
              <a:buNone/>
            </a:pPr>
            <a:r>
              <a:rPr lang="en-US" sz="3600" b="1" dirty="0"/>
              <a:t>He is mentioned in Josephus  </a:t>
            </a:r>
          </a:p>
          <a:p>
            <a:pPr marL="0" indent="0" algn="ctr">
              <a:buNone/>
            </a:pPr>
            <a:r>
              <a:rPr lang="en-US" sz="3200" dirty="0"/>
              <a:t>“Festus was now dead, and Albinus was but upon the road; so he assembled the Sanhedrin of judges, and brought before them the brother of Jesus, who was called Christ, whose name was James, and some others, [or, some of his companions]; and when he had formed an accusation against them as breakers of the law…” </a:t>
            </a:r>
            <a:r>
              <a:rPr lang="en-US" dirty="0"/>
              <a:t>(Josephus, </a:t>
            </a:r>
            <a:r>
              <a:rPr lang="en-US" i="1" dirty="0"/>
              <a:t>Antiquities</a:t>
            </a:r>
            <a:r>
              <a:rPr lang="en-US" dirty="0"/>
              <a:t>, 20. 9. 1)</a:t>
            </a:r>
          </a:p>
          <a:p>
            <a:pPr marL="0" indent="0">
              <a:buNone/>
            </a:pPr>
            <a:endParaRPr lang="en-US" dirty="0"/>
          </a:p>
        </p:txBody>
      </p:sp>
    </p:spTree>
    <p:extLst>
      <p:ext uri="{BB962C8B-B14F-4D97-AF65-F5344CB8AC3E}">
        <p14:creationId xmlns:p14="http://schemas.microsoft.com/office/powerpoint/2010/main" val="1530839349"/>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867</Words>
  <Application>Microsoft Office PowerPoint</Application>
  <PresentationFormat>On-screen Show (4:3)</PresentationFormat>
  <Paragraphs>58</Paragraphs>
  <Slides>13</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Calibri Light</vt:lpstr>
      <vt:lpstr>Impact</vt:lpstr>
      <vt:lpstr>Times New Roman</vt:lpstr>
      <vt:lpstr>Office Theme</vt:lpstr>
      <vt:lpstr>1_Office Theme</vt:lpstr>
      <vt:lpstr>2_Office Theme</vt:lpstr>
      <vt:lpstr>Jesus is      the Christ </vt:lpstr>
      <vt:lpstr>The Testimony of John the Baptist</vt:lpstr>
      <vt:lpstr>“Do we look for another?” (Matthew 11:2-6; Luke 7:19-23)</vt:lpstr>
      <vt:lpstr>The Fulfillment of Old Testament Prophecy</vt:lpstr>
      <vt:lpstr>The Fulfillment of OT Prophecies</vt:lpstr>
      <vt:lpstr>PowerPoint Presentation</vt:lpstr>
      <vt:lpstr>The Evidence from MIRACLES</vt:lpstr>
      <vt:lpstr>Evidence outside the Bible </vt:lpstr>
      <vt:lpstr>Evidence outside the Bible </vt:lpstr>
      <vt:lpstr>Evidence outside the Bible </vt:lpstr>
      <vt:lpstr>Evidence from Jesus’ Resurrection</vt:lpstr>
      <vt:lpstr>Two Changed Lives Demonstrate that Jesus is the Christ</vt:lpstr>
      <vt:lpstr>The Father’s Testimony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is      the Christ</dc:title>
  <dc:creator>Eastside Enlightener</dc:creator>
  <cp:lastModifiedBy>Eastside Enlightener</cp:lastModifiedBy>
  <cp:revision>9</cp:revision>
  <dcterms:created xsi:type="dcterms:W3CDTF">2018-09-13T20:57:55Z</dcterms:created>
  <dcterms:modified xsi:type="dcterms:W3CDTF">2018-09-15T20:23:37Z</dcterms:modified>
</cp:coreProperties>
</file>