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3" r:id="rId2"/>
  </p:sldMasterIdLst>
  <p:notesMasterIdLst>
    <p:notesMasterId r:id="rId10"/>
  </p:notesMasterIdLst>
  <p:sldIdLst>
    <p:sldId id="256" r:id="rId3"/>
    <p:sldId id="257" r:id="rId4"/>
    <p:sldId id="259" r:id="rId5"/>
    <p:sldId id="260" r:id="rId6"/>
    <p:sldId id="261" r:id="rId7"/>
    <p:sldId id="262" r:id="rId8"/>
    <p:sldId id="278" r:id="rId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598" autoAdjust="0"/>
  </p:normalViewPr>
  <p:slideViewPr>
    <p:cSldViewPr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7D05C-9282-4A93-A859-17AAAB9A22C3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FC11E-694F-4582-B3FA-B64169AC1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95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many churches are concerned about their physical health or fiscal health, a healthy church is one that is fed sound doctrine and protected from infections of sin and doctrinal error.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FC11E-694F-4582-B3FA-B64169AC1E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53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FC11E-694F-4582-B3FA-B64169AC1E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64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BF4FDF-A9CF-40FE-882E-AE64A7261A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64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388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DD31CAC-054C-42C1-9F94-D8F2239598A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2895600"/>
            <a:ext cx="8839200" cy="130333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5E4F723-BA42-44B3-B545-0446297F5F2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" y="4191000"/>
            <a:ext cx="8839200" cy="9144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b="1"/>
            </a:lvl1pPr>
          </a:lstStyle>
          <a:p>
            <a:pPr lvl="0"/>
            <a:r>
              <a:rPr lang="en-US" altLang="en-US" noProof="0"/>
              <a:t>Click to edit subtitle style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5CF28503-2C0D-42C0-AD47-686662FABAD0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A7B54887-EE06-4BAE-8652-82B704F7748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9301A52A-A9EB-49FD-8565-D6926F3EFF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3F356FA-7AD5-4634-AE0B-E39C35C6ECF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530FE-2935-469B-B920-B9685F77B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ABEDFD-5CA0-4452-A278-2633412D72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9E438-251B-41D1-BACB-B92ED8D0C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47CA6-6C27-47B2-9DDC-05BE42457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7FC28-1CA5-40A1-81CE-748FEFF7C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DD1AC-1782-42F7-B5FD-93B528A59C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239716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995C74-BB1E-46BC-8D92-C621543D61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553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61D206-A14C-4E24-B01A-8411474E0D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553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00479-15EB-4F94-B66E-E03D98293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919D9-877E-4146-8B0D-EB04844C0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FA848-E4DB-4D0B-AAB9-406870474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4C263-BF72-4EFC-B6F5-A779BACD9F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92361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0A04C-9F62-4F1E-A985-9EB82F82A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EFE3B5-5EF8-4240-AD08-A15C316A1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F74E5-E74B-4845-8EE2-D64E17AE4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555E2-8F55-4D43-B3C5-EE93BAE26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FCD9B-050F-4F73-8F44-70E8347FD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078911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A5F09-DDCB-4B4A-85C4-0A28FD387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53272-B698-4E3E-A81F-75961AECE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F7ADB-A97A-4601-81C9-49A36F4C4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CC2E4-1777-4C01-8896-F4FD5BE9A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A8A8E-3D22-4FB2-9477-260712AA0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09348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2DE02-5541-4CB9-B942-97EDBFC9C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1785F-A32C-434D-9A09-1B7A4687D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47120-3EEB-41D2-90A4-0456AC29E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E8233-9B8B-47BC-A098-255A35F0C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4793F-6E6C-4083-8EF8-340F92368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429757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AFE90-755B-47F2-9F1C-6C89B8B90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C66B5-53A8-45B7-B4E7-6A3B8D4259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E0E67-F55D-40FC-836C-66C19A8FA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88A34-BA0E-47ED-8B40-A7CC59099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9/20/2020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4CFFA-5657-4F64-8452-704A8FC0A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1A9D6-D38A-4A29-AED8-17F68D76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522352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568CD-8338-4B34-B139-B8590E249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655FD-5D37-4765-B85E-9C4D27F62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2CDD10-4A95-4150-86B8-9FFD78B50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4C5C34-7D56-4971-886D-2B7E4BBFD8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224C94-5B88-4A22-97DF-CB18AE796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DA370-F846-4D14-9FAE-2F73348CE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9/20/2020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39CE97-F0DC-4533-A5E5-D385952D0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63DC15-2D66-45B7-BE54-9C3F6D14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08733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35F87-D88C-4CD0-8BC7-5382B0D7D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142AC5-AC2B-4EA4-B5CA-998D07F0F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9/20/2020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AC12A-3E85-4CC1-B274-913987E3C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5E58E5-6D6C-4355-AEED-F98967F8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193896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5BB757-258F-41DF-8125-F9D660F1A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9/20/2020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2D5FDC-B99F-4CB8-8E54-9704224C1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D061B-6D7C-44A5-82E3-B273E0A38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557872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5CD2E-6294-476A-BC79-1BA9D547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8F5CB-ED1C-408D-A1A1-F27EEF75D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1DFE7F-BB7F-4514-8BAA-8D7070ACC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05D30-D01D-4329-BE3F-CB3F6CFBB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9/20/2020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095A2-03DB-45E1-82FC-875CCEA09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09AD3-20EE-4296-AD07-181EDE17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87981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EA708-BF2C-4160-A17A-81A4246F0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EB87E-B47F-46D3-8D41-7D6130D8D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6B36B-F4B6-40A9-9387-6A96E394F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58072-B4E1-4B45-A6FA-14298E29D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D7538-A866-485F-BC6A-99B43107B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0C9BA-8B46-4DCC-8ABF-2C4C408314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26337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FAC85-08D1-45BC-A32F-33556E079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9742C1-889F-4785-B9A7-2DD705D35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0B65BB-86DB-486E-8413-7E889122D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2AEEC-DC35-47D1-A929-DD3B3BF0C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9/20/2020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FA09A-BE1A-4660-BB1F-B05A8455E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4B37-F6C7-402C-99C5-84F28598F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43048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A2D6F-8590-41C0-BA6E-38F644815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932E2C-7C1A-4CBD-87ED-14D40C42F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73169-C983-497D-87D6-FB4070DA6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9/20/2020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9F3D5-D35B-45B8-A6E5-136CE2B3D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4C795-87BF-4DA4-9060-F98A19310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974576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3B448E-11C6-4D6B-B50E-5F63604087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5816E8-42AE-47A4-B97C-E0AA1FC1C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EE4C6-DD0F-42F7-899E-353035170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9/20/2020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E059B-3513-4CBB-8548-27C3A5E3B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ED5D7-255C-4803-896A-78B4B5DC4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698988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6B828-1712-4468-A0CE-1E11D0B53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4C418-FAEF-4700-85BC-E75F47E89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FEA4D-977A-4FFA-B0AC-1C3B2DD70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AD179-7BEF-4006-A7AB-816A4B141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74756-C051-48AD-B543-D0D27622D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ED418-4C8E-4373-A885-BC398E07E5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83340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2AC67-4E34-4A44-BB99-9EA010C99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7FE99-A441-4301-B815-F9FD88128C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0C6618-7A92-4956-916C-D53D70D16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7728BA-C9A4-4D18-BB88-64E88CF75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58D50-442C-4278-9525-1AACDDF8E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7A209-45F5-4291-8DBB-67ABA0772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77319-BA14-43DA-9E94-47C1DE8C49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75236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50822-B10C-4177-8CBA-71B0DEEF4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D073E-E19D-4EFE-A686-923DC1C79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1BF7DD-3A93-425B-81AA-7A87F7764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A167A5-BF26-4978-A9E2-6CF4795715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1721C1-9975-4CB6-AB52-15CFD77275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3AA8AA-DD8A-4A80-8BA5-5F70B3349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2109CA-7383-409B-A342-826ED4FC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898976-C045-40C3-A21D-0E1127478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144F6-B034-41D2-BFD6-A98A366D44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52142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7CC47-A609-43E0-B37B-0F66BFBE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46143-0794-4195-BAC7-A97BDC021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EB4979-B89C-4C66-BCAC-82412FC55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3F6CA9-B2BA-4EC1-9191-3F0FE7828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62A26-F5D8-49EA-B61E-2934E6C934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78732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E6D84-336B-4AFC-AA1C-30F7D2D95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C75B18-C948-460C-9C8E-55D85700E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F6885-9908-4059-8589-85AC04F16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77B8C-DE58-4B7E-80BF-A8C4261CBB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08972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71E52-A36E-4050-ADC9-21D9745F7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7945C-FE82-4560-B527-CD9A619B8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1546BD-E4D8-454D-B7AB-06B309B84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81720-8678-4976-A998-8ED553948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5061D9-40F2-4C4D-855E-2502E15D9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87B20-9F3B-44B2-A02F-AEE4664C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628A4-B3F6-4B13-8951-B5F1C83E6A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0539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0EF37-8F13-48C1-A71A-07747CDC8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19B637-71B2-43CC-9851-CAFEEF819F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89082-A82E-4AFE-843C-FD99CF22F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0F40E-0948-4337-831B-A79C820D0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D14F9-8E82-4FCE-9A57-0C420DAC7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091751-5C8C-4B1A-B0A1-2113D0B91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A16C2-5929-4D41-8B67-5CADAA6D7C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51693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ABFC95E-784A-4BCA-8BE9-74396EF0B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8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DCB6C67-EF1A-4C67-A952-E602E25090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2503F0C9-00F5-4C4F-B07B-D5DDC91D872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96F75D41-67BE-4B47-833D-5B41F44B929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54E4AA21-7AC1-4AD5-B9AE-F488F65888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BEBE06-4814-42CC-90D3-3FCCAC676CE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4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1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4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1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4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1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4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1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4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1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anose="05000000000000000000" pitchFamily="2" charset="2"/>
        <a:buChar char="n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anose="05000000000000000000" pitchFamily="2" charset="2"/>
        <a:buChar char="n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anose="05000000000000000000" pitchFamily="2" charset="2"/>
        <a:buChar char="n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anose="05000000000000000000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anose="05000000000000000000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982846-CCFE-4E2B-9785-7E2960848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551E2-A783-49EB-BC6A-26FA5E7E3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37BEE-2F6E-4D54-81DB-19183533F7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9/20/2020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EA432-CDCA-43A6-A416-B52131F129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30308-656B-4F40-9011-ABDC1C200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75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spd="slow">
    <p:wipe dir="r"/>
  </p:transition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A5C7124E-654B-4C37-994F-1973D878C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7514" y="1302591"/>
            <a:ext cx="3456486" cy="4252327"/>
          </a:xfrm>
          <a:custGeom>
            <a:avLst/>
            <a:gdLst>
              <a:gd name="connsiteX0" fmla="*/ 2545790 w 4608647"/>
              <a:gd name="connsiteY0" fmla="*/ 0 h 4252327"/>
              <a:gd name="connsiteX1" fmla="*/ 4608647 w 4608647"/>
              <a:gd name="connsiteY1" fmla="*/ 0 h 4252327"/>
              <a:gd name="connsiteX2" fmla="*/ 4608647 w 4608647"/>
              <a:gd name="connsiteY2" fmla="*/ 4251820 h 4252327"/>
              <a:gd name="connsiteX3" fmla="*/ 4413587 w 4608647"/>
              <a:gd name="connsiteY3" fmla="*/ 4251820 h 4252327"/>
              <a:gd name="connsiteX4" fmla="*/ 4413587 w 4608647"/>
              <a:gd name="connsiteY4" fmla="*/ 4251834 h 4252327"/>
              <a:gd name="connsiteX5" fmla="*/ 4220559 w 4608647"/>
              <a:gd name="connsiteY5" fmla="*/ 4251834 h 4252327"/>
              <a:gd name="connsiteX6" fmla="*/ 4220559 w 4608647"/>
              <a:gd name="connsiteY6" fmla="*/ 4252313 h 4252327"/>
              <a:gd name="connsiteX7" fmla="*/ 4025499 w 4608647"/>
              <a:gd name="connsiteY7" fmla="*/ 4252313 h 4252327"/>
              <a:gd name="connsiteX8" fmla="*/ 4025499 w 4608647"/>
              <a:gd name="connsiteY8" fmla="*/ 4252327 h 4252327"/>
              <a:gd name="connsiteX9" fmla="*/ 0 w 4608647"/>
              <a:gd name="connsiteY9" fmla="*/ 4252327 h 4252327"/>
              <a:gd name="connsiteX10" fmla="*/ 1962642 w 4608647"/>
              <a:gd name="connsiteY10" fmla="*/ 507 h 4252327"/>
              <a:gd name="connsiteX11" fmla="*/ 2157696 w 4608647"/>
              <a:gd name="connsiteY11" fmla="*/ 507 h 4252327"/>
              <a:gd name="connsiteX12" fmla="*/ 2157702 w 4608647"/>
              <a:gd name="connsiteY12" fmla="*/ 493 h 4252327"/>
              <a:gd name="connsiteX13" fmla="*/ 2350508 w 4608647"/>
              <a:gd name="connsiteY13" fmla="*/ 493 h 4252327"/>
              <a:gd name="connsiteX14" fmla="*/ 2350730 w 4608647"/>
              <a:gd name="connsiteY14" fmla="*/ 14 h 4252327"/>
              <a:gd name="connsiteX15" fmla="*/ 2545784 w 4608647"/>
              <a:gd name="connsiteY15" fmla="*/ 14 h 425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08647" h="4252327">
                <a:moveTo>
                  <a:pt x="2545790" y="0"/>
                </a:moveTo>
                <a:lnTo>
                  <a:pt x="4608647" y="0"/>
                </a:lnTo>
                <a:lnTo>
                  <a:pt x="4608647" y="4251820"/>
                </a:lnTo>
                <a:lnTo>
                  <a:pt x="4413587" y="4251820"/>
                </a:lnTo>
                <a:lnTo>
                  <a:pt x="4413587" y="4251834"/>
                </a:lnTo>
                <a:lnTo>
                  <a:pt x="4220559" y="4251834"/>
                </a:lnTo>
                <a:lnTo>
                  <a:pt x="4220559" y="4252313"/>
                </a:lnTo>
                <a:lnTo>
                  <a:pt x="4025499" y="4252313"/>
                </a:lnTo>
                <a:lnTo>
                  <a:pt x="4025499" y="4252327"/>
                </a:lnTo>
                <a:lnTo>
                  <a:pt x="0" y="4252327"/>
                </a:lnTo>
                <a:lnTo>
                  <a:pt x="1962642" y="507"/>
                </a:lnTo>
                <a:lnTo>
                  <a:pt x="2157696" y="507"/>
                </a:lnTo>
                <a:lnTo>
                  <a:pt x="2157702" y="493"/>
                </a:lnTo>
                <a:lnTo>
                  <a:pt x="2350508" y="493"/>
                </a:lnTo>
                <a:lnTo>
                  <a:pt x="2350730" y="14"/>
                </a:lnTo>
                <a:lnTo>
                  <a:pt x="2545784" y="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20D3DFB9-0A1D-43AF-94B0-0CF8DE360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03083"/>
            <a:ext cx="6919728" cy="4251821"/>
          </a:xfrm>
          <a:custGeom>
            <a:avLst/>
            <a:gdLst>
              <a:gd name="connsiteX0" fmla="*/ 0 w 9226303"/>
              <a:gd name="connsiteY0" fmla="*/ 0 h 4251821"/>
              <a:gd name="connsiteX1" fmla="*/ 9226303 w 9226303"/>
              <a:gd name="connsiteY1" fmla="*/ 0 h 4251821"/>
              <a:gd name="connsiteX2" fmla="*/ 7263661 w 9226303"/>
              <a:gd name="connsiteY2" fmla="*/ 4251821 h 4251821"/>
              <a:gd name="connsiteX3" fmla="*/ 0 w 9226303"/>
              <a:gd name="connsiteY3" fmla="*/ 4251821 h 425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6303" h="4251821">
                <a:moveTo>
                  <a:pt x="0" y="0"/>
                </a:moveTo>
                <a:lnTo>
                  <a:pt x="9226303" y="0"/>
                </a:lnTo>
                <a:lnTo>
                  <a:pt x="7263661" y="4251821"/>
                </a:lnTo>
                <a:lnTo>
                  <a:pt x="0" y="4251821"/>
                </a:lnTo>
                <a:close/>
              </a:path>
            </a:pathLst>
          </a:cu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1B77FAA1-3AFD-4DC9-A0D7-E420C592BE3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1595004"/>
            <a:ext cx="5410200" cy="3657164"/>
          </a:xfrm>
        </p:spPr>
        <p:txBody>
          <a:bodyPr anchor="ctr">
            <a:noAutofit/>
          </a:bodyPr>
          <a:lstStyle/>
          <a:p>
            <a:pPr algn="l"/>
            <a:r>
              <a:rPr lang="en-US" altLang="en-US" sz="6000" dirty="0"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Keeping the Church Healthy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1E53ABB-FFDF-4728-A077-99F44CE17F7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533970" y="1753036"/>
            <a:ext cx="2372242" cy="33411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</a:rPr>
              <a:t>The Importance of a Sound Church</a:t>
            </a:r>
          </a:p>
          <a:p>
            <a:pPr>
              <a:lnSpc>
                <a:spcPct val="90000"/>
              </a:lnSpc>
            </a:pPr>
            <a:endParaRPr lang="en-US" altLang="en-US" sz="2200" dirty="0">
              <a:solidFill>
                <a:srgbClr val="FFFFFF"/>
              </a:solidFill>
            </a:endParaRPr>
          </a:p>
        </p:txBody>
      </p:sp>
      <p:pic>
        <p:nvPicPr>
          <p:cNvPr id="2060" name="Picture 12" descr="Bible, Book, Christian, Holy, Reading, Knowledge, Study">
            <a:extLst>
              <a:ext uri="{FF2B5EF4-FFF2-40B4-BE49-F238E27FC236}">
                <a16:creationId xmlns:a16="http://schemas.microsoft.com/office/drawing/2014/main" id="{3EF83747-67D4-4D6F-8D01-E14421F7A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321" y="4456164"/>
            <a:ext cx="2247540" cy="79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EE3DC17-3531-4D4C-B37D-22E1C58050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0022" y="365760"/>
            <a:ext cx="7675378" cy="118872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3700" dirty="0"/>
              <a:t>What does it mean to be “sound”?</a:t>
            </a: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23075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9144000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728740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AE655BD-85AC-46CF-9535-7557E4F053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8740" y="2176272"/>
            <a:ext cx="8110460" cy="4529328"/>
          </a:xfrm>
        </p:spPr>
        <p:txBody>
          <a:bodyPr anchor="t">
            <a:noAutofit/>
          </a:bodyPr>
          <a:lstStyle/>
          <a:p>
            <a:r>
              <a:rPr lang="en-US" altLang="en-US" sz="2800" b="1" dirty="0"/>
              <a:t>“Sound” literally means “healthy”</a:t>
            </a:r>
            <a:r>
              <a:rPr lang="en-US" altLang="en-US" sz="2800" dirty="0"/>
              <a:t> 	            (Psalm 38:3, 7; Isaiah 1:6)</a:t>
            </a:r>
          </a:p>
          <a:p>
            <a:pPr lvl="1"/>
            <a:r>
              <a:rPr lang="en-US" altLang="en-US" sz="2400" i="1" dirty="0"/>
              <a:t>In the NT the word “sound” is usually translated from the Greek word </a:t>
            </a:r>
            <a:r>
              <a:rPr lang="en-US" altLang="en-US" sz="2400" i="1" dirty="0" err="1"/>
              <a:t>hygiea</a:t>
            </a:r>
            <a:r>
              <a:rPr lang="en-US" altLang="en-US" sz="2400" i="1" dirty="0"/>
              <a:t> (hygiene)</a:t>
            </a:r>
          </a:p>
          <a:p>
            <a:r>
              <a:rPr lang="en-US" altLang="en-US" sz="2800" b="1" dirty="0"/>
              <a:t>When used figuratively, “</a:t>
            </a:r>
            <a:r>
              <a:rPr lang="en-US" altLang="en-US" sz="2800" b="1" i="1" dirty="0"/>
              <a:t>sound” </a:t>
            </a:r>
            <a:r>
              <a:rPr lang="en-US" altLang="en-US" sz="2800" b="1" dirty="0"/>
              <a:t>refers to things that are spiritually healthy                                    </a:t>
            </a:r>
            <a:r>
              <a:rPr lang="en-US" altLang="en-US" sz="2800" dirty="0"/>
              <a:t>(Titus 1:13; 2:1; 2 Timothy 4:3; 1:13) </a:t>
            </a:r>
          </a:p>
          <a:p>
            <a:r>
              <a:rPr lang="en-US" altLang="en-US" sz="2800" b="1" dirty="0"/>
              <a:t>A church is sound when it is spiritually healthy!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F262E1F-4AE3-459C-B05C-4FD3CCFBD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5532" y="152400"/>
            <a:ext cx="4448571" cy="135890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i="1" dirty="0"/>
              <a:t>Promoting Soundness </a:t>
            </a:r>
            <a:br>
              <a:rPr lang="en-US" altLang="en-US" sz="3200" i="1" dirty="0"/>
            </a:br>
            <a:r>
              <a:rPr lang="en-US" altLang="en-US" sz="3200" i="1" dirty="0"/>
              <a:t>By Practicing Good Hygiene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4103" y="-2"/>
            <a:ext cx="4509896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9" name="Picture 5">
            <a:extLst>
              <a:ext uri="{FF2B5EF4-FFF2-40B4-BE49-F238E27FC236}">
                <a16:creationId xmlns:a16="http://schemas.microsoft.com/office/drawing/2014/main" id="{5880A510-B8CD-418C-AC1E-B25D36B57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3" r="-1" b="3497"/>
          <a:stretch/>
        </p:blipFill>
        <p:spPr bwMode="auto">
          <a:xfrm>
            <a:off x="20" y="1691640"/>
            <a:ext cx="4448571" cy="5166360"/>
          </a:xfrm>
          <a:custGeom>
            <a:avLst/>
            <a:gdLst/>
            <a:ahLst/>
            <a:cxnLst/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Freeform: Shape 75">
            <a:extLst>
              <a:ext uri="{FF2B5EF4-FFF2-40B4-BE49-F238E27FC236}">
                <a16:creationId xmlns:a16="http://schemas.microsoft.com/office/drawing/2014/main" id="{1ABCC31D-213C-44E9-9CC8-8FB2DFC22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10597" y="1690688"/>
            <a:ext cx="6533402" cy="5167312"/>
          </a:xfrm>
          <a:custGeom>
            <a:avLst/>
            <a:gdLst>
              <a:gd name="connsiteX0" fmla="*/ 2613984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2613984 w 8711202"/>
              <a:gd name="connsiteY7" fmla="*/ 952 h 5167312"/>
              <a:gd name="connsiteX8" fmla="*/ 0 w 8711202"/>
              <a:gd name="connsiteY8" fmla="*/ 0 h 5167312"/>
              <a:gd name="connsiteX9" fmla="*/ 2173113 w 8711202"/>
              <a:gd name="connsiteY9" fmla="*/ 0 h 5167312"/>
              <a:gd name="connsiteX10" fmla="*/ 2173113 w 8711202"/>
              <a:gd name="connsiteY10" fmla="*/ 952 h 5167312"/>
              <a:gd name="connsiteX11" fmla="*/ 0 w 8711202"/>
              <a:gd name="connsiteY11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11202" h="5167312">
                <a:moveTo>
                  <a:pt x="2613984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2613984" y="952"/>
                </a:lnTo>
                <a:close/>
                <a:moveTo>
                  <a:pt x="0" y="0"/>
                </a:moveTo>
                <a:lnTo>
                  <a:pt x="2173113" y="0"/>
                </a:lnTo>
                <a:lnTo>
                  <a:pt x="217311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D958B9F-E7E8-45EE-B8B7-3E67A8AB35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48591" y="2153623"/>
            <a:ext cx="4448571" cy="4684712"/>
          </a:xfrm>
        </p:spPr>
        <p:txBody>
          <a:bodyPr anchor="ctr">
            <a:normAutofit/>
          </a:bodyPr>
          <a:lstStyle/>
          <a:p>
            <a:pPr>
              <a:buClr>
                <a:schemeClr val="accent4"/>
              </a:buClr>
            </a:pPr>
            <a:r>
              <a:rPr lang="en-US" altLang="en-US" sz="2800" b="1" dirty="0">
                <a:solidFill>
                  <a:srgbClr val="FFFFFF"/>
                </a:solidFill>
              </a:rPr>
              <a:t>Preachers who teach, preach, and exemplify sound doctrine</a:t>
            </a:r>
            <a:r>
              <a:rPr lang="en-US" altLang="en-US" sz="2800" dirty="0">
                <a:solidFill>
                  <a:srgbClr val="FFFFFF"/>
                </a:solidFill>
              </a:rPr>
              <a:t>               (Titus 2:1-8) </a:t>
            </a:r>
          </a:p>
          <a:p>
            <a:pPr>
              <a:buClr>
                <a:schemeClr val="accent4"/>
              </a:buClr>
            </a:pPr>
            <a:r>
              <a:rPr lang="en-US" altLang="en-US" sz="2800" b="1" dirty="0">
                <a:solidFill>
                  <a:srgbClr val="FFFFFF"/>
                </a:solidFill>
              </a:rPr>
              <a:t>Shepherds (overseers) who protect the flock from false teachers  </a:t>
            </a:r>
            <a:r>
              <a:rPr lang="en-US" altLang="en-US" sz="2800" dirty="0">
                <a:solidFill>
                  <a:srgbClr val="FFFFFF"/>
                </a:solidFill>
              </a:rPr>
              <a:t>(Titus 1:9-11; Acts 20:28-31)</a:t>
            </a:r>
          </a:p>
          <a:p>
            <a:endParaRPr lang="en-US" altLang="en-US" sz="17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318E007-B822-4BD0-B36C-9DBB23AE5F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4253103" cy="143510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4000" i="1" dirty="0"/>
              <a:t>What Makes Churches Sick?</a:t>
            </a: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4103" y="-2"/>
            <a:ext cx="4509896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1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5" name="Picture 7">
            <a:extLst>
              <a:ext uri="{FF2B5EF4-FFF2-40B4-BE49-F238E27FC236}">
                <a16:creationId xmlns:a16="http://schemas.microsoft.com/office/drawing/2014/main" id="{D6D56B86-1E5A-427C-962E-3BCAD97AA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" r="5698" b="1"/>
          <a:stretch/>
        </p:blipFill>
        <p:spPr bwMode="auto">
          <a:xfrm>
            <a:off x="20" y="1691640"/>
            <a:ext cx="4448571" cy="5166360"/>
          </a:xfrm>
          <a:custGeom>
            <a:avLst/>
            <a:gdLst/>
            <a:ahLst/>
            <a:cxnLst/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1ABCC31D-213C-44E9-9CC8-8FB2DFC22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10597" y="1690688"/>
            <a:ext cx="6533402" cy="5167312"/>
          </a:xfrm>
          <a:custGeom>
            <a:avLst/>
            <a:gdLst>
              <a:gd name="connsiteX0" fmla="*/ 2613984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2613984 w 8711202"/>
              <a:gd name="connsiteY7" fmla="*/ 952 h 5167312"/>
              <a:gd name="connsiteX8" fmla="*/ 0 w 8711202"/>
              <a:gd name="connsiteY8" fmla="*/ 0 h 5167312"/>
              <a:gd name="connsiteX9" fmla="*/ 2173113 w 8711202"/>
              <a:gd name="connsiteY9" fmla="*/ 0 h 5167312"/>
              <a:gd name="connsiteX10" fmla="*/ 2173113 w 8711202"/>
              <a:gd name="connsiteY10" fmla="*/ 952 h 5167312"/>
              <a:gd name="connsiteX11" fmla="*/ 0 w 8711202"/>
              <a:gd name="connsiteY11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11202" h="5167312">
                <a:moveTo>
                  <a:pt x="2613984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2613984" y="952"/>
                </a:lnTo>
                <a:close/>
                <a:moveTo>
                  <a:pt x="0" y="0"/>
                </a:moveTo>
                <a:lnTo>
                  <a:pt x="2173113" y="0"/>
                </a:lnTo>
                <a:lnTo>
                  <a:pt x="217311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BB65CA47-D3E6-43F6-A7E6-DA5CFF34F8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48591" y="1912144"/>
            <a:ext cx="4343400" cy="4724400"/>
          </a:xfrm>
        </p:spPr>
        <p:txBody>
          <a:bodyPr anchor="ctr">
            <a:normAutofit/>
          </a:bodyPr>
          <a:lstStyle/>
          <a:p>
            <a:pPr>
              <a:buClr>
                <a:schemeClr val="accent1"/>
              </a:buClr>
            </a:pPr>
            <a:r>
              <a:rPr lang="en-US" altLang="en-US" b="1" dirty="0">
                <a:solidFill>
                  <a:srgbClr val="FFFFFF"/>
                </a:solidFill>
              </a:rPr>
              <a:t>Listening to false teaching</a:t>
            </a:r>
            <a:r>
              <a:rPr lang="en-US" altLang="en-US" dirty="0">
                <a:solidFill>
                  <a:srgbClr val="FFFFFF"/>
                </a:solidFill>
              </a:rPr>
              <a:t> </a:t>
            </a:r>
            <a:r>
              <a:rPr lang="en-US" altLang="en-US" sz="2800" dirty="0">
                <a:solidFill>
                  <a:srgbClr val="FFFFFF"/>
                </a:solidFill>
              </a:rPr>
              <a:t>(2 Tim. 2:16-18; 2 Tim. 4:3-4)</a:t>
            </a:r>
          </a:p>
          <a:p>
            <a:pPr>
              <a:buClr>
                <a:schemeClr val="accent1"/>
              </a:buClr>
            </a:pPr>
            <a:r>
              <a:rPr lang="en-US" altLang="en-US" b="1" dirty="0">
                <a:solidFill>
                  <a:srgbClr val="FFFFFF"/>
                </a:solidFill>
              </a:rPr>
              <a:t>Engaging in or tolerating unhealthy behavior </a:t>
            </a:r>
            <a:r>
              <a:rPr lang="en-US" altLang="en-US" sz="2800" dirty="0">
                <a:solidFill>
                  <a:srgbClr val="FFFFFF"/>
                </a:solidFill>
              </a:rPr>
              <a:t>(1 Tim. 1:9-10;             1 Corinthians 11:29-30) 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6AC9F47-71DB-43AD-9954-C0200B37CE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0936" y="365760"/>
            <a:ext cx="7434054" cy="118840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700" i="1" dirty="0"/>
              <a:t>What are the Dangers of Being a Part of an Unsound Church?</a:t>
            </a: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F0BC1D9E-4401-4EC0-88FD-ED103CB57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50502" y="2"/>
            <a:ext cx="893498" cy="1511301"/>
          </a:xfrm>
          <a:custGeom>
            <a:avLst/>
            <a:gdLst>
              <a:gd name="connsiteX0" fmla="*/ 697617 w 1191330"/>
              <a:gd name="connsiteY0" fmla="*/ 0 h 1511301"/>
              <a:gd name="connsiteX1" fmla="*/ 1191330 w 1191330"/>
              <a:gd name="connsiteY1" fmla="*/ 0 h 1511301"/>
              <a:gd name="connsiteX2" fmla="*/ 1191330 w 1191330"/>
              <a:gd name="connsiteY2" fmla="*/ 1511301 h 1511301"/>
              <a:gd name="connsiteX3" fmla="*/ 0 w 1191330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330" h="1511301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1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6200B311-3585-4069-AAC6-CD443FA5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2989" y="1690688"/>
            <a:ext cx="2751011" cy="5167312"/>
          </a:xfrm>
          <a:custGeom>
            <a:avLst/>
            <a:gdLst>
              <a:gd name="connsiteX0" fmla="*/ 2391664 w 3668014"/>
              <a:gd name="connsiteY0" fmla="*/ 0 h 5167312"/>
              <a:gd name="connsiteX1" fmla="*/ 3668014 w 3668014"/>
              <a:gd name="connsiteY1" fmla="*/ 0 h 5167312"/>
              <a:gd name="connsiteX2" fmla="*/ 3668014 w 3668014"/>
              <a:gd name="connsiteY2" fmla="*/ 5167312 h 5167312"/>
              <a:gd name="connsiteX3" fmla="*/ 0 w 3668014"/>
              <a:gd name="connsiteY3" fmla="*/ 5167312 h 5167312"/>
              <a:gd name="connsiteX4" fmla="*/ 2393879 w 3668014"/>
              <a:gd name="connsiteY4" fmla="*/ 952 h 5167312"/>
              <a:gd name="connsiteX5" fmla="*/ 2391664 w 366801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014" h="5167312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B0AAF7C9-094E-400C-A428-F6C2262F6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8064990" cy="5167312"/>
          </a:xfrm>
          <a:custGeom>
            <a:avLst/>
            <a:gdLst>
              <a:gd name="connsiteX0" fmla="*/ 0 w 10753320"/>
              <a:gd name="connsiteY0" fmla="*/ 0 h 5167312"/>
              <a:gd name="connsiteX1" fmla="*/ 9680943 w 10753320"/>
              <a:gd name="connsiteY1" fmla="*/ 0 h 5167312"/>
              <a:gd name="connsiteX2" fmla="*/ 9680223 w 10753320"/>
              <a:gd name="connsiteY2" fmla="*/ 952 h 5167312"/>
              <a:gd name="connsiteX3" fmla="*/ 10753320 w 10753320"/>
              <a:gd name="connsiteY3" fmla="*/ 952 h 5167312"/>
              <a:gd name="connsiteX4" fmla="*/ 8359441 w 10753320"/>
              <a:gd name="connsiteY4" fmla="*/ 5167312 h 5167312"/>
              <a:gd name="connsiteX5" fmla="*/ 4821866 w 10753320"/>
              <a:gd name="connsiteY5" fmla="*/ 5167312 h 5167312"/>
              <a:gd name="connsiteX6" fmla="*/ 4821866 w 10753320"/>
              <a:gd name="connsiteY6" fmla="*/ 5166360 h 5167312"/>
              <a:gd name="connsiteX7" fmla="*/ 0 w 10753320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320" h="5167312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31D7A4C-E678-4688-ADEA-27379550F5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6781800" cy="4267200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en-US" b="1" dirty="0">
                <a:solidFill>
                  <a:schemeClr val="bg1"/>
                </a:solidFill>
              </a:rPr>
              <a:t>You’re probably going to get sick,               and you might die!</a:t>
            </a:r>
          </a:p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en-US" b="1" dirty="0">
                <a:solidFill>
                  <a:schemeClr val="bg1"/>
                </a:solidFill>
              </a:rPr>
              <a:t>Doctrinal unsoundness…</a:t>
            </a:r>
          </a:p>
          <a:p>
            <a:pPr marL="855663" lvl="1" indent="-398463">
              <a:lnSpc>
                <a:spcPct val="90000"/>
              </a:lnSpc>
              <a:buClr>
                <a:schemeClr val="accent1"/>
              </a:buClr>
            </a:pPr>
            <a:r>
              <a:rPr lang="en-US" altLang="en-US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 result in falling from grace</a:t>
            </a:r>
            <a:r>
              <a:rPr lang="en-US" altLang="en-US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	        (Galatians 1:6-8; 5:2-12)</a:t>
            </a:r>
          </a:p>
          <a:p>
            <a:pPr marL="855663" lvl="1" indent="-398463">
              <a:lnSpc>
                <a:spcPct val="90000"/>
              </a:lnSpc>
              <a:buClr>
                <a:schemeClr val="accent1"/>
              </a:buClr>
            </a:pPr>
            <a:r>
              <a:rPr lang="en-US" altLang="en-US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 lead to doing many unnecessary and ungodly things</a:t>
            </a:r>
            <a:r>
              <a:rPr lang="en-US" altLang="en-US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(Col. 2:4, 8, 18-23)</a:t>
            </a:r>
          </a:p>
          <a:p>
            <a:pPr marL="855663" lvl="1" indent="-398463">
              <a:lnSpc>
                <a:spcPct val="90000"/>
              </a:lnSpc>
              <a:buClr>
                <a:schemeClr val="accent1"/>
              </a:buClr>
            </a:pPr>
            <a:r>
              <a:rPr lang="en-US" altLang="en-US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 put us at odds with Christ</a:t>
            </a:r>
            <a:r>
              <a:rPr lang="en-US" altLang="en-US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	       (Revelation 2:14-16)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19CE815-B0B2-4F88-A1FC-816729EE4F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0936" y="365760"/>
            <a:ext cx="7434054" cy="118840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700" i="1"/>
              <a:t>What are the Dangers of Being a Part of an Unsound Church?</a:t>
            </a:r>
          </a:p>
        </p:txBody>
      </p:sp>
      <p:sp>
        <p:nvSpPr>
          <p:cNvPr id="14341" name="Freeform: Shape 71">
            <a:extLst>
              <a:ext uri="{FF2B5EF4-FFF2-40B4-BE49-F238E27FC236}">
                <a16:creationId xmlns:a16="http://schemas.microsoft.com/office/drawing/2014/main" id="{F0BC1D9E-4401-4EC0-88FD-ED103CB57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50502" y="2"/>
            <a:ext cx="893498" cy="1511301"/>
          </a:xfrm>
          <a:custGeom>
            <a:avLst/>
            <a:gdLst>
              <a:gd name="connsiteX0" fmla="*/ 697617 w 1191330"/>
              <a:gd name="connsiteY0" fmla="*/ 0 h 1511301"/>
              <a:gd name="connsiteX1" fmla="*/ 1191330 w 1191330"/>
              <a:gd name="connsiteY1" fmla="*/ 0 h 1511301"/>
              <a:gd name="connsiteX2" fmla="*/ 1191330 w 1191330"/>
              <a:gd name="connsiteY2" fmla="*/ 1511301 h 1511301"/>
              <a:gd name="connsiteX3" fmla="*/ 0 w 1191330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330" h="1511301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1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342" name="Freeform: Shape 73">
            <a:extLst>
              <a:ext uri="{FF2B5EF4-FFF2-40B4-BE49-F238E27FC236}">
                <a16:creationId xmlns:a16="http://schemas.microsoft.com/office/drawing/2014/main" id="{6200B311-3585-4069-AAC6-CD443FA5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2989" y="1690688"/>
            <a:ext cx="2751011" cy="5167312"/>
          </a:xfrm>
          <a:custGeom>
            <a:avLst/>
            <a:gdLst>
              <a:gd name="connsiteX0" fmla="*/ 2391664 w 3668014"/>
              <a:gd name="connsiteY0" fmla="*/ 0 h 5167312"/>
              <a:gd name="connsiteX1" fmla="*/ 3668014 w 3668014"/>
              <a:gd name="connsiteY1" fmla="*/ 0 h 5167312"/>
              <a:gd name="connsiteX2" fmla="*/ 3668014 w 3668014"/>
              <a:gd name="connsiteY2" fmla="*/ 5167312 h 5167312"/>
              <a:gd name="connsiteX3" fmla="*/ 0 w 3668014"/>
              <a:gd name="connsiteY3" fmla="*/ 5167312 h 5167312"/>
              <a:gd name="connsiteX4" fmla="*/ 2393879 w 3668014"/>
              <a:gd name="connsiteY4" fmla="*/ 952 h 5167312"/>
              <a:gd name="connsiteX5" fmla="*/ 2391664 w 366801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014" h="5167312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343" name="Freeform: Shape 75">
            <a:extLst>
              <a:ext uri="{FF2B5EF4-FFF2-40B4-BE49-F238E27FC236}">
                <a16:creationId xmlns:a16="http://schemas.microsoft.com/office/drawing/2014/main" id="{B0AAF7C9-094E-400C-A428-F6C2262F6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8064990" cy="5167312"/>
          </a:xfrm>
          <a:custGeom>
            <a:avLst/>
            <a:gdLst>
              <a:gd name="connsiteX0" fmla="*/ 0 w 10753320"/>
              <a:gd name="connsiteY0" fmla="*/ 0 h 5167312"/>
              <a:gd name="connsiteX1" fmla="*/ 9680943 w 10753320"/>
              <a:gd name="connsiteY1" fmla="*/ 0 h 5167312"/>
              <a:gd name="connsiteX2" fmla="*/ 9680223 w 10753320"/>
              <a:gd name="connsiteY2" fmla="*/ 952 h 5167312"/>
              <a:gd name="connsiteX3" fmla="*/ 10753320 w 10753320"/>
              <a:gd name="connsiteY3" fmla="*/ 952 h 5167312"/>
              <a:gd name="connsiteX4" fmla="*/ 8359441 w 10753320"/>
              <a:gd name="connsiteY4" fmla="*/ 5167312 h 5167312"/>
              <a:gd name="connsiteX5" fmla="*/ 4821866 w 10753320"/>
              <a:gd name="connsiteY5" fmla="*/ 5167312 h 5167312"/>
              <a:gd name="connsiteX6" fmla="*/ 4821866 w 10753320"/>
              <a:gd name="connsiteY6" fmla="*/ 5166360 h 5167312"/>
              <a:gd name="connsiteX7" fmla="*/ 0 w 10753320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320" h="5167312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6964257-A2B9-425D-A0DA-C348D370B1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0936" y="2174358"/>
            <a:ext cx="5798731" cy="4607442"/>
          </a:xfrm>
        </p:spPr>
        <p:txBody>
          <a:bodyPr anchor="t">
            <a:normAutofit/>
          </a:bodyPr>
          <a:lstStyle/>
          <a:p>
            <a:pPr>
              <a:buClr>
                <a:schemeClr val="accent1"/>
              </a:buClr>
            </a:pPr>
            <a:r>
              <a:rPr lang="en-US" altLang="en-US" b="1" dirty="0">
                <a:solidFill>
                  <a:schemeClr val="bg1"/>
                </a:solidFill>
              </a:rPr>
              <a:t>Personal unsoundness…</a:t>
            </a:r>
          </a:p>
          <a:p>
            <a:pPr lvl="1">
              <a:buClr>
                <a:schemeClr val="accent1"/>
              </a:buClr>
            </a:pPr>
            <a:r>
              <a:rPr lang="en-US" altLang="en-US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 infect others</a:t>
            </a:r>
            <a:r>
              <a:rPr lang="en-US" altLang="en-US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	        	                  (1 Corinthians 5:1-7)</a:t>
            </a:r>
            <a:r>
              <a:rPr lang="en-US" altLang="en-US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</a:p>
          <a:p>
            <a:pPr lvl="1">
              <a:buClr>
                <a:schemeClr val="accent1"/>
              </a:buClr>
            </a:pPr>
            <a:r>
              <a:rPr lang="en-US" altLang="en-US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 lead to the death of many </a:t>
            </a:r>
            <a:r>
              <a:rPr lang="en-US" altLang="en-US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(Revelation 2:20-25)</a:t>
            </a:r>
          </a:p>
          <a:p>
            <a:pPr>
              <a:buClr>
                <a:schemeClr val="accent1"/>
              </a:buClr>
            </a:pPr>
            <a:r>
              <a:rPr lang="en-US" altLang="en-US" b="1" dirty="0">
                <a:solidFill>
                  <a:schemeClr val="bg1"/>
                </a:solidFill>
              </a:rPr>
              <a:t>Collective unsoundness…</a:t>
            </a:r>
          </a:p>
          <a:p>
            <a:pPr lvl="1">
              <a:buClr>
                <a:schemeClr val="accent1"/>
              </a:buClr>
            </a:pPr>
            <a:r>
              <a:rPr lang="en-US" altLang="en-US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entire church could die!</a:t>
            </a:r>
            <a:r>
              <a:rPr lang="en-US" altLang="en-US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(Revelation 2:4-5; 3:1-4)</a:t>
            </a:r>
          </a:p>
          <a:p>
            <a:pPr lvl="1"/>
            <a:endParaRPr lang="en-US" altLang="en-US" sz="21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ouse with trees in the background&#10;&#10;Description automatically generated">
            <a:extLst>
              <a:ext uri="{FF2B5EF4-FFF2-40B4-BE49-F238E27FC236}">
                <a16:creationId xmlns:a16="http://schemas.microsoft.com/office/drawing/2014/main" id="{74FB10CE-D03E-475E-9381-752293586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300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20300E-4B8E-478B-954E-ADAAECAA7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406153"/>
            <a:ext cx="5676555" cy="192260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lin Sans FB Demi" panose="020E0802020502020306" pitchFamily="34" charset="0"/>
              </a:rPr>
              <a:t>Eastside Church of Christ</a:t>
            </a:r>
            <a:endParaRPr lang="en-US" sz="39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335A6-33FA-4D1A-BCC6-3C8CEF1181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3469" y="3328757"/>
            <a:ext cx="4616415" cy="1208141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gency FB" panose="020B0503020202020204" pitchFamily="34" charset="0"/>
              </a:rPr>
              <a:t>Eastside-church.org</a:t>
            </a:r>
          </a:p>
        </p:txBody>
      </p:sp>
    </p:spTree>
    <p:extLst>
      <p:ext uri="{BB962C8B-B14F-4D97-AF65-F5344CB8AC3E}">
        <p14:creationId xmlns:p14="http://schemas.microsoft.com/office/powerpoint/2010/main" val="12184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reen and white abstract design templat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Green and white abstract design template 1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3D598"/>
        </a:accent1>
        <a:accent2>
          <a:srgbClr val="29A744"/>
        </a:accent2>
        <a:accent3>
          <a:srgbClr val="FFFFFF"/>
        </a:accent3>
        <a:accent4>
          <a:srgbClr val="000000"/>
        </a:accent4>
        <a:accent5>
          <a:srgbClr val="C8E7CA"/>
        </a:accent5>
        <a:accent6>
          <a:srgbClr val="24973D"/>
        </a:accent6>
        <a:hlink>
          <a:srgbClr val="556731"/>
        </a:hlink>
        <a:folHlink>
          <a:srgbClr val="1A3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338</Words>
  <Application>Microsoft Office PowerPoint</Application>
  <PresentationFormat>On-screen Show (4:3)</PresentationFormat>
  <Paragraphs>31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Agency FB</vt:lpstr>
      <vt:lpstr>Arial</vt:lpstr>
      <vt:lpstr>Berlin Sans FB Demi</vt:lpstr>
      <vt:lpstr>Calibri</vt:lpstr>
      <vt:lpstr>Calibri Light</vt:lpstr>
      <vt:lpstr>Candara</vt:lpstr>
      <vt:lpstr>Times New Roman</vt:lpstr>
      <vt:lpstr>Wingdings</vt:lpstr>
      <vt:lpstr>Green and white abstract design template</vt:lpstr>
      <vt:lpstr>1_Office Theme</vt:lpstr>
      <vt:lpstr>Keeping the Church Healthy</vt:lpstr>
      <vt:lpstr>What does it mean to be “sound”?</vt:lpstr>
      <vt:lpstr>Promoting Soundness  By Practicing Good Hygiene</vt:lpstr>
      <vt:lpstr>What Makes Churches Sick?</vt:lpstr>
      <vt:lpstr>What are the Dangers of Being a Part of an Unsound Church?</vt:lpstr>
      <vt:lpstr>What are the Dangers of Being a Part of an Unsound Church?</vt:lpstr>
      <vt:lpstr>Eastside Church of Christ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Keeping the Church Healthy</dc:title>
  <dc:creator>Steve</dc:creator>
  <cp:lastModifiedBy>Steve</cp:lastModifiedBy>
  <cp:revision>15</cp:revision>
  <dcterms:created xsi:type="dcterms:W3CDTF">2020-09-18T15:36:53Z</dcterms:created>
  <dcterms:modified xsi:type="dcterms:W3CDTF">2020-09-20T20:17:41Z</dcterms:modified>
</cp:coreProperties>
</file>