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B284310-D43E-43A9-A730-ACB1B3E1AF47}" type="datetimeFigureOut">
              <a:rPr lang="en-US" smtClean="0"/>
              <a:pPr/>
              <a:t>9/26/2010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EE915C-C39D-42A1-A28A-60E4311C107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C07DC5-F2F2-44AD-9D8A-18A5C99AF929}" type="datetimeFigureOut">
              <a:rPr lang="en-US" smtClean="0"/>
              <a:pPr/>
              <a:t>9/26/2010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E07049-6729-4BF4-878E-EAE5DEB4FAD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EE07049-6729-4BF4-878E-EAE5DEB4FAD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1AADE9-A94A-405D-ACCF-7D19B0F166C5}" type="datetimeFigureOut">
              <a:rPr lang="en-US" smtClean="0"/>
              <a:pPr/>
              <a:t>9/26/2010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AADE9-A94A-405D-ACCF-7D19B0F166C5}" type="datetimeFigureOut">
              <a:rPr lang="en-US" smtClean="0"/>
              <a:pPr/>
              <a:t>9/26/2010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AADE9-A94A-405D-ACCF-7D19B0F166C5}" type="datetimeFigureOut">
              <a:rPr lang="en-US" smtClean="0"/>
              <a:pPr/>
              <a:t>9/26/2010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1AADE9-A94A-405D-ACCF-7D19B0F166C5}" type="datetimeFigureOut">
              <a:rPr lang="en-US" smtClean="0"/>
              <a:pPr/>
              <a:t>9/26/2010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1AADE9-A94A-405D-ACCF-7D19B0F166C5}" type="datetimeFigureOut">
              <a:rPr lang="en-US" smtClean="0"/>
              <a:pPr/>
              <a:t>9/26/2010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1AADE9-A94A-405D-ACCF-7D19B0F166C5}" type="datetimeFigureOut">
              <a:rPr lang="en-US" smtClean="0"/>
              <a:pPr/>
              <a:t>9/26/2010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1AADE9-A94A-405D-ACCF-7D19B0F166C5}" type="datetimeFigureOut">
              <a:rPr lang="en-US" smtClean="0"/>
              <a:pPr/>
              <a:t>9/26/2010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1AADE9-A94A-405D-ACCF-7D19B0F166C5}" type="datetimeFigureOut">
              <a:rPr lang="en-US" smtClean="0"/>
              <a:pPr/>
              <a:t>9/26/2010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AADE9-A94A-405D-ACCF-7D19B0F166C5}" type="datetimeFigureOut">
              <a:rPr lang="en-US" smtClean="0"/>
              <a:pPr/>
              <a:t>9/26/2010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AADE9-A94A-405D-ACCF-7D19B0F166C5}" type="datetimeFigureOut">
              <a:rPr lang="en-US" smtClean="0"/>
              <a:pPr/>
              <a:t>9/26/2010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AADE9-A94A-405D-ACCF-7D19B0F166C5}" type="datetimeFigureOut">
              <a:rPr lang="en-US" smtClean="0"/>
              <a:pPr/>
              <a:t>9/26/2010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04C830-D7AB-4AD2-B0CA-945752DCC9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AADE9-A94A-405D-ACCF-7D19B0F166C5}" type="datetimeFigureOut">
              <a:rPr lang="en-US" smtClean="0"/>
              <a:pPr/>
              <a:t>9/26/2010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4C830-D7AB-4AD2-B0CA-945752DCC91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7924800" y="6400800"/>
            <a:ext cx="685800" cy="369332"/>
          </a:xfrm>
          <a:prstGeom prst="rect">
            <a:avLst/>
          </a:prstGeom>
          <a:noFill/>
        </p:spPr>
        <p:txBody>
          <a:bodyPr wrap="square" rtlCol="0">
            <a:spAutoFit/>
          </a:bodyPr>
          <a:lstStyle/>
          <a:p>
            <a:r>
              <a:rPr lang="en-US" dirty="0" smtClean="0">
                <a:solidFill>
                  <a:srgbClr val="FFC000"/>
                </a:solidFill>
              </a:rPr>
              <a:t>…</a:t>
            </a:r>
            <a:endParaRPr lang="en-US" dirty="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Be Vigilant - Watch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day of the Lord will come like a thief in the night (1 </a:t>
            </a:r>
            <a:r>
              <a:rPr lang="en-US" dirty="0" err="1" smtClean="0"/>
              <a:t>Thes</a:t>
            </a:r>
            <a:r>
              <a:rPr lang="en-US" dirty="0" smtClean="0"/>
              <a:t>. 5:2)</a:t>
            </a:r>
          </a:p>
          <a:p>
            <a:r>
              <a:rPr lang="en-US" dirty="0" smtClean="0"/>
              <a:t>People will say, “Peace and Safety” (vs. 3)</a:t>
            </a:r>
          </a:p>
          <a:p>
            <a:endParaRPr lang="en-US" dirty="0" smtClean="0"/>
          </a:p>
          <a:p>
            <a:r>
              <a:rPr lang="en-US" dirty="0" smtClean="0"/>
              <a:t>1 </a:t>
            </a:r>
            <a:r>
              <a:rPr lang="en-US" dirty="0" err="1" smtClean="0"/>
              <a:t>Thes</a:t>
            </a:r>
            <a:r>
              <a:rPr lang="en-US" dirty="0" smtClean="0"/>
              <a:t>. 5:6Therefore let us not sleep, as others do, but let us watch and be sober. 7 For those who sleep, sleep at night, and those who get drunk are drunk at night. 8 But let us who are of the day be sober, putting on the breastplate of faith and love, and as a helmet the hope of salvation.</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cxnSp>
        <p:nvCxnSpPr>
          <p:cNvPr id="8" name="Straight Connector 7"/>
          <p:cNvCxnSpPr/>
          <p:nvPr/>
        </p:nvCxnSpPr>
        <p:spPr>
          <a:xfrm>
            <a:off x="4267200" y="5486400"/>
            <a:ext cx="3276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38200" y="5867400"/>
            <a:ext cx="15240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par>
                                <p:cTn id="23" presetID="4" presetClass="entr" presetSubtype="16"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ox(in)">
                                      <p:cBhvr>
                                        <p:cTn id="2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1Pe 1:13 ¶ Therefore gird up the loins of your mind, be sober, and rest your hope fully upon the grace that is to be brought to you at the revelation of Jesus Christ;</a:t>
            </a:r>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
        <p:nvSpPr>
          <p:cNvPr id="7" name="Rectangle 6"/>
          <p:cNvSpPr/>
          <p:nvPr/>
        </p:nvSpPr>
        <p:spPr>
          <a:xfrm>
            <a:off x="381000" y="3962400"/>
            <a:ext cx="8534400" cy="2677656"/>
          </a:xfrm>
          <a:prstGeom prst="rect">
            <a:avLst/>
          </a:prstGeom>
        </p:spPr>
        <p:txBody>
          <a:bodyPr wrap="square">
            <a:spAutoFit/>
          </a:bodyPr>
          <a:lstStyle/>
          <a:p>
            <a:r>
              <a:rPr lang="en-US" sz="2800" b="1" dirty="0" smtClean="0">
                <a:effectLst>
                  <a:outerShdw blurRad="38100" dist="38100" dir="2700000" algn="tl">
                    <a:srgbClr val="000000">
                      <a:alpha val="43137"/>
                    </a:srgbClr>
                  </a:outerShdw>
                </a:effectLst>
              </a:rPr>
              <a:t>Questions:</a:t>
            </a:r>
          </a:p>
          <a:p>
            <a:endParaRPr lang="en-US" sz="2800" b="1" dirty="0">
              <a:effectLst>
                <a:outerShdw blurRad="38100" dist="38100" dir="2700000" algn="tl">
                  <a:srgbClr val="000000">
                    <a:alpha val="43137"/>
                  </a:srgbClr>
                </a:outerShdw>
              </a:effectLst>
            </a:endParaRPr>
          </a:p>
          <a:p>
            <a:r>
              <a:rPr lang="en-US" sz="2800" b="1" dirty="0" smtClean="0">
                <a:effectLst>
                  <a:outerShdw blurRad="38100" dist="38100" dir="2700000" algn="tl">
                    <a:srgbClr val="000000">
                      <a:alpha val="43137"/>
                    </a:srgbClr>
                  </a:outerShdw>
                </a:effectLst>
              </a:rPr>
              <a:t>1) Are we asleep when we should be on guard?</a:t>
            </a:r>
          </a:p>
          <a:p>
            <a:endParaRPr lang="en-US" sz="2800" b="1" dirty="0" smtClean="0">
              <a:effectLst>
                <a:outerShdw blurRad="38100" dist="38100" dir="2700000" algn="tl">
                  <a:srgbClr val="000000">
                    <a:alpha val="43137"/>
                  </a:srgbClr>
                </a:outerShdw>
              </a:effectLst>
            </a:endParaRPr>
          </a:p>
          <a:p>
            <a:r>
              <a:rPr lang="en-US" sz="2800" b="1" dirty="0" smtClean="0">
                <a:effectLst>
                  <a:outerShdw blurRad="38100" dist="38100" dir="2700000" algn="tl">
                    <a:srgbClr val="000000">
                      <a:alpha val="43137"/>
                    </a:srgbClr>
                  </a:outerShdw>
                </a:effectLst>
              </a:rPr>
              <a:t>2) Do we need to start resting our hope fully upon Jesus?</a:t>
            </a:r>
            <a:endParaRPr lang="en-US" sz="28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895600"/>
            <a:ext cx="7772400" cy="1470025"/>
          </a:xfrm>
        </p:spPr>
        <p:txBody>
          <a:bodyPr/>
          <a:lstStyle/>
          <a:p>
            <a:r>
              <a:rPr lang="en-US" dirty="0" smtClean="0"/>
              <a:t>Being of a Sober Mind</a:t>
            </a:r>
            <a:endParaRPr lang="en-US" dirty="0"/>
          </a:p>
        </p:txBody>
      </p:sp>
      <p:sp>
        <p:nvSpPr>
          <p:cNvPr id="8" name="TextBox 7"/>
          <p:cNvSpPr txBox="1"/>
          <p:nvPr/>
        </p:nvSpPr>
        <p:spPr>
          <a:xfrm>
            <a:off x="0" y="4495800"/>
            <a:ext cx="9144000" cy="584775"/>
          </a:xfrm>
          <a:prstGeom prst="rect">
            <a:avLst/>
          </a:prstGeom>
          <a:noFill/>
        </p:spPr>
        <p:txBody>
          <a:bodyPr wrap="square" rtlCol="0">
            <a:spAutoFit/>
          </a:bodyPr>
          <a:lstStyle/>
          <a:p>
            <a:pPr algn="ctr"/>
            <a:r>
              <a:rPr lang="en-US" sz="3200" dirty="0" smtClean="0"/>
              <a:t>Are we asleep when we should be on guard?</a:t>
            </a:r>
            <a:endParaRPr lang="en-US" sz="3200" dirty="0"/>
          </a:p>
        </p:txBody>
      </p:sp>
      <p:pic>
        <p:nvPicPr>
          <p:cNvPr id="3079" name="Picture 7" descr="http://cache3.asset-cache.net/xc/86546472.jpg?v=1&amp;c=IWSAsset&amp;k=2&amp;d=82EB172C4407816C908609C81775A97F67ADFCBBF81231CD7C42BC42FC5971A5"/>
          <p:cNvPicPr>
            <a:picLocks noChangeAspect="1" noChangeArrowheads="1"/>
          </p:cNvPicPr>
          <p:nvPr/>
        </p:nvPicPr>
        <p:blipFill>
          <a:blip r:embed="rId3" cstate="print"/>
          <a:srcRect/>
          <a:stretch>
            <a:fillRect/>
          </a:stretch>
        </p:blipFill>
        <p:spPr bwMode="auto">
          <a:xfrm>
            <a:off x="0" y="0"/>
            <a:ext cx="2743200" cy="2112848"/>
          </a:xfrm>
          <a:prstGeom prst="rect">
            <a:avLst/>
          </a:prstGeom>
          <a:noFill/>
        </p:spPr>
      </p:pic>
      <p:pic>
        <p:nvPicPr>
          <p:cNvPr id="3080" name="Picture 8"/>
          <p:cNvPicPr>
            <a:picLocks noChangeAspect="1" noChangeArrowheads="1"/>
          </p:cNvPicPr>
          <p:nvPr/>
        </p:nvPicPr>
        <p:blipFill>
          <a:blip r:embed="rId4" cstate="print"/>
          <a:srcRect/>
          <a:stretch>
            <a:fillRect/>
          </a:stretch>
        </p:blipFill>
        <p:spPr bwMode="auto">
          <a:xfrm>
            <a:off x="6539311" y="0"/>
            <a:ext cx="2604689"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fontScale="90000"/>
          </a:bodyPr>
          <a:lstStyle/>
          <a:p>
            <a:r>
              <a:rPr lang="en-US" dirty="0" smtClean="0"/>
              <a:t>Take Heed to Yourself &amp; Watch</a:t>
            </a:r>
            <a:endParaRPr lang="en-US" dirty="0"/>
          </a:p>
        </p:txBody>
      </p:sp>
      <p:sp>
        <p:nvSpPr>
          <p:cNvPr id="3" name="Content Placeholder 2"/>
          <p:cNvSpPr>
            <a:spLocks noGrp="1"/>
          </p:cNvSpPr>
          <p:nvPr>
            <p:ph idx="1"/>
          </p:nvPr>
        </p:nvSpPr>
        <p:spPr/>
        <p:txBody>
          <a:bodyPr/>
          <a:lstStyle/>
          <a:p>
            <a:pPr>
              <a:buNone/>
            </a:pPr>
            <a:r>
              <a:rPr lang="en-US" dirty="0" smtClean="0"/>
              <a:t>Lu 21:34-36 "But take heed to yourselves, lest your hearts be weighed down with carousing, drunkenness, and cares of this life, and that Day come on you unexpectedly. For it will come as a snare on all those who dwell on the face of the whole earth. Watch therefore, and pray always that you may be counted worthy to escape all these things that will come to pass, and to stand before the Son of Man."</a:t>
            </a:r>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cxnSp>
        <p:nvCxnSpPr>
          <p:cNvPr id="10" name="Straight Connector 9"/>
          <p:cNvCxnSpPr/>
          <p:nvPr/>
        </p:nvCxnSpPr>
        <p:spPr>
          <a:xfrm>
            <a:off x="6781800" y="2590800"/>
            <a:ext cx="15240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914400" y="3048000"/>
            <a:ext cx="21336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3962400" y="3048000"/>
            <a:ext cx="2514600" cy="0"/>
          </a:xfrm>
          <a:prstGeom prst="line">
            <a:avLst/>
          </a:prstGeom>
        </p:spPr>
        <p:style>
          <a:lnRef idx="3">
            <a:schemeClr val="accent2"/>
          </a:lnRef>
          <a:fillRef idx="0">
            <a:schemeClr val="accent2"/>
          </a:fillRef>
          <a:effectRef idx="2">
            <a:schemeClr val="accent2"/>
          </a:effectRef>
          <a:fontRef idx="minor">
            <a:schemeClr val="tx1"/>
          </a:fontRef>
        </p:style>
      </p:cxnSp>
      <p:sp>
        <p:nvSpPr>
          <p:cNvPr id="15" name="Rounded Rectangular Callout 14"/>
          <p:cNvSpPr/>
          <p:nvPr/>
        </p:nvSpPr>
        <p:spPr>
          <a:xfrm>
            <a:off x="152400" y="1066800"/>
            <a:ext cx="1676400" cy="841248"/>
          </a:xfrm>
          <a:prstGeom prst="wedgeRoundRectCallout">
            <a:avLst>
              <a:gd name="adj1" fmla="val -2004"/>
              <a:gd name="adj2" fmla="val 16116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Physically Drunk</a:t>
            </a:r>
            <a:endParaRPr lang="en-US" sz="2400" dirty="0"/>
          </a:p>
        </p:txBody>
      </p:sp>
      <p:sp>
        <p:nvSpPr>
          <p:cNvPr id="16" name="Rounded Rectangular Callout 15"/>
          <p:cNvSpPr/>
          <p:nvPr/>
        </p:nvSpPr>
        <p:spPr>
          <a:xfrm>
            <a:off x="7315200" y="3352800"/>
            <a:ext cx="1676400" cy="841248"/>
          </a:xfrm>
          <a:prstGeom prst="wedgeRoundRectCallout">
            <a:avLst>
              <a:gd name="adj1" fmla="val -159815"/>
              <a:gd name="adj2" fmla="val -77334"/>
              <a:gd name="adj3" fmla="val 16667"/>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dirty="0" smtClean="0"/>
              <a:t>Mentally Drunk</a:t>
            </a:r>
            <a:endParaRPr lang="en-US" sz="2400" dirty="0"/>
          </a:p>
        </p:txBody>
      </p:sp>
      <p:sp>
        <p:nvSpPr>
          <p:cNvPr id="17" name="Rounded Rectangle 16"/>
          <p:cNvSpPr/>
          <p:nvPr/>
        </p:nvSpPr>
        <p:spPr>
          <a:xfrm>
            <a:off x="4800600" y="4114800"/>
            <a:ext cx="1295400" cy="457200"/>
          </a:xfrm>
          <a:prstGeom prst="roundRect">
            <a:avLst/>
          </a:prstGeom>
          <a:no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linds(horizontal)">
                                      <p:cBhvr>
                                        <p:cTn id="13" dur="500"/>
                                        <p:tgtEl>
                                          <p:spTgt spid="15"/>
                                        </p:tgtEl>
                                      </p:cBhvr>
                                    </p:animEffec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linds(horizontal)">
                                      <p:cBhvr>
                                        <p:cTn id="18" dur="500"/>
                                        <p:tgtEl>
                                          <p:spTgt spid="13"/>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linds(horizontal)">
                                      <p:cBhvr>
                                        <p:cTn id="21"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Definitions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Sophron</a:t>
            </a:r>
            <a:r>
              <a:rPr lang="en-US" dirty="0" smtClean="0"/>
              <a:t> - safe (sound) in mind, i.e. self-controlled (moderate as to opinion or passion):--discreet, sober, temperate.</a:t>
            </a:r>
          </a:p>
          <a:p>
            <a:endParaRPr lang="en-US" dirty="0" smtClean="0"/>
          </a:p>
          <a:p>
            <a:r>
              <a:rPr lang="en-US" dirty="0" err="1" smtClean="0"/>
              <a:t>Sophroneo</a:t>
            </a:r>
            <a:r>
              <a:rPr lang="en-US" dirty="0" smtClean="0"/>
              <a:t> - to be of sound mind, i.e. sane, to be in right mind</a:t>
            </a:r>
          </a:p>
          <a:p>
            <a:endParaRPr lang="en-US" dirty="0"/>
          </a:p>
          <a:p>
            <a:r>
              <a:rPr lang="en-US" dirty="0" err="1" smtClean="0"/>
              <a:t>Nepho</a:t>
            </a:r>
            <a:r>
              <a:rPr lang="en-US" dirty="0" smtClean="0"/>
              <a:t> - of uncertain affinity: to abstain from wine (keep sober), i.e. (figuratively) be discreet:--be sober, watch.</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Be Sober</a:t>
            </a:r>
            <a:endParaRPr lang="en-US" dirty="0"/>
          </a:p>
        </p:txBody>
      </p:sp>
      <p:sp>
        <p:nvSpPr>
          <p:cNvPr id="3" name="Content Placeholder 2"/>
          <p:cNvSpPr>
            <a:spLocks noGrp="1"/>
          </p:cNvSpPr>
          <p:nvPr>
            <p:ph idx="1"/>
          </p:nvPr>
        </p:nvSpPr>
        <p:spPr/>
        <p:txBody>
          <a:bodyPr>
            <a:normAutofit/>
          </a:bodyPr>
          <a:lstStyle/>
          <a:p>
            <a:r>
              <a:rPr lang="en-US" dirty="0" smtClean="0"/>
              <a:t>1Pe 1:13 ¶ Therefore gird up the loins of your mind, be sober, and rest your hope fully upon the grace that is to be brought to you at the revelation of Jesus Christ;</a:t>
            </a:r>
          </a:p>
          <a:p>
            <a:endParaRPr lang="en-US" dirty="0" smtClean="0"/>
          </a:p>
          <a:p>
            <a:r>
              <a:rPr lang="en-US" dirty="0" smtClean="0"/>
              <a:t>1Pe 5:8 ¶ Be sober, be vigilant; because your adversary the devil walks about like a roaring lion, seeking whom he may devour.</a:t>
            </a:r>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
        <p:nvSpPr>
          <p:cNvPr id="5" name="Rectangular Callout 4"/>
          <p:cNvSpPr/>
          <p:nvPr/>
        </p:nvSpPr>
        <p:spPr>
          <a:xfrm>
            <a:off x="6400800" y="3505200"/>
            <a:ext cx="1295400" cy="609600"/>
          </a:xfrm>
          <a:prstGeom prst="wedgeRectCallout">
            <a:avLst>
              <a:gd name="adj1" fmla="val -133854"/>
              <a:gd name="adj2" fmla="val 929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Watch</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a:t>Hindrances </a:t>
            </a:r>
          </a:p>
        </p:txBody>
      </p:sp>
      <p:sp>
        <p:nvSpPr>
          <p:cNvPr id="3" name="Content Placeholder 2"/>
          <p:cNvSpPr>
            <a:spLocks noGrp="1"/>
          </p:cNvSpPr>
          <p:nvPr>
            <p:ph idx="1"/>
          </p:nvPr>
        </p:nvSpPr>
        <p:spPr/>
        <p:txBody>
          <a:bodyPr>
            <a:normAutofit fontScale="92500" lnSpcReduction="10000"/>
          </a:bodyPr>
          <a:lstStyle/>
          <a:p>
            <a:r>
              <a:rPr lang="en-US" dirty="0" smtClean="0"/>
              <a:t>Physical drunkenness</a:t>
            </a:r>
          </a:p>
          <a:p>
            <a:r>
              <a:rPr lang="en-US" dirty="0" smtClean="0"/>
              <a:t>Cares of the World (</a:t>
            </a:r>
            <a:r>
              <a:rPr lang="en-US" dirty="0" err="1" smtClean="0"/>
              <a:t>Lk</a:t>
            </a:r>
            <a:r>
              <a:rPr lang="en-US" dirty="0" smtClean="0"/>
              <a:t> 21:34-36)</a:t>
            </a:r>
          </a:p>
          <a:p>
            <a:r>
              <a:rPr lang="en-US" dirty="0" smtClean="0"/>
              <a:t>Passion (Emotionalism) Desires of the Flesh</a:t>
            </a:r>
          </a:p>
          <a:p>
            <a:pPr marL="742950" lvl="2" indent="-342900"/>
            <a:r>
              <a:rPr lang="en-US" dirty="0" smtClean="0"/>
              <a:t>Remember </a:t>
            </a:r>
            <a:r>
              <a:rPr lang="en-US" dirty="0" err="1" smtClean="0"/>
              <a:t>Sophron</a:t>
            </a:r>
            <a:r>
              <a:rPr lang="en-US" dirty="0" smtClean="0"/>
              <a:t>: self-controlled (moderate as to opinion or passion):--discreet, temperate.</a:t>
            </a:r>
          </a:p>
          <a:p>
            <a:pPr lvl="1"/>
            <a:r>
              <a:rPr lang="en-US" dirty="0" smtClean="0"/>
              <a:t>Do we make our best decisions when we are emotional?</a:t>
            </a:r>
          </a:p>
          <a:p>
            <a:pPr lvl="1"/>
            <a:r>
              <a:rPr lang="en-US" dirty="0" smtClean="0"/>
              <a:t>Lev. 10:1; Judges 17:6; Eph. 2:1-3</a:t>
            </a:r>
          </a:p>
          <a:p>
            <a:r>
              <a:rPr lang="en-US" dirty="0" smtClean="0"/>
              <a:t>Pride (Romans 12:3) </a:t>
            </a:r>
          </a:p>
          <a:p>
            <a:pPr lvl="1"/>
            <a:r>
              <a:rPr lang="en-US" dirty="0" smtClean="0"/>
              <a:t>Phil. 2:1-4</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linds(horizontal)">
                                      <p:cBhvr>
                                        <p:cTn id="25" dur="500"/>
                                        <p:tgtEl>
                                          <p:spTgt spid="3">
                                            <p:txEl>
                                              <p:pRg st="5" end="5"/>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blinds(horizontal)">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linds(horizontal)">
                                      <p:cBhvr>
                                        <p:cTn id="33" dur="500"/>
                                        <p:tgtEl>
                                          <p:spTgt spid="3">
                                            <p:txEl>
                                              <p:pRg st="6" end="6"/>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linds(horizontal)">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Sober - Sound Mind </a:t>
            </a:r>
            <a:endParaRPr lang="en-US" dirty="0"/>
          </a:p>
        </p:txBody>
      </p:sp>
      <p:sp>
        <p:nvSpPr>
          <p:cNvPr id="3" name="Content Placeholder 2"/>
          <p:cNvSpPr>
            <a:spLocks noGrp="1"/>
          </p:cNvSpPr>
          <p:nvPr>
            <p:ph idx="1"/>
          </p:nvPr>
        </p:nvSpPr>
        <p:spPr/>
        <p:txBody>
          <a:bodyPr>
            <a:normAutofit/>
          </a:bodyPr>
          <a:lstStyle/>
          <a:p>
            <a:r>
              <a:rPr lang="en-US" dirty="0" smtClean="0"/>
              <a:t>Ability to reason or think clearly (</a:t>
            </a:r>
            <a:r>
              <a:rPr lang="en-US" dirty="0" err="1" smtClean="0"/>
              <a:t>Mrk</a:t>
            </a:r>
            <a:r>
              <a:rPr lang="en-US" dirty="0" smtClean="0"/>
              <a:t>. 5:1-15)</a:t>
            </a:r>
          </a:p>
          <a:p>
            <a:r>
              <a:rPr lang="en-US" dirty="0" smtClean="0"/>
              <a:t>Commanded of …</a:t>
            </a:r>
          </a:p>
          <a:p>
            <a:pPr lvl="1"/>
            <a:r>
              <a:rPr lang="en-US" dirty="0" smtClean="0"/>
              <a:t>Elders (1 Tim. 3:2; Tit. 1:8)</a:t>
            </a:r>
          </a:p>
          <a:p>
            <a:pPr lvl="1"/>
            <a:r>
              <a:rPr lang="en-US" dirty="0" smtClean="0"/>
              <a:t>Older Men (Tit. 2:2)</a:t>
            </a:r>
          </a:p>
          <a:p>
            <a:pPr lvl="1"/>
            <a:r>
              <a:rPr lang="en-US" dirty="0" smtClean="0"/>
              <a:t>Younger Men (Tit. 2:6)</a:t>
            </a:r>
          </a:p>
          <a:p>
            <a:pPr lvl="1"/>
            <a:r>
              <a:rPr lang="en-US" dirty="0" smtClean="0"/>
              <a:t>Older Ladies &amp; Younger Ladies (Tit. 2:3-5)</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Sober – Self Controlled</a:t>
            </a:r>
            <a:endParaRPr lang="en-US" dirty="0"/>
          </a:p>
        </p:txBody>
      </p:sp>
      <p:sp>
        <p:nvSpPr>
          <p:cNvPr id="3" name="Content Placeholder 2"/>
          <p:cNvSpPr>
            <a:spLocks noGrp="1"/>
          </p:cNvSpPr>
          <p:nvPr>
            <p:ph idx="1"/>
          </p:nvPr>
        </p:nvSpPr>
        <p:spPr/>
        <p:txBody>
          <a:bodyPr>
            <a:normAutofit/>
          </a:bodyPr>
          <a:lstStyle/>
          <a:p>
            <a:r>
              <a:rPr lang="en-US" dirty="0" smtClean="0"/>
              <a:t>Turn away from the one who has no self control (2 Tim. 3:1-5)</a:t>
            </a:r>
          </a:p>
          <a:p>
            <a:r>
              <a:rPr lang="en-US" dirty="0" smtClean="0"/>
              <a:t>Self Control is a fruit of the Spirit (Gal. 5:22-23)</a:t>
            </a:r>
          </a:p>
          <a:p>
            <a:r>
              <a:rPr lang="en-US" dirty="0" smtClean="0"/>
              <a:t>It is a part of growth in the faith (1 Pet. 1:5-11)</a:t>
            </a:r>
          </a:p>
          <a:p>
            <a:r>
              <a:rPr lang="en-US" dirty="0" smtClean="0"/>
              <a:t>We are to control our bodies (hands, feet &amp; tongue)  James 3:1-12</a:t>
            </a:r>
          </a:p>
          <a:p>
            <a:r>
              <a:rPr lang="en-US" dirty="0" smtClean="0"/>
              <a:t>We are to control our mind and emotions</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86600" cy="1143000"/>
          </a:xfrm>
        </p:spPr>
        <p:txBody>
          <a:bodyPr>
            <a:normAutofit/>
          </a:bodyPr>
          <a:lstStyle/>
          <a:p>
            <a:r>
              <a:rPr lang="en-US" dirty="0" smtClean="0"/>
              <a:t>Be Vigilant - Watch</a:t>
            </a:r>
            <a:endParaRPr lang="en-US" dirty="0"/>
          </a:p>
        </p:txBody>
      </p:sp>
      <p:sp>
        <p:nvSpPr>
          <p:cNvPr id="3" name="Content Placeholder 2"/>
          <p:cNvSpPr>
            <a:spLocks noGrp="1"/>
          </p:cNvSpPr>
          <p:nvPr>
            <p:ph idx="1"/>
          </p:nvPr>
        </p:nvSpPr>
        <p:spPr/>
        <p:txBody>
          <a:bodyPr>
            <a:normAutofit/>
          </a:bodyPr>
          <a:lstStyle/>
          <a:p>
            <a:r>
              <a:rPr lang="en-US" dirty="0" smtClean="0"/>
              <a:t>1Pe 5:8 ¶ Be sober, be vigilant; because your adversary the devil walks about like a roaring lion, seeking whom he may devour.</a:t>
            </a:r>
          </a:p>
          <a:p>
            <a:r>
              <a:rPr lang="en-US" dirty="0" smtClean="0"/>
              <a:t>Paul ends 1 Cor. (16:13) with an exhortation to watch</a:t>
            </a:r>
          </a:p>
          <a:p>
            <a:endParaRPr lang="en-US" dirty="0"/>
          </a:p>
        </p:txBody>
      </p:sp>
      <p:pic>
        <p:nvPicPr>
          <p:cNvPr id="6" name="Picture 8"/>
          <p:cNvPicPr>
            <a:picLocks noChangeAspect="1" noChangeArrowheads="1"/>
          </p:cNvPicPr>
          <p:nvPr/>
        </p:nvPicPr>
        <p:blipFill>
          <a:blip r:embed="rId3" cstate="print"/>
          <a:srcRect/>
          <a:stretch>
            <a:fillRect/>
          </a:stretch>
        </p:blipFill>
        <p:spPr bwMode="auto">
          <a:xfrm>
            <a:off x="7600480" y="228600"/>
            <a:ext cx="1543520" cy="1219200"/>
          </a:xfrm>
          <a:prstGeom prst="rect">
            <a:avLst/>
          </a:prstGeom>
          <a:noFill/>
          <a:ln w="9525">
            <a:noFill/>
            <a:miter lim="800000"/>
            <a:headEnd/>
            <a:tailEnd/>
          </a:ln>
        </p:spPr>
      </p:pic>
      <p:sp>
        <p:nvSpPr>
          <p:cNvPr id="5" name="Rounded Rectangle 4"/>
          <p:cNvSpPr/>
          <p:nvPr/>
        </p:nvSpPr>
        <p:spPr>
          <a:xfrm>
            <a:off x="4572000" y="1676400"/>
            <a:ext cx="1371600" cy="457200"/>
          </a:xfrm>
          <a:prstGeom prst="roundRect">
            <a:avLst/>
          </a:prstGeom>
          <a:noFill/>
          <a:ln w="38100"/>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1928</TotalTime>
  <Words>666</Words>
  <Application>Microsoft Office PowerPoint</Application>
  <PresentationFormat>On-screen Show (4:3)</PresentationFormat>
  <Paragraphs>65</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Being of a Sober Mind</vt:lpstr>
      <vt:lpstr>Take Heed to Yourself &amp; Watch</vt:lpstr>
      <vt:lpstr>Definitions</vt:lpstr>
      <vt:lpstr>Be Sober</vt:lpstr>
      <vt:lpstr>Hindrances </vt:lpstr>
      <vt:lpstr>Sober - Sound Mind </vt:lpstr>
      <vt:lpstr>Sober – Self Controlled</vt:lpstr>
      <vt:lpstr>Be Vigilant - Watch</vt:lpstr>
      <vt:lpstr>Be Vigilant - Watch</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Being Soberminded</dc:title>
  <dc:creator>moyers</dc:creator>
  <cp:lastModifiedBy>user</cp:lastModifiedBy>
  <cp:revision>96</cp:revision>
  <dcterms:created xsi:type="dcterms:W3CDTF">2010-09-25T13:45:21Z</dcterms:created>
  <dcterms:modified xsi:type="dcterms:W3CDTF">2010-09-26T22:56:17Z</dcterms:modified>
</cp:coreProperties>
</file>