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73" r:id="rId2"/>
    <p:sldId id="256" r:id="rId3"/>
    <p:sldId id="276" r:id="rId4"/>
    <p:sldId id="277" r:id="rId5"/>
    <p:sldId id="278" r:id="rId6"/>
    <p:sldId id="279" r:id="rId7"/>
    <p:sldId id="280" r:id="rId8"/>
    <p:sldId id="281" r:id="rId9"/>
    <p:sldId id="269" r:id="rId1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10"/>
    <a:srgbClr val="FFB306"/>
    <a:srgbClr val="FF8000"/>
    <a:srgbClr val="FFFF66"/>
    <a:srgbClr val="405499"/>
    <a:srgbClr val="FF0000"/>
    <a:srgbClr val="FF3B0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588" y="6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30AE88-630D-1C4E-B2D7-DD0E7333776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31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Click to edit Master text styles</a:t>
            </a:r>
          </a:p>
          <a:p>
            <a:pPr lvl="1"/>
            <a:r>
              <a:rPr lang="it-IT" noProof="0"/>
              <a:t>Second level</a:t>
            </a:r>
          </a:p>
          <a:p>
            <a:pPr lvl="2"/>
            <a:r>
              <a:rPr lang="it-IT" noProof="0"/>
              <a:t>Third level</a:t>
            </a:r>
          </a:p>
          <a:p>
            <a:pPr lvl="3"/>
            <a:r>
              <a:rPr lang="it-IT" noProof="0"/>
              <a:t>Fourth level</a:t>
            </a:r>
          </a:p>
          <a:p>
            <a:pPr lvl="4"/>
            <a:r>
              <a:rPr lang="it-IT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C6AE67-A4F5-6941-B7F1-97F948D6129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751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14F75E21-DE53-9C49-9671-ADEE841F5404}" type="slidenum">
              <a:rPr lang="it-IT" sz="1200"/>
              <a:pPr/>
              <a:t>1</a:t>
            </a:fld>
            <a:endParaRPr lang="it-IT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F1F62DF8-82C9-F044-B844-8B54A9A528AC}" type="slidenum">
              <a:rPr lang="it-IT" sz="1200"/>
              <a:pPr/>
              <a:t>2</a:t>
            </a:fld>
            <a:endParaRPr lang="it-IT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23BDE65F-099B-8F4D-8E62-31C1C15073E1}" type="slidenum">
              <a:rPr lang="it-IT" sz="1200"/>
              <a:pPr/>
              <a:t>3</a:t>
            </a:fld>
            <a:endParaRPr lang="it-IT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ED64A76A-E54A-824B-84BA-99938AE60B70}" type="slidenum">
              <a:rPr lang="it-IT" sz="1200"/>
              <a:pPr/>
              <a:t>4</a:t>
            </a:fld>
            <a:endParaRPr lang="it-IT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709533DE-7353-9E4F-BDFA-E2F9F43F77B9}" type="slidenum">
              <a:rPr lang="it-IT" sz="1200"/>
              <a:pPr/>
              <a:t>5</a:t>
            </a:fld>
            <a:endParaRPr lang="it-IT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BFB7CB6-45A4-7E4E-A1D7-C3CDBDDEF52C}" type="slidenum">
              <a:rPr lang="it-IT" sz="1200"/>
              <a:pPr/>
              <a:t>6</a:t>
            </a:fld>
            <a:endParaRPr lang="it-IT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094D6A9C-111D-CE47-B17C-2DC305D19E37}" type="slidenum">
              <a:rPr lang="it-IT" sz="1200"/>
              <a:pPr/>
              <a:t>7</a:t>
            </a:fld>
            <a:endParaRPr lang="it-IT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B02D7C6A-620C-9649-8566-BCFC125C8653}" type="slidenum">
              <a:rPr lang="it-IT" sz="1200"/>
              <a:pPr/>
              <a:t>8</a:t>
            </a:fld>
            <a:endParaRPr lang="it-IT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89827CD-4165-B44E-BFC6-DD15FA3FC3B6}" type="slidenum">
              <a:rPr lang="it-IT" sz="1200"/>
              <a:pPr/>
              <a:t>9</a:t>
            </a:fld>
            <a:endParaRPr lang="it-IT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Times New Roman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charset="0"/>
              <a:buNone/>
              <a:defRPr sz="30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F6E-7290-8A45-AE87-787899900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1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02BC2-08D7-FA47-8881-07CE7F667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3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5125A-1900-3349-95FE-792C1B922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1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BC8B1-99DC-E04F-8033-84A8122E9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09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9666C-394C-E54C-A4EC-48916DE8B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48E8B-8833-3642-8695-B7F39C09D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51B8-C24E-3742-B31E-7198D1503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3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1E21F-075F-E642-819C-A08C3BBD3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17A2F-E864-DF41-A3B1-09BF59C5C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1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F46F1-7C6F-AE42-844D-ABB8C2232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5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Fare clic per modificare gli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38B73-CF34-484F-9508-23D1AB3FB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8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>
                <a:latin typeface="Times New Roman" charset="0"/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>
                <a:latin typeface="Times New Roman" charset="0"/>
              </a:endParaRPr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B72258E-BCA5-3E44-821A-3F06637C1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31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6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charset="0"/>
        <a:buChar char="§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152400" y="0"/>
            <a:ext cx="8991600" cy="670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ChangeArrowheads="1"/>
          </p:cNvSpPr>
          <p:nvPr/>
        </p:nvSpPr>
        <p:spPr bwMode="auto">
          <a:xfrm>
            <a:off x="838200" y="3429000"/>
            <a:ext cx="7467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9600" cy="2362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127000" dist="76199" dir="19800075" algn="ctr" rotWithShape="0">
                    <a:srgbClr val="E5DF13">
                      <a:alpha val="75000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it-IT" sz="5400" i="1" dirty="0">
                <a:solidFill>
                  <a:srgbClr val="FFB306"/>
                </a:solidFill>
                <a:ea typeface="+mj-ea"/>
                <a:cs typeface="+mj-cs"/>
              </a:rPr>
              <a:t>The </a:t>
            </a:r>
            <a:r>
              <a:rPr lang="it-IT" sz="5400" i="1" dirty="0" err="1">
                <a:solidFill>
                  <a:srgbClr val="FFB306"/>
                </a:solidFill>
                <a:ea typeface="+mj-ea"/>
                <a:cs typeface="+mj-cs"/>
              </a:rPr>
              <a:t>Prayer</a:t>
            </a:r>
            <a:r>
              <a:rPr lang="it-IT" sz="5400" i="1" dirty="0">
                <a:solidFill>
                  <a:srgbClr val="FFB306"/>
                </a:solidFill>
                <a:ea typeface="+mj-ea"/>
                <a:cs typeface="+mj-cs"/>
              </a:rPr>
              <a:t> of Daniel 2</a:t>
            </a:r>
            <a:br>
              <a:rPr lang="it-IT" sz="4000" i="1" dirty="0">
                <a:solidFill>
                  <a:srgbClr val="FFD710"/>
                </a:solidFill>
                <a:ea typeface="+mj-ea"/>
                <a:cs typeface="+mj-cs"/>
              </a:rPr>
            </a:br>
            <a:endParaRPr lang="it-IT" dirty="0"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The Context – Dan 2:1-7</a:t>
            </a:r>
            <a:endParaRPr lang="it-IT">
              <a:solidFill>
                <a:srgbClr val="FFB306"/>
              </a:solidFill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153400" cy="4038600"/>
          </a:xfrm>
        </p:spPr>
        <p:txBody>
          <a:bodyPr/>
          <a:lstStyle/>
          <a:p>
            <a:pPr eaLnBrk="1" hangingPunct="1"/>
            <a:r>
              <a:rPr lang="it-IT" sz="2800">
                <a:solidFill>
                  <a:srgbClr val="FFB306"/>
                </a:solidFill>
                <a:latin typeface="Times New Roman" charset="0"/>
                <a:ea typeface="MS PGothic" charset="0"/>
              </a:rPr>
              <a:t>2:1 </a:t>
            </a:r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– The king had a dream and his spirit is troubled</a:t>
            </a:r>
          </a:p>
          <a:p>
            <a:pPr eaLnBrk="1" hangingPunct="1"/>
            <a:r>
              <a:rPr lang="it-IT" sz="2800">
                <a:solidFill>
                  <a:srgbClr val="FFB306"/>
                </a:solidFill>
                <a:latin typeface="Times New Roman" charset="0"/>
                <a:ea typeface="MS PGothic" charset="0"/>
              </a:rPr>
              <a:t>2:3 </a:t>
            </a:r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– The king is frustrated because he cannot understand what the dream means</a:t>
            </a:r>
          </a:p>
          <a:p>
            <a:pPr lvl="1" eaLnBrk="1" hangingPunct="1"/>
            <a:r>
              <a:rPr lang="it-IT" sz="2300">
                <a:solidFill>
                  <a:srgbClr val="FFFFFF"/>
                </a:solidFill>
                <a:latin typeface="Times New Roman" charset="0"/>
                <a:ea typeface="MS PGothic" charset="0"/>
              </a:rPr>
              <a:t>The wise men are no help</a:t>
            </a:r>
          </a:p>
          <a:p>
            <a:pPr lvl="2" eaLnBrk="1" hangingPunct="1"/>
            <a:r>
              <a:rPr lang="it-IT" sz="2100">
                <a:solidFill>
                  <a:srgbClr val="FFFFFF"/>
                </a:solidFill>
                <a:latin typeface="Times New Roman" charset="0"/>
                <a:ea typeface="MS PGothic" charset="0"/>
              </a:rPr>
              <a:t>“</a:t>
            </a:r>
            <a:r>
              <a:rPr lang="it-IT" altLang="ja-JP" sz="2100">
                <a:solidFill>
                  <a:srgbClr val="FFFFFF"/>
                </a:solidFill>
                <a:latin typeface="Times New Roman" charset="0"/>
                <a:ea typeface="MS PGothic" charset="0"/>
              </a:rPr>
              <a:t>Tell us the dream…</a:t>
            </a:r>
            <a:r>
              <a:rPr lang="it-IT" sz="2100">
                <a:solidFill>
                  <a:srgbClr val="FFFFFF"/>
                </a:solidFill>
                <a:latin typeface="Times New Roman" charset="0"/>
                <a:ea typeface="MS PGothic" charset="0"/>
              </a:rPr>
              <a:t>”</a:t>
            </a:r>
            <a:endParaRPr lang="it-IT" altLang="ja-JP" sz="2100">
              <a:solidFill>
                <a:srgbClr val="FFFFFF"/>
              </a:solidFill>
              <a:latin typeface="Times New Roman" charset="0"/>
              <a:ea typeface="MS PGothic" charset="0"/>
            </a:endParaRPr>
          </a:p>
          <a:p>
            <a:pPr lvl="2" eaLnBrk="1" hangingPunct="1"/>
            <a:r>
              <a:rPr lang="it-IT" sz="2100">
                <a:solidFill>
                  <a:srgbClr val="FFFFFF"/>
                </a:solidFill>
                <a:latin typeface="Times New Roman" charset="0"/>
                <a:ea typeface="MS PGothic" charset="0"/>
              </a:rPr>
              <a:t>The king wants to test how good these wise men are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Eventually Nebuchadnezzar gets frustrated…</a:t>
            </a:r>
          </a:p>
          <a:p>
            <a:pPr lvl="1" eaLnBrk="1" hangingPunct="1"/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2:8-24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The Text – Dan 2:8-24</a:t>
            </a:r>
            <a:endParaRPr lang="it-IT"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135937" cy="4608513"/>
          </a:xfrm>
        </p:spPr>
        <p:txBody>
          <a:bodyPr/>
          <a:lstStyle/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2:8-9 – The king is firm in his position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2:10-11 – The wise men are saying to the king that he is asking too much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2:12-13 – The king has had enough – kill them!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2:14-16 – Daniel finds out and offers a solution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2:17-18 – Daniel goes home and asks for prayers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2:19 – The mystery is revealed to Daniel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2:20-23 – The prayer of thanksgiving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2:24 – Daniel asks to speak with the King</a:t>
            </a:r>
            <a:endParaRPr lang="it-IT" sz="2300">
              <a:solidFill>
                <a:srgbClr val="FFFFFF"/>
              </a:solidFill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The Prayer – Dan 2:20-23</a:t>
            </a:r>
            <a:endParaRPr lang="it-IT"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91513" cy="4537075"/>
          </a:xfrm>
        </p:spPr>
        <p:txBody>
          <a:bodyPr/>
          <a:lstStyle/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The prayer splits the chapter in two sections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First, the most powerful man in the world frustrated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Second, Daniel tells the dream to Nebuchadnezzar</a:t>
            </a:r>
          </a:p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It is about God being in charge because of who He is</a:t>
            </a:r>
            <a:endParaRPr lang="it-IT" sz="1600">
              <a:latin typeface="Times New Roman" charset="0"/>
              <a:ea typeface="MS PGothic" charset="0"/>
            </a:endParaRP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2:21 – God runs history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2:21 – He removes kings and establishes kings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2:21b, 22, 23b – He gives wisdom and reveals hidden things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2:20 – Wisdom and power belong to Him…</a:t>
            </a:r>
          </a:p>
          <a:p>
            <a:pPr lvl="2" eaLnBrk="1" hangingPunct="1"/>
            <a:r>
              <a:rPr lang="it-IT" sz="2100">
                <a:latin typeface="Times New Roman" charset="0"/>
                <a:ea typeface="MS PGothic" charset="0"/>
              </a:rPr>
              <a:t>…even in Babylon</a:t>
            </a:r>
          </a:p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Three lessons for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1. Who is God?</a:t>
            </a:r>
            <a:endParaRPr lang="it-IT"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91513" cy="4038600"/>
          </a:xfrm>
        </p:spPr>
        <p:txBody>
          <a:bodyPr/>
          <a:lstStyle/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2:20b – God is the One who owns wisdom and power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God is in charge and knows everything – 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2:29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God owns wisdom and power because He is Creator</a:t>
            </a:r>
          </a:p>
          <a:p>
            <a:pPr lvl="2" eaLnBrk="1" hangingPunct="1"/>
            <a:r>
              <a:rPr lang="it-IT" sz="2100">
                <a:solidFill>
                  <a:srgbClr val="FFB306"/>
                </a:solidFill>
                <a:latin typeface="Times New Roman" charset="0"/>
                <a:ea typeface="MS PGothic" charset="0"/>
              </a:rPr>
              <a:t>Prov 3:19, 8:27-30</a:t>
            </a:r>
          </a:p>
          <a:p>
            <a:pPr lvl="2" eaLnBrk="1" hangingPunct="1"/>
            <a:r>
              <a:rPr lang="it-IT" sz="2100">
                <a:solidFill>
                  <a:srgbClr val="FFB306"/>
                </a:solidFill>
                <a:latin typeface="Times New Roman" charset="0"/>
                <a:ea typeface="MS PGothic" charset="0"/>
              </a:rPr>
              <a:t>Gen 1:3, 6, 9, 14, 20, 24, 26 </a:t>
            </a:r>
            <a:r>
              <a:rPr lang="it-IT" sz="2100">
                <a:latin typeface="Times New Roman" charset="0"/>
                <a:ea typeface="MS PGothic" charset="0"/>
              </a:rPr>
              <a:t>– “</a:t>
            </a:r>
            <a:r>
              <a:rPr lang="it-IT" altLang="ja-JP" sz="2100">
                <a:latin typeface="Times New Roman" charset="0"/>
                <a:ea typeface="MS PGothic" charset="0"/>
              </a:rPr>
              <a:t>Then God said…</a:t>
            </a:r>
            <a:r>
              <a:rPr lang="it-IT" sz="2100">
                <a:latin typeface="Times New Roman" charset="0"/>
                <a:ea typeface="MS PGothic" charset="0"/>
              </a:rPr>
              <a:t>”</a:t>
            </a:r>
            <a:endParaRPr lang="it-IT" altLang="ja-JP" sz="2100">
              <a:solidFill>
                <a:srgbClr val="FFB306"/>
              </a:solidFill>
              <a:latin typeface="Times New Roman" charset="0"/>
              <a:ea typeface="MS PGothic" charset="0"/>
            </a:endParaRP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God is unchangeable – 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2:23</a:t>
            </a:r>
            <a:r>
              <a:rPr lang="it-IT" sz="2300">
                <a:latin typeface="Times New Roman" charset="0"/>
                <a:ea typeface="MS PGothic" charset="0"/>
              </a:rPr>
              <a:t>, Mal 3:6, Heb 13:8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God is the one Who will deliver</a:t>
            </a:r>
          </a:p>
          <a:p>
            <a:pPr lvl="2" eaLnBrk="1" hangingPunct="1"/>
            <a:r>
              <a:rPr lang="it-IT" sz="21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7:13-14</a:t>
            </a:r>
          </a:p>
          <a:p>
            <a:pPr lvl="2" eaLnBrk="1" hangingPunct="1"/>
            <a:r>
              <a:rPr lang="it-IT" sz="2100">
                <a:solidFill>
                  <a:srgbClr val="FFB306"/>
                </a:solidFill>
                <a:latin typeface="Times New Roman" charset="0"/>
                <a:ea typeface="MS PGothic" charset="0"/>
              </a:rPr>
              <a:t>Phil 3:20-21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2. Daniel knew God</a:t>
            </a:r>
            <a:endParaRPr lang="it-IT"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153400" cy="4465637"/>
          </a:xfrm>
        </p:spPr>
        <p:txBody>
          <a:bodyPr/>
          <a:lstStyle/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Here we learn about God through Daniel’s knowledge of God</a:t>
            </a:r>
          </a:p>
          <a:p>
            <a:pPr lvl="1" eaLnBrk="1" hangingPunct="1"/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2:23a </a:t>
            </a:r>
            <a:r>
              <a:rPr lang="it-IT" sz="2300">
                <a:latin typeface="Times New Roman" charset="0"/>
                <a:ea typeface="MS PGothic" charset="0"/>
              </a:rPr>
              <a:t>and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 2:20b </a:t>
            </a:r>
            <a:r>
              <a:rPr lang="it-IT" sz="2300">
                <a:latin typeface="Times New Roman" charset="0"/>
                <a:ea typeface="MS PGothic" charset="0"/>
              </a:rPr>
              <a:t>– see also Dan 1:17</a:t>
            </a:r>
          </a:p>
          <a:p>
            <a:pPr lvl="1" eaLnBrk="1" hangingPunct="1"/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2:23b </a:t>
            </a:r>
            <a:r>
              <a:rPr lang="it-IT" sz="2300">
                <a:latin typeface="Times New Roman" charset="0"/>
                <a:ea typeface="MS PGothic" charset="0"/>
              </a:rPr>
              <a:t>– the “</a:t>
            </a:r>
            <a:r>
              <a:rPr lang="it-IT" altLang="ja-JP" sz="2300">
                <a:latin typeface="Times New Roman" charset="0"/>
                <a:ea typeface="MS PGothic" charset="0"/>
              </a:rPr>
              <a:t>king</a:t>
            </a:r>
            <a:r>
              <a:rPr lang="it-IT" sz="2300">
                <a:latin typeface="Times New Roman" charset="0"/>
                <a:ea typeface="MS PGothic" charset="0"/>
              </a:rPr>
              <a:t>’</a:t>
            </a:r>
            <a:r>
              <a:rPr lang="it-IT" altLang="ja-JP" sz="2300">
                <a:latin typeface="Times New Roman" charset="0"/>
                <a:ea typeface="MS PGothic" charset="0"/>
              </a:rPr>
              <a:t>s matter</a:t>
            </a:r>
            <a:r>
              <a:rPr lang="it-IT" sz="2300">
                <a:latin typeface="Times New Roman" charset="0"/>
                <a:ea typeface="MS PGothic" charset="0"/>
              </a:rPr>
              <a:t>”</a:t>
            </a:r>
            <a:r>
              <a:rPr lang="it-IT" altLang="ja-JP" sz="2300">
                <a:latin typeface="Times New Roman" charset="0"/>
                <a:ea typeface="MS PGothic" charset="0"/>
              </a:rPr>
              <a:t> vs. </a:t>
            </a:r>
            <a:r>
              <a:rPr lang="it-IT" sz="2300">
                <a:latin typeface="Times New Roman" charset="0"/>
                <a:ea typeface="MS PGothic" charset="0"/>
              </a:rPr>
              <a:t>“</a:t>
            </a:r>
            <a:r>
              <a:rPr lang="it-IT" altLang="ja-JP" sz="2300">
                <a:latin typeface="Times New Roman" charset="0"/>
                <a:ea typeface="MS PGothic" charset="0"/>
              </a:rPr>
              <a:t>mystery</a:t>
            </a:r>
            <a:r>
              <a:rPr lang="it-IT" sz="2300">
                <a:latin typeface="Times New Roman" charset="0"/>
                <a:ea typeface="MS PGothic" charset="0"/>
              </a:rPr>
              <a:t>”</a:t>
            </a:r>
            <a:endParaRPr lang="it-IT" altLang="ja-JP" sz="2300">
              <a:latin typeface="Times New Roman" charset="0"/>
              <a:ea typeface="MS PGothic" charset="0"/>
            </a:endParaRPr>
          </a:p>
          <a:p>
            <a:pPr lvl="2" eaLnBrk="1" hangingPunct="1"/>
            <a:r>
              <a:rPr lang="it-IT" sz="21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2:19-20 </a:t>
            </a:r>
            <a:r>
              <a:rPr lang="it-IT" sz="2100">
                <a:latin typeface="Times New Roman" charset="0"/>
                <a:ea typeface="MS PGothic" charset="0"/>
              </a:rPr>
              <a:t>– Daniel’s reaction to the mystery revealed</a:t>
            </a:r>
          </a:p>
          <a:p>
            <a:pPr lvl="1" eaLnBrk="1" hangingPunct="1"/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Col 1:24-27 </a:t>
            </a:r>
            <a:r>
              <a:rPr lang="it-IT" sz="2300">
                <a:latin typeface="Times New Roman" charset="0"/>
                <a:ea typeface="MS PGothic" charset="0"/>
              </a:rPr>
              <a:t>– We have been revealed a mystery also</a:t>
            </a:r>
          </a:p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Daniel’s knowledge of God is deeply rooted</a:t>
            </a:r>
          </a:p>
          <a:p>
            <a:pPr lvl="1" eaLnBrk="1" hangingPunct="1"/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2:23</a:t>
            </a:r>
            <a:r>
              <a:rPr lang="it-IT" sz="2300">
                <a:latin typeface="Times New Roman" charset="0"/>
                <a:ea typeface="MS PGothic" charset="0"/>
              </a:rPr>
              <a:t> and 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4:17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Try reading this prayer after removing it from the context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Daniel VS. the Chaldeans 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– Dan 2:11 </a:t>
            </a:r>
            <a:r>
              <a:rPr lang="it-IT" sz="2300">
                <a:latin typeface="Times New Roman" charset="0"/>
                <a:ea typeface="MS PGothic" charset="0"/>
              </a:rPr>
              <a:t>VS. </a:t>
            </a:r>
            <a:r>
              <a:rPr lang="it-IT" sz="2300">
                <a:solidFill>
                  <a:srgbClr val="FFB306"/>
                </a:solidFill>
                <a:latin typeface="Times New Roman" charset="0"/>
                <a:ea typeface="MS PGothic" charset="0"/>
              </a:rPr>
              <a:t>2:26-28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3075"/>
            <a:ext cx="8153400" cy="974725"/>
          </a:xfrm>
        </p:spPr>
        <p:txBody>
          <a:bodyPr/>
          <a:lstStyle/>
          <a:p>
            <a:pPr eaLnBrk="1" hangingPunct="1"/>
            <a:r>
              <a:rPr lang="it-IT" i="1">
                <a:solidFill>
                  <a:srgbClr val="FFB306"/>
                </a:solidFill>
                <a:latin typeface="Times New Roman" charset="0"/>
                <a:ea typeface="MS PGothic" charset="0"/>
              </a:rPr>
              <a:t>3. Who do we rely on?</a:t>
            </a:r>
            <a:endParaRPr lang="it-IT">
              <a:latin typeface="Times New Roman" charset="0"/>
              <a:ea typeface="MS PGothic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153400" cy="4038600"/>
          </a:xfrm>
        </p:spPr>
        <p:txBody>
          <a:bodyPr/>
          <a:lstStyle/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2:11 – The Chaldeans were “</a:t>
            </a:r>
            <a:r>
              <a:rPr lang="it-IT" altLang="ja-JP" sz="2800">
                <a:latin typeface="Times New Roman" charset="0"/>
                <a:ea typeface="MS PGothic" charset="0"/>
              </a:rPr>
              <a:t>honest</a:t>
            </a:r>
            <a:r>
              <a:rPr lang="it-IT" sz="2800">
                <a:latin typeface="Times New Roman" charset="0"/>
                <a:ea typeface="MS PGothic" charset="0"/>
              </a:rPr>
              <a:t>”</a:t>
            </a:r>
            <a:endParaRPr lang="it-IT" altLang="ja-JP" sz="2800">
              <a:latin typeface="Times New Roman" charset="0"/>
              <a:ea typeface="MS PGothic" charset="0"/>
            </a:endParaRP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Took some courage, but not as much courage as…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…Daniel going before the king to ask for time</a:t>
            </a:r>
          </a:p>
          <a:p>
            <a:pPr lvl="1" eaLnBrk="1" hangingPunct="1"/>
            <a:r>
              <a:rPr lang="it-IT" sz="2300">
                <a:solidFill>
                  <a:srgbClr val="FFFFFF"/>
                </a:solidFill>
                <a:latin typeface="Times New Roman" charset="0"/>
                <a:ea typeface="MS PGothic" charset="0"/>
              </a:rPr>
              <a:t>2:8 – Bargaining for time is what made the king upset</a:t>
            </a:r>
          </a:p>
          <a:p>
            <a:pPr lvl="1" eaLnBrk="1" hangingPunct="1"/>
            <a:r>
              <a:rPr lang="it-IT" sz="2300">
                <a:solidFill>
                  <a:srgbClr val="FFFFFF"/>
                </a:solidFill>
                <a:latin typeface="Times New Roman" charset="0"/>
                <a:ea typeface="MS PGothic" charset="0"/>
              </a:rPr>
              <a:t>2:14-18 – Daniel commits before requesting prayers</a:t>
            </a:r>
          </a:p>
          <a:p>
            <a:pPr lvl="2" eaLnBrk="1" hangingPunct="1"/>
            <a:r>
              <a:rPr lang="it-IT" sz="2100">
                <a:solidFill>
                  <a:srgbClr val="FFFFFF"/>
                </a:solidFill>
                <a:latin typeface="Times New Roman" charset="0"/>
                <a:ea typeface="MS PGothic" charset="0"/>
              </a:rPr>
              <a:t>We do not know of Daniel interpreting a dream before this one!</a:t>
            </a:r>
          </a:p>
          <a:p>
            <a:pPr eaLnBrk="1" hangingPunct="1"/>
            <a:r>
              <a:rPr lang="it-IT" sz="2800">
                <a:solidFill>
                  <a:srgbClr val="FFFFFF"/>
                </a:solidFill>
                <a:latin typeface="Times New Roman" charset="0"/>
                <a:ea typeface="MS PGothic" charset="0"/>
              </a:rPr>
              <a:t>What faith! See also </a:t>
            </a:r>
            <a:r>
              <a:rPr lang="it-IT" sz="2800">
                <a:solidFill>
                  <a:srgbClr val="FFB306"/>
                </a:solidFill>
                <a:latin typeface="Times New Roman" charset="0"/>
                <a:ea typeface="MS PGothic" charset="0"/>
              </a:rPr>
              <a:t>Dan 3:16-18</a:t>
            </a:r>
          </a:p>
          <a:p>
            <a:pPr eaLnBrk="1" hangingPunct="1"/>
            <a:r>
              <a:rPr lang="it-IT" sz="2800">
                <a:latin typeface="Times New Roman" charset="0"/>
                <a:ea typeface="MS PGothic" charset="0"/>
              </a:rPr>
              <a:t>Daniel asked his friends for help, too</a:t>
            </a:r>
          </a:p>
          <a:p>
            <a:pPr lvl="1" eaLnBrk="1" hangingPunct="1"/>
            <a:r>
              <a:rPr lang="it-IT" sz="2300">
                <a:latin typeface="Times New Roman" charset="0"/>
                <a:ea typeface="MS PGothic" charset="0"/>
              </a:rPr>
              <a:t>Relied on each other while in Babylon (Gen 11, Rev 17-18)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152400" y="0"/>
            <a:ext cx="8991600" cy="6705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2004:Templates:Presentations:Designs:Refined</Template>
  <TotalTime>3258</TotalTime>
  <Words>511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MS PGothic</vt:lpstr>
      <vt:lpstr>MS PGothic</vt:lpstr>
      <vt:lpstr>Arial</vt:lpstr>
      <vt:lpstr>Times New Roman</vt:lpstr>
      <vt:lpstr>Wingdings</vt:lpstr>
      <vt:lpstr>Refined</vt:lpstr>
      <vt:lpstr>PowerPoint Presentation</vt:lpstr>
      <vt:lpstr>The Prayer of Daniel 2 </vt:lpstr>
      <vt:lpstr>The Context – Dan 2:1-7</vt:lpstr>
      <vt:lpstr>The Text – Dan 2:8-24</vt:lpstr>
      <vt:lpstr>The Prayer – Dan 2:20-23</vt:lpstr>
      <vt:lpstr>1. Who is God?</vt:lpstr>
      <vt:lpstr>2. Daniel knew God</vt:lpstr>
      <vt:lpstr>3. Who do we rely on?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True Worship</dc:title>
  <dc:creator>Lorenzo</dc:creator>
  <cp:lastModifiedBy>Eastside Enlightener</cp:lastModifiedBy>
  <cp:revision>607</cp:revision>
  <cp:lastPrinted>2013-10-06T21:31:45Z</cp:lastPrinted>
  <dcterms:created xsi:type="dcterms:W3CDTF">2009-11-09T18:20:03Z</dcterms:created>
  <dcterms:modified xsi:type="dcterms:W3CDTF">2017-10-01T16:02:37Z</dcterms:modified>
</cp:coreProperties>
</file>