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9"/>
  </p:notes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460" autoAdjust="0"/>
  </p:normalViewPr>
  <p:slideViewPr>
    <p:cSldViewPr>
      <p:cViewPr varScale="1">
        <p:scale>
          <a:sx n="98" d="100"/>
          <a:sy n="98" d="100"/>
        </p:scale>
        <p:origin x="276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 alt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 altLang="en-US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 alt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2E43E68B-4FFE-468A-8536-73CE7E00A1D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029757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B353C02-D2C5-4D30-BD29-70274401889A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96701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FA4EDE7-D3AC-4A6D-A780-25E650A84574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11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45076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598DF5B-7C51-4C76-BB8A-36622C073A32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803799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114B1F9-44E7-4057-AA84-A2A7778E936E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705663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6B3B4E4-8E77-4EFE-BD65-479FC72D932D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175319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A4B8431-CAD7-4D98-96DB-E2148DE4DD4D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790584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A91D790-4158-4999-ABFA-B6567F9F1F0B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0749320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381000" y="457200"/>
            <a:ext cx="8397875" cy="5562600"/>
            <a:chOff x="240" y="288"/>
            <a:chExt cx="5290" cy="3504"/>
          </a:xfrm>
        </p:grpSpPr>
        <p:sp>
          <p:nvSpPr>
            <p:cNvPr id="5123" name="Rectangle 3"/>
            <p:cNvSpPr>
              <a:spLocks noChangeArrowheads="1"/>
            </p:cNvSpPr>
            <p:nvPr/>
          </p:nvSpPr>
          <p:spPr bwMode="blackWhite">
            <a:xfrm>
              <a:off x="240" y="288"/>
              <a:ext cx="5290" cy="3504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5124" name="Rectangle 4"/>
            <p:cNvSpPr>
              <a:spLocks noChangeArrowheads="1"/>
            </p:cNvSpPr>
            <p:nvPr/>
          </p:nvSpPr>
          <p:spPr bwMode="auto">
            <a:xfrm>
              <a:off x="285" y="336"/>
              <a:ext cx="5184" cy="3408"/>
            </a:xfrm>
            <a:prstGeom prst="rect">
              <a:avLst/>
            </a:prstGeom>
            <a:noFill/>
            <a:ln w="952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5125" name="Line 5"/>
            <p:cNvSpPr>
              <a:spLocks noChangeShapeType="1"/>
            </p:cNvSpPr>
            <p:nvPr/>
          </p:nvSpPr>
          <p:spPr bwMode="auto">
            <a:xfrm>
              <a:off x="576" y="2256"/>
              <a:ext cx="4608" cy="0"/>
            </a:xfrm>
            <a:prstGeom prst="line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126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219200" y="838200"/>
            <a:ext cx="6781800" cy="2559050"/>
          </a:xfrm>
        </p:spPr>
        <p:txBody>
          <a:bodyPr anchorCtr="1"/>
          <a:lstStyle>
            <a:lvl1pPr algn="ctr">
              <a:defRPr sz="6200"/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733800"/>
            <a:ext cx="6400800" cy="187325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 sz="3000"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5128" name="Rectangle 8"/>
          <p:cNvSpPr>
            <a:spLocks noGrp="1" noChangeArrowheads="1"/>
          </p:cNvSpPr>
          <p:nvPr>
            <p:ph type="dt" sz="half" idx="2"/>
          </p:nvPr>
        </p:nvSpPr>
        <p:spPr>
          <a:xfrm>
            <a:off x="536575" y="6248400"/>
            <a:ext cx="2054225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ftr" sz="quarter" idx="3"/>
          </p:nvPr>
        </p:nvSpPr>
        <p:spPr>
          <a:xfrm>
            <a:off x="3251200" y="6248400"/>
            <a:ext cx="2887663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788150" y="625792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CC5F10DE-26B5-402C-BD7A-C309775D544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7" grpId="0" build="p">
        <p:tmplLst>
          <p:tmpl lvl="1">
            <p:tnLst>
              <p:par>
                <p:cTn presetID="42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1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5127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51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51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AB8345-1005-4474-A0FD-ABBFA845490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151216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8450" y="473075"/>
            <a:ext cx="2038350" cy="53943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473075"/>
            <a:ext cx="5962650" cy="53943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9B5064-10D4-4BE5-923A-D38E4796F21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41541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76F86A-D124-455C-B374-7DB38F75D15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4292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FC9475-476E-4628-9EEA-DAD7D861702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51291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828800"/>
            <a:ext cx="4000500" cy="4038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828800"/>
            <a:ext cx="4000500" cy="4038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7AEFC8-F34B-489C-80E5-2F6A168F007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032706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2396FA-96EC-4419-9FE7-FC6020969D9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72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4BEFAB-066E-4EFF-95A8-988213386DF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788815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316B84-C231-4AC2-9266-C681BC4ABDB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73147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31D1D0-D627-4C23-AE3C-13D914489F7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6607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A5D157-C78F-4997-A5F1-8129417555F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8940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228600" y="228600"/>
            <a:ext cx="8686800" cy="5943600"/>
            <a:chOff x="144" y="144"/>
            <a:chExt cx="5472" cy="3744"/>
          </a:xfrm>
        </p:grpSpPr>
        <p:sp>
          <p:nvSpPr>
            <p:cNvPr id="4099" name="Rectangle 3"/>
            <p:cNvSpPr>
              <a:spLocks noChangeArrowheads="1"/>
            </p:cNvSpPr>
            <p:nvPr/>
          </p:nvSpPr>
          <p:spPr bwMode="auto">
            <a:xfrm>
              <a:off x="144" y="144"/>
              <a:ext cx="5472" cy="3744"/>
            </a:xfrm>
            <a:prstGeom prst="rect">
              <a:avLst/>
            </a:prstGeom>
            <a:solidFill>
              <a:schemeClr val="bg1"/>
            </a:solidFill>
            <a:ln w="4445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4100" name="Rectangle 4"/>
            <p:cNvSpPr>
              <a:spLocks noChangeArrowheads="1"/>
            </p:cNvSpPr>
            <p:nvPr/>
          </p:nvSpPr>
          <p:spPr bwMode="blackWhite">
            <a:xfrm>
              <a:off x="193" y="193"/>
              <a:ext cx="5373" cy="363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4101" name="Line 5"/>
            <p:cNvSpPr>
              <a:spLocks noChangeShapeType="1"/>
            </p:cNvSpPr>
            <p:nvPr/>
          </p:nvSpPr>
          <p:spPr bwMode="auto">
            <a:xfrm>
              <a:off x="336" y="1092"/>
              <a:ext cx="5136" cy="0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102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473075"/>
            <a:ext cx="8153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828800"/>
            <a:ext cx="8153400" cy="403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33400" y="6248400"/>
            <a:ext cx="2057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endParaRPr lang="en-US" altLang="en-US"/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385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endParaRPr lang="en-US" altLang="en-US"/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fld id="{E1329F6D-571C-4595-8EFB-78CEF697EA9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1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1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1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1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1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1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1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1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1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1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1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1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3" grpId="0" build="p">
        <p:tmplLst>
          <p:tmpl lvl="1">
            <p:tnLst>
              <p:par>
                <p:cTn presetID="42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10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410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410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410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10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410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410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410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10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410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410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410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10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410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410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410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10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410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410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410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l" rtl="0" fontAlgn="base">
        <a:lnSpc>
          <a:spcPct val="80000"/>
        </a:lnSpc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n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anose="05000000000000000000" pitchFamily="2" charset="2"/>
        <a:buChar char="n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sz="72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It’s Murder Out There!</a:t>
            </a:r>
          </a:p>
        </p:txBody>
      </p:sp>
      <p:pic>
        <p:nvPicPr>
          <p:cNvPr id="2054" name="Picture 6" descr="20070329murd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3810000"/>
            <a:ext cx="3581400" cy="177658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http://i67.photobucket.com/albums/h293/azazaelpimp/backgrounds/blood4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48400"/>
            <a:ext cx="9144000" cy="60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>
                <a:latin typeface="Aharoni" panose="02010803020104030203" pitchFamily="2" charset="-79"/>
                <a:cs typeface="Aharoni" panose="02010803020104030203" pitchFamily="2" charset="-79"/>
              </a:rPr>
              <a:t>“You Shall Not Murder”</a:t>
            </a:r>
            <a:r>
              <a:rPr lang="en-US" altLang="en-US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altLang="en-US" dirty="0"/>
              <a:t/>
            </a:r>
            <a:br>
              <a:rPr lang="en-US" altLang="en-US" dirty="0"/>
            </a:br>
            <a:r>
              <a:rPr lang="en-US" altLang="en-US" sz="3600" i="1" dirty="0"/>
              <a:t>(Exodus 20:13)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828800"/>
            <a:ext cx="8153400" cy="4419600"/>
          </a:xfrm>
        </p:spPr>
        <p:txBody>
          <a:bodyPr/>
          <a:lstStyle/>
          <a:p>
            <a:r>
              <a:rPr lang="en-US" altLang="en-US" b="1" dirty="0"/>
              <a:t>Murder </a:t>
            </a:r>
            <a:r>
              <a:rPr lang="en-US" altLang="en-US" b="1" dirty="0" smtClean="0"/>
              <a:t>is </a:t>
            </a:r>
            <a:r>
              <a:rPr lang="en-US" altLang="en-US" b="1" dirty="0"/>
              <a:t>defined as the premeditated and intentional taking of a human life</a:t>
            </a:r>
            <a:r>
              <a:rPr lang="en-US" altLang="en-US" dirty="0"/>
              <a:t>. </a:t>
            </a:r>
          </a:p>
          <a:p>
            <a:r>
              <a:rPr lang="en-US" altLang="en-US" b="1" i="1" dirty="0"/>
              <a:t>Murder is NOT</a:t>
            </a:r>
            <a:r>
              <a:rPr lang="en-US" altLang="en-US" i="1" dirty="0"/>
              <a:t>…</a:t>
            </a:r>
          </a:p>
          <a:p>
            <a:pPr lvl="1">
              <a:buClr>
                <a:schemeClr val="accent1">
                  <a:lumMod val="40000"/>
                  <a:lumOff val="60000"/>
                </a:schemeClr>
              </a:buClr>
            </a:pPr>
            <a:r>
              <a:rPr lang="en-US" altLang="en-US" sz="2800" i="1" dirty="0"/>
              <a:t>Accidental killing</a:t>
            </a:r>
            <a:r>
              <a:rPr lang="en-US" altLang="en-US" sz="2800" i="1" dirty="0">
                <a:solidFill>
                  <a:schemeClr val="accent1"/>
                </a:solidFill>
              </a:rPr>
              <a:t> </a:t>
            </a:r>
            <a:r>
              <a:rPr lang="en-US" altLang="en-US" sz="2800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(Numbers 35:11-28)</a:t>
            </a:r>
          </a:p>
          <a:p>
            <a:pPr lvl="1">
              <a:buClr>
                <a:schemeClr val="accent1">
                  <a:lumMod val="40000"/>
                  <a:lumOff val="60000"/>
                </a:schemeClr>
              </a:buClr>
            </a:pPr>
            <a:r>
              <a:rPr lang="en-US" altLang="en-US" sz="2800" i="1" dirty="0"/>
              <a:t>Capital punishment, etc.</a:t>
            </a:r>
            <a:r>
              <a:rPr lang="en-US" altLang="en-US" sz="2800" i="1" dirty="0">
                <a:solidFill>
                  <a:schemeClr val="accent1"/>
                </a:solidFill>
              </a:rPr>
              <a:t> </a:t>
            </a:r>
            <a:r>
              <a:rPr lang="en-US" altLang="en-US" sz="2800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(Numbers </a:t>
            </a:r>
            <a:r>
              <a:rPr lang="en-US" altLang="en-US" sz="2800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35:16-27; </a:t>
            </a:r>
            <a:r>
              <a:rPr lang="en-US" altLang="en-US" sz="2800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Leviticus 24:17; Romans 13:6) </a:t>
            </a:r>
          </a:p>
          <a:p>
            <a:pPr lvl="1">
              <a:buClr>
                <a:schemeClr val="accent1">
                  <a:lumMod val="40000"/>
                  <a:lumOff val="60000"/>
                </a:schemeClr>
              </a:buClr>
            </a:pPr>
            <a:r>
              <a:rPr lang="en-US" altLang="en-US" sz="2800" i="1" dirty="0"/>
              <a:t>Killings that take place in the exercise of a </a:t>
            </a:r>
            <a:r>
              <a:rPr lang="en-US" altLang="en-US" sz="2800" i="1" dirty="0" smtClean="0"/>
              <a:t>“just </a:t>
            </a:r>
            <a:r>
              <a:rPr lang="en-US" altLang="en-US" sz="2800" i="1" dirty="0"/>
              <a:t>war”.</a:t>
            </a:r>
            <a:endParaRPr lang="en-US" altLang="en-US" sz="2800" i="1" dirty="0">
              <a:solidFill>
                <a:schemeClr val="accent1"/>
              </a:solidFill>
            </a:endParaRPr>
          </a:p>
        </p:txBody>
      </p:sp>
      <p:pic>
        <p:nvPicPr>
          <p:cNvPr id="6" name="Picture 8" descr="http://i67.photobucket.com/albums/h293/azazaelpimp/backgrounds/blood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48400"/>
            <a:ext cx="9144000" cy="60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57200"/>
            <a:ext cx="8686800" cy="1143000"/>
          </a:xfrm>
        </p:spPr>
        <p:txBody>
          <a:bodyPr/>
          <a:lstStyle/>
          <a:p>
            <a:r>
              <a:rPr lang="en-US" altLang="en-US" sz="3600" i="1" dirty="0" smtClean="0"/>
              <a:t> </a:t>
            </a:r>
            <a:r>
              <a:rPr lang="en-US" altLang="en-US" sz="3600" dirty="0" smtClean="0">
                <a:latin typeface="ArtBrush" panose="020B0500000000000000" pitchFamily="34" charset="0"/>
              </a:rPr>
              <a:t>It’s </a:t>
            </a:r>
            <a:r>
              <a:rPr lang="en-US" altLang="en-US" sz="3600" dirty="0">
                <a:latin typeface="ArtBrush" panose="020B0500000000000000" pitchFamily="34" charset="0"/>
              </a:rPr>
              <a:t>Murder out </a:t>
            </a:r>
            <a:r>
              <a:rPr lang="en-US" altLang="en-US" sz="3600" dirty="0" smtClean="0">
                <a:latin typeface="ArtBrush" panose="020B0500000000000000" pitchFamily="34" charset="0"/>
              </a:rPr>
              <a:t>There!</a:t>
            </a:r>
            <a:r>
              <a:rPr lang="en-US" altLang="en-US" sz="3600" i="1" dirty="0" smtClean="0"/>
              <a:t/>
            </a:r>
            <a:br>
              <a:rPr lang="en-US" altLang="en-US" sz="3600" i="1" dirty="0" smtClean="0"/>
            </a:br>
            <a:r>
              <a:rPr lang="en-US" altLang="en-US" sz="3600" i="1" dirty="0" smtClean="0"/>
              <a:t> </a:t>
            </a:r>
            <a:r>
              <a:rPr lang="en-US" altLang="en-US" sz="4000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Murder </a:t>
            </a:r>
            <a:r>
              <a:rPr lang="en-US" altLang="en-US" sz="4000" b="1" dirty="0">
                <a:latin typeface="Aharoni" panose="02010803020104030203" pitchFamily="2" charset="-79"/>
                <a:cs typeface="Aharoni" panose="02010803020104030203" pitchFamily="2" charset="-79"/>
              </a:rPr>
              <a:t>Intrudes on God’s </a:t>
            </a:r>
            <a:r>
              <a:rPr lang="en-US" altLang="en-US" sz="4000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Domain</a:t>
            </a:r>
            <a:endParaRPr lang="en-US" altLang="en-US" sz="4000" b="1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b="1" dirty="0"/>
              <a:t>God Controls Man’s Entrance Into Life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(Genesis 2:7; Psalm 139:14-16)</a:t>
            </a:r>
          </a:p>
          <a:p>
            <a:r>
              <a:rPr lang="en-US" altLang="en-US" b="1" dirty="0"/>
              <a:t>God Controls the Exit of Man From Life</a:t>
            </a:r>
            <a:r>
              <a:rPr lang="en-US" altLang="en-US" dirty="0"/>
              <a:t>  </a:t>
            </a:r>
            <a:r>
              <a:rPr lang="en-US" alt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(Job 14:5; Psalm 104:29)</a:t>
            </a:r>
          </a:p>
        </p:txBody>
      </p:sp>
      <p:pic>
        <p:nvPicPr>
          <p:cNvPr id="6" name="Picture 8" descr="http://i67.photobucket.com/albums/h293/azazaelpimp/backgrounds/blood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48400"/>
            <a:ext cx="9144000" cy="60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73075"/>
            <a:ext cx="8534400" cy="1143000"/>
          </a:xfrm>
        </p:spPr>
        <p:txBody>
          <a:bodyPr/>
          <a:lstStyle/>
          <a:p>
            <a:r>
              <a:rPr lang="en-US" altLang="en-US" sz="3600" dirty="0">
                <a:latin typeface="ArtBrush" panose="020B0500000000000000" pitchFamily="34" charset="0"/>
              </a:rPr>
              <a:t>It’s Murder out </a:t>
            </a:r>
            <a:r>
              <a:rPr lang="en-US" altLang="en-US" sz="3600" dirty="0" smtClean="0">
                <a:latin typeface="ArtBrush" panose="020B0500000000000000" pitchFamily="34" charset="0"/>
              </a:rPr>
              <a:t>There!</a:t>
            </a:r>
            <a:r>
              <a:rPr lang="en-US" altLang="en-US" sz="4000" i="1" dirty="0"/>
              <a:t/>
            </a:r>
            <a:br>
              <a:rPr lang="en-US" altLang="en-US" sz="4000" i="1" dirty="0"/>
            </a:br>
            <a:r>
              <a:rPr lang="en-US" altLang="en-US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Murder </a:t>
            </a:r>
            <a:r>
              <a:rPr lang="en-US" altLang="en-US" b="1" dirty="0">
                <a:latin typeface="Aharoni" panose="02010803020104030203" pitchFamily="2" charset="-79"/>
                <a:cs typeface="Aharoni" panose="02010803020104030203" pitchFamily="2" charset="-79"/>
              </a:rPr>
              <a:t>Interrupts a Human Life</a:t>
            </a:r>
            <a:endParaRPr lang="en-US" altLang="en-US" sz="4000" b="1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b="1" i="1" dirty="0"/>
              <a:t>It can be done…</a:t>
            </a:r>
          </a:p>
          <a:p>
            <a:r>
              <a:rPr lang="en-US" altLang="en-US" dirty="0"/>
              <a:t>By purposely killing another human being</a:t>
            </a:r>
          </a:p>
          <a:p>
            <a:r>
              <a:rPr lang="en-US" altLang="en-US" dirty="0"/>
              <a:t>By committing suicide</a:t>
            </a:r>
          </a:p>
          <a:p>
            <a:r>
              <a:rPr lang="en-US" altLang="en-US" dirty="0"/>
              <a:t>With a Doctor’s assistance</a:t>
            </a:r>
          </a:p>
          <a:p>
            <a:r>
              <a:rPr lang="en-US" altLang="en-US" dirty="0"/>
              <a:t>By abortion</a:t>
            </a:r>
          </a:p>
        </p:txBody>
      </p:sp>
      <p:pic>
        <p:nvPicPr>
          <p:cNvPr id="6" name="Picture 8" descr="http://i67.photobucket.com/albums/h293/azazaelpimp/backgrounds/blood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48400"/>
            <a:ext cx="9144000" cy="60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73075"/>
            <a:ext cx="8305800" cy="1143000"/>
          </a:xfrm>
        </p:spPr>
        <p:txBody>
          <a:bodyPr/>
          <a:lstStyle/>
          <a:p>
            <a:r>
              <a:rPr lang="en-US" altLang="en-US" sz="3600" dirty="0">
                <a:latin typeface="ArtBrush" panose="020B0500000000000000" pitchFamily="34" charset="0"/>
              </a:rPr>
              <a:t>It’s Murder out </a:t>
            </a:r>
            <a:r>
              <a:rPr lang="en-US" altLang="en-US" sz="3600" dirty="0" smtClean="0">
                <a:latin typeface="ArtBrush" panose="020B0500000000000000" pitchFamily="34" charset="0"/>
              </a:rPr>
              <a:t>There!</a:t>
            </a:r>
            <a:r>
              <a:rPr lang="en-US" altLang="en-US" sz="4000" i="1" dirty="0"/>
              <a:t/>
            </a:r>
            <a:br>
              <a:rPr lang="en-US" altLang="en-US" sz="4000" i="1" dirty="0"/>
            </a:br>
            <a:r>
              <a:rPr lang="en-US" altLang="en-US" sz="4000" i="1" dirty="0"/>
              <a:t>  </a:t>
            </a:r>
            <a:r>
              <a:rPr lang="en-US" altLang="en-US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Motivated </a:t>
            </a:r>
            <a:r>
              <a:rPr lang="en-US" altLang="en-US" b="1" dirty="0">
                <a:latin typeface="Aharoni" panose="02010803020104030203" pitchFamily="2" charset="-79"/>
                <a:cs typeface="Aharoni" panose="02010803020104030203" pitchFamily="2" charset="-79"/>
              </a:rPr>
              <a:t>by Sinful Attitudes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90550" indent="-590550"/>
            <a:r>
              <a:rPr lang="en-US" altLang="en-US" b="1" dirty="0"/>
              <a:t>It comes from within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(Mark 7:21-23)</a:t>
            </a:r>
          </a:p>
          <a:p>
            <a:pPr marL="590550" indent="-590550"/>
            <a:r>
              <a:rPr lang="en-US" altLang="en-US" b="1" dirty="0"/>
              <a:t>It is often motivated by…</a:t>
            </a:r>
          </a:p>
          <a:p>
            <a:pPr marL="952500" lvl="1" indent="-495300">
              <a:buClr>
                <a:schemeClr val="accent1">
                  <a:lumMod val="40000"/>
                  <a:lumOff val="60000"/>
                </a:schemeClr>
              </a:buClr>
            </a:pPr>
            <a:r>
              <a:rPr lang="en-US" altLang="en-US" sz="2800" b="1" dirty="0"/>
              <a:t>Covetousness</a:t>
            </a:r>
            <a:r>
              <a:rPr lang="en-US" altLang="en-US" sz="2800" dirty="0">
                <a:solidFill>
                  <a:srgbClr val="9999FF"/>
                </a:solidFill>
              </a:rPr>
              <a:t> </a:t>
            </a:r>
            <a:r>
              <a:rPr lang="en-US" altLang="en-US" sz="2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-- Jeremiah 22:17 </a:t>
            </a:r>
          </a:p>
          <a:p>
            <a:pPr marL="952500" lvl="1" indent="-495300">
              <a:buClr>
                <a:schemeClr val="accent1">
                  <a:lumMod val="40000"/>
                  <a:lumOff val="60000"/>
                </a:schemeClr>
              </a:buClr>
            </a:pPr>
            <a:r>
              <a:rPr lang="en-US" altLang="en-US" sz="2800" b="1" dirty="0"/>
              <a:t>Anger</a:t>
            </a:r>
            <a:r>
              <a:rPr lang="en-US" altLang="en-US" sz="2800" dirty="0">
                <a:solidFill>
                  <a:srgbClr val="9999FF"/>
                </a:solidFill>
              </a:rPr>
              <a:t> </a:t>
            </a:r>
            <a:r>
              <a:rPr lang="en-US" altLang="en-US" sz="2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-- Matthew 5:21- 22</a:t>
            </a:r>
          </a:p>
          <a:p>
            <a:pPr marL="952500" lvl="1" indent="-495300">
              <a:buClr>
                <a:schemeClr val="accent1">
                  <a:lumMod val="40000"/>
                  <a:lumOff val="60000"/>
                </a:schemeClr>
              </a:buClr>
            </a:pPr>
            <a:r>
              <a:rPr lang="en-US" altLang="en-US" sz="2800" b="1" dirty="0"/>
              <a:t>Jealousy</a:t>
            </a:r>
            <a:r>
              <a:rPr lang="en-US" altLang="en-US" sz="2800" dirty="0">
                <a:solidFill>
                  <a:srgbClr val="9999FF"/>
                </a:solidFill>
              </a:rPr>
              <a:t> </a:t>
            </a:r>
            <a:r>
              <a:rPr lang="en-US" altLang="en-US" sz="2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-- 1 John 3:12 </a:t>
            </a:r>
          </a:p>
        </p:txBody>
      </p:sp>
      <p:pic>
        <p:nvPicPr>
          <p:cNvPr id="6" name="Picture 8" descr="http://i67.photobucket.com/albums/h293/azazaelpimp/backgrounds/blood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48400"/>
            <a:ext cx="9144000" cy="60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73075"/>
            <a:ext cx="8305800" cy="1143000"/>
          </a:xfrm>
        </p:spPr>
        <p:txBody>
          <a:bodyPr/>
          <a:lstStyle/>
          <a:p>
            <a:r>
              <a:rPr lang="en-US" altLang="en-US" sz="3600" dirty="0">
                <a:latin typeface="ArtBrush" panose="020B0500000000000000" pitchFamily="34" charset="0"/>
              </a:rPr>
              <a:t>It’s Murder out </a:t>
            </a:r>
            <a:r>
              <a:rPr lang="en-US" altLang="en-US" sz="3600" dirty="0" smtClean="0">
                <a:latin typeface="ArtBrush" panose="020B0500000000000000" pitchFamily="34" charset="0"/>
              </a:rPr>
              <a:t>There!</a:t>
            </a:r>
            <a:r>
              <a:rPr lang="en-US" altLang="en-US" sz="3600" dirty="0">
                <a:latin typeface="ArtBrush" panose="020B0500000000000000" pitchFamily="34" charset="0"/>
              </a:rPr>
              <a:t/>
            </a:r>
            <a:br>
              <a:rPr lang="en-US" altLang="en-US" sz="3600" dirty="0">
                <a:latin typeface="ArtBrush" panose="020B0500000000000000" pitchFamily="34" charset="0"/>
              </a:rPr>
            </a:br>
            <a:r>
              <a:rPr lang="en-US" altLang="en-US" sz="4000" i="1" dirty="0"/>
              <a:t>  </a:t>
            </a:r>
            <a:r>
              <a:rPr lang="en-US" altLang="en-US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Murderers </a:t>
            </a:r>
            <a:r>
              <a:rPr lang="en-US" altLang="en-US" b="1" dirty="0">
                <a:latin typeface="Aharoni" panose="02010803020104030203" pitchFamily="2" charset="-79"/>
                <a:cs typeface="Aharoni" panose="02010803020104030203" pitchFamily="2" charset="-79"/>
              </a:rPr>
              <a:t>Stand Condemned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/>
            <a:r>
              <a:rPr lang="en-US" altLang="en-US" b="1" dirty="0"/>
              <a:t>God hates murder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(Proverbs 6:17)</a:t>
            </a:r>
            <a:r>
              <a:rPr lang="en-US" altLang="en-US" dirty="0"/>
              <a:t> </a:t>
            </a:r>
          </a:p>
          <a:p>
            <a:pPr marL="457200" indent="-457200"/>
            <a:r>
              <a:rPr lang="en-US" altLang="en-US" b="1" dirty="0"/>
              <a:t>Those who commit it will not enter His kingdom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(Galatians 5:21; Revelation 21:8)</a:t>
            </a:r>
          </a:p>
        </p:txBody>
      </p:sp>
      <p:pic>
        <p:nvPicPr>
          <p:cNvPr id="6" name="Picture 8" descr="http://i67.photobucket.com/albums/h293/azazaelpimp/backgrounds/blood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48400"/>
            <a:ext cx="9144000" cy="60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73075"/>
            <a:ext cx="8305800" cy="1143000"/>
          </a:xfrm>
        </p:spPr>
        <p:txBody>
          <a:bodyPr/>
          <a:lstStyle/>
          <a:p>
            <a:r>
              <a:rPr lang="en-US" altLang="en-US" sz="3600" dirty="0">
                <a:latin typeface="ArtBrush" panose="020B0500000000000000" pitchFamily="34" charset="0"/>
              </a:rPr>
              <a:t>It’s Murder out </a:t>
            </a:r>
            <a:r>
              <a:rPr lang="en-US" altLang="en-US" sz="3600" dirty="0" smtClean="0">
                <a:latin typeface="ArtBrush" panose="020B0500000000000000" pitchFamily="34" charset="0"/>
              </a:rPr>
              <a:t>There!</a:t>
            </a:r>
            <a:r>
              <a:rPr lang="en-US" altLang="en-US" sz="4000" i="1" dirty="0"/>
              <a:t/>
            </a:r>
            <a:br>
              <a:rPr lang="en-US" altLang="en-US" sz="4000" i="1" dirty="0"/>
            </a:br>
            <a:r>
              <a:rPr lang="en-US" altLang="en-US" sz="4000" i="1" dirty="0"/>
              <a:t>    	</a:t>
            </a:r>
            <a:r>
              <a:rPr lang="en-US" altLang="en-US" sz="4000" i="1" dirty="0">
                <a:latin typeface="Aharoni" panose="02010803020104030203" pitchFamily="2" charset="-79"/>
                <a:cs typeface="Aharoni" panose="02010803020104030203" pitchFamily="2" charset="-79"/>
              </a:rPr>
              <a:t>     </a:t>
            </a:r>
            <a:r>
              <a:rPr lang="en-US" altLang="en-US" b="1" dirty="0">
                <a:latin typeface="Aharoni" panose="02010803020104030203" pitchFamily="2" charset="-79"/>
                <a:cs typeface="Aharoni" panose="02010803020104030203" pitchFamily="2" charset="-79"/>
              </a:rPr>
              <a:t>Are You a Murderer?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828800"/>
            <a:ext cx="8153400" cy="4191000"/>
          </a:xfrm>
        </p:spPr>
        <p:txBody>
          <a:bodyPr/>
          <a:lstStyle/>
          <a:p>
            <a:pPr marL="0" indent="0" algn="ctr">
              <a:buNone/>
            </a:pPr>
            <a:r>
              <a:rPr lang="en-US" altLang="en-US" sz="3200" i="1" dirty="0"/>
              <a:t>“Whoever hates his brother is a murderer, and you know that no murderer </a:t>
            </a:r>
            <a:r>
              <a:rPr lang="en-US" altLang="en-US" sz="3200" i="1" dirty="0" smtClean="0"/>
              <a:t>has     </a:t>
            </a:r>
            <a:r>
              <a:rPr lang="en-US" altLang="en-US" sz="3200" i="1" dirty="0"/>
              <a:t>eternal life abiding in him.”</a:t>
            </a:r>
            <a:r>
              <a:rPr lang="en-US" altLang="en-US" sz="3200" dirty="0"/>
              <a:t> </a:t>
            </a:r>
            <a:r>
              <a:rPr lang="en-US" altLang="en-US" sz="3200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-- 1 John </a:t>
            </a:r>
            <a:r>
              <a:rPr lang="en-US" altLang="en-US" sz="3200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3:15</a:t>
            </a:r>
          </a:p>
          <a:p>
            <a:pPr marL="0" indent="0" algn="ctr">
              <a:buNone/>
            </a:pPr>
            <a:endParaRPr lang="en-US" altLang="en-US" sz="800" i="1" dirty="0">
              <a:solidFill>
                <a:srgbClr val="9999FF"/>
              </a:solidFill>
            </a:endParaRPr>
          </a:p>
          <a:p>
            <a:pPr marL="457200" indent="-457200"/>
            <a:r>
              <a:rPr lang="en-US" altLang="en-US" sz="2800" b="1" dirty="0"/>
              <a:t>If LOOKS COULD KILL and WORDS COULD WOUND, how many people would you have murdered?</a:t>
            </a:r>
          </a:p>
          <a:p>
            <a:pPr marL="457200" indent="-457200"/>
            <a:r>
              <a:rPr lang="en-US" altLang="en-US" sz="2800" b="1" dirty="0"/>
              <a:t>If there has been a murderous spirit in your heart it needs to be repented of right now!  </a:t>
            </a:r>
          </a:p>
        </p:txBody>
      </p:sp>
      <p:pic>
        <p:nvPicPr>
          <p:cNvPr id="6" name="Picture 8" descr="http://i67.photobucket.com/albums/h293/azazaelpimp/backgrounds/blood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48400"/>
            <a:ext cx="9144000" cy="60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fined">
  <a:themeElements>
    <a:clrScheme name="Refined 1">
      <a:dk1>
        <a:srgbClr val="666633"/>
      </a:dk1>
      <a:lt1>
        <a:srgbClr val="FFFFFF"/>
      </a:lt1>
      <a:dk2>
        <a:srgbClr val="000000"/>
      </a:dk2>
      <a:lt2>
        <a:srgbClr val="FFFFFF"/>
      </a:lt2>
      <a:accent1>
        <a:srgbClr val="666699"/>
      </a:accent1>
      <a:accent2>
        <a:srgbClr val="990000"/>
      </a:accent2>
      <a:accent3>
        <a:srgbClr val="AAAAAA"/>
      </a:accent3>
      <a:accent4>
        <a:srgbClr val="DADADA"/>
      </a:accent4>
      <a:accent5>
        <a:srgbClr val="B8B8CA"/>
      </a:accent5>
      <a:accent6>
        <a:srgbClr val="8A0000"/>
      </a:accent6>
      <a:hlink>
        <a:srgbClr val="999900"/>
      </a:hlink>
      <a:folHlink>
        <a:srgbClr val="FFFFFF"/>
      </a:folHlink>
    </a:clrScheme>
    <a:fontScheme name="Refined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Refined 1">
        <a:dk1>
          <a:srgbClr val="666633"/>
        </a:dk1>
        <a:lt1>
          <a:srgbClr val="FFFFFF"/>
        </a:lt1>
        <a:dk2>
          <a:srgbClr val="000000"/>
        </a:dk2>
        <a:lt2>
          <a:srgbClr val="FFFFFF"/>
        </a:lt2>
        <a:accent1>
          <a:srgbClr val="666699"/>
        </a:accent1>
        <a:accent2>
          <a:srgbClr val="990000"/>
        </a:accent2>
        <a:accent3>
          <a:srgbClr val="AAAAAA"/>
        </a:accent3>
        <a:accent4>
          <a:srgbClr val="DADADA"/>
        </a:accent4>
        <a:accent5>
          <a:srgbClr val="B8B8CA"/>
        </a:accent5>
        <a:accent6>
          <a:srgbClr val="8A0000"/>
        </a:accent6>
        <a:hlink>
          <a:srgbClr val="9999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fined 2">
        <a:dk1>
          <a:srgbClr val="4D4D4D"/>
        </a:dk1>
        <a:lt1>
          <a:srgbClr val="FFFFFF"/>
        </a:lt1>
        <a:dk2>
          <a:srgbClr val="4A1102"/>
        </a:dk2>
        <a:lt2>
          <a:srgbClr val="FFFFFF"/>
        </a:lt2>
        <a:accent1>
          <a:srgbClr val="CC3300"/>
        </a:accent1>
        <a:accent2>
          <a:srgbClr val="666699"/>
        </a:accent2>
        <a:accent3>
          <a:srgbClr val="B1AAAA"/>
        </a:accent3>
        <a:accent4>
          <a:srgbClr val="DADADA"/>
        </a:accent4>
        <a:accent5>
          <a:srgbClr val="E2ADAA"/>
        </a:accent5>
        <a:accent6>
          <a:srgbClr val="5C5C8A"/>
        </a:accent6>
        <a:hlink>
          <a:srgbClr val="FF99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fined 3">
        <a:dk1>
          <a:srgbClr val="666699"/>
        </a:dk1>
        <a:lt1>
          <a:srgbClr val="FFFFFF"/>
        </a:lt1>
        <a:dk2>
          <a:srgbClr val="400040"/>
        </a:dk2>
        <a:lt2>
          <a:srgbClr val="FFFFFF"/>
        </a:lt2>
        <a:accent1>
          <a:srgbClr val="FFCC00"/>
        </a:accent1>
        <a:accent2>
          <a:srgbClr val="FF3300"/>
        </a:accent2>
        <a:accent3>
          <a:srgbClr val="AFAAAF"/>
        </a:accent3>
        <a:accent4>
          <a:srgbClr val="DADADA"/>
        </a:accent4>
        <a:accent5>
          <a:srgbClr val="FFE2AA"/>
        </a:accent5>
        <a:accent6>
          <a:srgbClr val="E72D00"/>
        </a:accent6>
        <a:hlink>
          <a:srgbClr val="CC99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fined 4">
        <a:dk1>
          <a:srgbClr val="4D4D4D"/>
        </a:dk1>
        <a:lt1>
          <a:srgbClr val="FFFFFF"/>
        </a:lt1>
        <a:dk2>
          <a:srgbClr val="006699"/>
        </a:dk2>
        <a:lt2>
          <a:srgbClr val="CCECFF"/>
        </a:lt2>
        <a:accent1>
          <a:srgbClr val="339966"/>
        </a:accent1>
        <a:accent2>
          <a:srgbClr val="3366FF"/>
        </a:accent2>
        <a:accent3>
          <a:srgbClr val="AAB8CA"/>
        </a:accent3>
        <a:accent4>
          <a:srgbClr val="DADADA"/>
        </a:accent4>
        <a:accent5>
          <a:srgbClr val="ADCAB8"/>
        </a:accent5>
        <a:accent6>
          <a:srgbClr val="2D5CE7"/>
        </a:accent6>
        <a:hlink>
          <a:srgbClr val="33CCFF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fined 5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FF6600"/>
        </a:accent1>
        <a:accent2>
          <a:srgbClr val="FF9933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8A2D"/>
        </a:accent6>
        <a:hlink>
          <a:srgbClr val="FFCC00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fined 6">
        <a:dk1>
          <a:srgbClr val="000000"/>
        </a:dk1>
        <a:lt1>
          <a:srgbClr val="FFFFFF"/>
        </a:lt1>
        <a:dk2>
          <a:srgbClr val="000000"/>
        </a:dk2>
        <a:lt2>
          <a:srgbClr val="C0C0C0"/>
        </a:lt2>
        <a:accent1>
          <a:srgbClr val="CC3300"/>
        </a:accent1>
        <a:accent2>
          <a:srgbClr val="666699"/>
        </a:accent2>
        <a:accent3>
          <a:srgbClr val="FFFFFF"/>
        </a:accent3>
        <a:accent4>
          <a:srgbClr val="000000"/>
        </a:accent4>
        <a:accent5>
          <a:srgbClr val="E2ADAA"/>
        </a:accent5>
        <a:accent6>
          <a:srgbClr val="5C5C8A"/>
        </a:accent6>
        <a:hlink>
          <a:srgbClr val="999900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fined 7">
        <a:dk1>
          <a:srgbClr val="000000"/>
        </a:dk1>
        <a:lt1>
          <a:srgbClr val="FFFFFF"/>
        </a:lt1>
        <a:dk2>
          <a:srgbClr val="000066"/>
        </a:dk2>
        <a:lt2>
          <a:srgbClr val="333399"/>
        </a:lt2>
        <a:accent1>
          <a:srgbClr val="3399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8AE7"/>
        </a:accent6>
        <a:hlink>
          <a:srgbClr val="00CCFF"/>
        </a:hlink>
        <a:folHlink>
          <a:srgbClr val="5F5F5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Refined</Template>
  <TotalTime>77</TotalTime>
  <Words>257</Words>
  <Application>Microsoft Office PowerPoint</Application>
  <PresentationFormat>On-screen Show (4:3)</PresentationFormat>
  <Paragraphs>37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Aharoni</vt:lpstr>
      <vt:lpstr>Arial</vt:lpstr>
      <vt:lpstr>ArtBrush</vt:lpstr>
      <vt:lpstr>Times New Roman</vt:lpstr>
      <vt:lpstr>Wingdings</vt:lpstr>
      <vt:lpstr>Refined</vt:lpstr>
      <vt:lpstr>It’s Murder Out There!</vt:lpstr>
      <vt:lpstr>“You Shall Not Murder”  (Exodus 20:13)</vt:lpstr>
      <vt:lpstr> It’s Murder out There!  Murder Intrudes on God’s Domain</vt:lpstr>
      <vt:lpstr>It’s Murder out There! Murder Interrupts a Human Life</vt:lpstr>
      <vt:lpstr>It’s Murder out There!   Motivated by Sinful Attitudes</vt:lpstr>
      <vt:lpstr>It’s Murder out There!   Murderers Stand Condemned</vt:lpstr>
      <vt:lpstr>It’s Murder out There!           Are You a Murderer?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It’s Murder Out There!</dc:title>
  <dc:creator>Steve</dc:creator>
  <cp:lastModifiedBy>user</cp:lastModifiedBy>
  <cp:revision>9</cp:revision>
  <dcterms:created xsi:type="dcterms:W3CDTF">2008-01-11T20:34:56Z</dcterms:created>
  <dcterms:modified xsi:type="dcterms:W3CDTF">2015-10-01T19:22:31Z</dcterms:modified>
</cp:coreProperties>
</file>