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  <a:srgbClr val="00264C"/>
    <a:srgbClr val="E0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6835" autoAdjust="0"/>
  </p:normalViewPr>
  <p:slideViewPr>
    <p:cSldViewPr snapToGrid="0">
      <p:cViewPr varScale="1">
        <p:scale>
          <a:sx n="44" d="100"/>
          <a:sy n="44" d="100"/>
        </p:scale>
        <p:origin x="1872" y="260"/>
      </p:cViewPr>
      <p:guideLst/>
    </p:cSldViewPr>
  </p:slideViewPr>
  <p:outlineViewPr>
    <p:cViewPr>
      <p:scale>
        <a:sx n="33" d="100"/>
        <a:sy n="33" d="100"/>
      </p:scale>
      <p:origin x="0" y="-12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51EE9-C590-419B-8687-5ACABC42FF2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D3B8-A462-47A1-B4D0-4861E879B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2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compelling scene of Jesus dying for us on the cross is the core message of the gospel.  It draws us to Him and transforms us from self-centered to self-sacrificial.  As we “Behold the Lamb,” our very being is conformed to His and our lives become cruciform – given as a </a:t>
            </a:r>
            <a:r>
              <a:rPr lang="en-US"/>
              <a:t>living sacrifice.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D3B8-A462-47A1-B4D0-4861E879B5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5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D3B8-A462-47A1-B4D0-4861E879B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0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FF86F-2ACD-F40E-4077-B8C2691F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0C585-C585-284A-AE9B-8939DE373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55CDB2-08DE-43BA-239F-B874225E5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0801E-0A68-8E10-61F4-7C9273FB2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BD3B8-A462-47A1-B4D0-4861E879B5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4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2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5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2610D-D429-4E7E-B12C-2DC517AE6F0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6D0734-0188-47D7-891B-1E39918A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BB2656-2331-BDFA-4D36-B37B92DE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-5142" y="-29982"/>
            <a:ext cx="9240582" cy="69304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F52ACD1-8ABD-8209-63C6-1E21CFA95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511" y="271734"/>
            <a:ext cx="3944983" cy="3157266"/>
          </a:xfrm>
        </p:spPr>
        <p:txBody>
          <a:bodyPr anchor="ctr"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glow rad="139700">
                    <a:srgbClr val="00264C"/>
                  </a:glow>
                </a:effectLst>
                <a:latin typeface="Modern Love Caps" panose="04070805081001020A01" pitchFamily="82" charset="0"/>
              </a:rPr>
              <a:t>Behold the Lamb!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CB0EB3-76E7-6B6C-1426-6B9A7BB09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773" y="2681084"/>
            <a:ext cx="3004458" cy="1655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6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Lives are Transformed by the Cross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58B3C5-2E2B-728E-EB37-A2F4EC89B15F}"/>
              </a:ext>
            </a:extLst>
          </p:cNvPr>
          <p:cNvSpPr txBox="1"/>
          <p:nvPr/>
        </p:nvSpPr>
        <p:spPr>
          <a:xfrm>
            <a:off x="418011" y="5721531"/>
            <a:ext cx="2769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Galatians 6:14</a:t>
            </a:r>
          </a:p>
          <a:p>
            <a:pPr algn="ctr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1 Corinthians 1:18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6F94-1A31-B247-9188-080A09589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7" y="365127"/>
            <a:ext cx="6557554" cy="158124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Modern Love Caps" panose="04070805081001020A01" pitchFamily="82" charset="0"/>
              </a:rPr>
              <a:t>How Lives are Transformed by the Cross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4553-8AA1-611F-99F9-263923B2C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068" y="2116183"/>
            <a:ext cx="6374673" cy="4376690"/>
          </a:xfrm>
        </p:spPr>
        <p:txBody>
          <a:bodyPr/>
          <a:lstStyle/>
          <a:p>
            <a:r>
              <a:rPr lang="en-US" sz="3200" b="1" dirty="0">
                <a:solidFill>
                  <a:srgbClr val="00264C"/>
                </a:solidFill>
              </a:rPr>
              <a:t>The preaching of the cross of Christ is the core of the gospel </a:t>
            </a:r>
            <a:r>
              <a:rPr lang="en-US" sz="3200" dirty="0">
                <a:solidFill>
                  <a:srgbClr val="00264C"/>
                </a:solidFill>
              </a:rPr>
              <a:t>(1 Corinthians 1:23-24; 2:2;      John 12:32).</a:t>
            </a:r>
          </a:p>
          <a:p>
            <a:r>
              <a:rPr lang="en-US" sz="3200" b="1" dirty="0">
                <a:solidFill>
                  <a:srgbClr val="00264C"/>
                </a:solidFill>
              </a:rPr>
              <a:t>The life of a disciple is defined by the Cross </a:t>
            </a:r>
            <a:r>
              <a:rPr lang="en-US" sz="3200" dirty="0">
                <a:solidFill>
                  <a:srgbClr val="00264C"/>
                </a:solidFill>
              </a:rPr>
              <a:t>(Matthew 16:24; Luke 9:23-24; 14:27).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4F43C-5FE2-5448-1FE3-2407956A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56143"/>
          <a:stretch>
            <a:fillRect/>
          </a:stretch>
        </p:blipFill>
        <p:spPr>
          <a:xfrm>
            <a:off x="0" y="0"/>
            <a:ext cx="21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3F367D-DD89-A02B-41F6-32418F05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1931-C787-9EC4-BBC4-E0B69682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7" y="195310"/>
            <a:ext cx="6557554" cy="99341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Modern Love Caps" panose="04070805081001020A01" pitchFamily="82" charset="0"/>
              </a:rPr>
              <a:t>Looking at the Lamb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AE663-2EDE-803B-16E3-FC1E1D07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068" y="1027611"/>
            <a:ext cx="6374673" cy="591747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00264C"/>
                </a:solidFill>
              </a:rPr>
              <a:t>Watching the Crucified Lamb (Luke 23:26-49).</a:t>
            </a:r>
          </a:p>
          <a:p>
            <a:pPr marL="509588" lvl="1" indent="-222250"/>
            <a:r>
              <a:rPr lang="en-US" sz="32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is the center, the crucified forgiver, the expression of God’s love, and the way to His presence </a:t>
            </a:r>
            <a:r>
              <a:rPr lang="en-US" sz="3200" i="1" dirty="0">
                <a:solidFill>
                  <a:srgbClr val="502800"/>
                </a:solidFill>
              </a:rPr>
              <a:t>(Acts 3:15-19;   Romans 5:8; Hebrews 6:19-20).</a:t>
            </a:r>
          </a:p>
          <a:p>
            <a:pPr marL="509588" lvl="1" indent="-222250"/>
            <a:r>
              <a:rPr lang="en-US" sz="32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Disciples lingered at the cross  to behold the Lamb </a:t>
            </a:r>
            <a:r>
              <a:rPr lang="en-US" sz="3200" i="1" dirty="0">
                <a:solidFill>
                  <a:srgbClr val="502800"/>
                </a:solidFill>
              </a:rPr>
              <a:t>(John 1:29; Revelation 13:8; 5:6).</a:t>
            </a:r>
          </a:p>
          <a:p>
            <a:r>
              <a:rPr lang="en-US" sz="3200" b="1" dirty="0">
                <a:solidFill>
                  <a:srgbClr val="00264C"/>
                </a:solidFill>
              </a:rPr>
              <a:t>Those who look long and longingly are transformed by   the One who hangs there                       </a:t>
            </a:r>
            <a:r>
              <a:rPr lang="en-US" sz="3200" dirty="0">
                <a:solidFill>
                  <a:srgbClr val="00264C"/>
                </a:solidFill>
              </a:rPr>
              <a:t>(2 Corinthians 3:18; 5:14-15).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FDC51-6FBE-6A98-E2AC-DBD929D938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00" r="56143"/>
          <a:stretch>
            <a:fillRect/>
          </a:stretch>
        </p:blipFill>
        <p:spPr>
          <a:xfrm>
            <a:off x="0" y="0"/>
            <a:ext cx="21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CE68C-3F8D-310C-B174-7472834A1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AD0B-D825-7B80-B9D6-E4369546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7" y="195310"/>
            <a:ext cx="6557554" cy="99341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Modern Love Caps" panose="04070805081001020A01" pitchFamily="82" charset="0"/>
              </a:rPr>
              <a:t>Looking at the Lamb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F656-3367-1E19-E8D3-031BC8A0F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7" y="1188720"/>
            <a:ext cx="6557554" cy="59174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64C"/>
                </a:solidFill>
              </a:rPr>
              <a:t>Consider the impact on those who looked:</a:t>
            </a:r>
          </a:p>
          <a:p>
            <a:pPr marL="509588" lvl="1" indent="-222250"/>
            <a:r>
              <a:rPr lang="en-US" sz="32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Simon of Cyrene </a:t>
            </a:r>
            <a:r>
              <a:rPr lang="en-US" sz="3200" i="1" dirty="0">
                <a:solidFill>
                  <a:srgbClr val="502800"/>
                </a:solidFill>
              </a:rPr>
              <a:t>(Mark 15:21-22).</a:t>
            </a:r>
          </a:p>
          <a:p>
            <a:pPr marL="509588" lvl="1" indent="-222250"/>
            <a:r>
              <a:rPr lang="en-US" sz="32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Centurion </a:t>
            </a:r>
            <a:r>
              <a:rPr lang="en-US" sz="3200" i="1" dirty="0">
                <a:solidFill>
                  <a:srgbClr val="502800"/>
                </a:solidFill>
              </a:rPr>
              <a:t>(Luke 23:46-47; Matthew 27:54).</a:t>
            </a:r>
          </a:p>
          <a:p>
            <a:pPr marL="509588" lvl="1" indent="-222250"/>
            <a:r>
              <a:rPr lang="en-US" sz="32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acquaintances of Jesus  </a:t>
            </a:r>
            <a:r>
              <a:rPr lang="en-US" sz="3200" i="1" dirty="0">
                <a:solidFill>
                  <a:srgbClr val="502800"/>
                </a:solidFill>
              </a:rPr>
              <a:t>(Luke 23:48-49, 55; Acts 1:14).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5A80FB-014C-2795-F584-80C686E8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56143"/>
          <a:stretch>
            <a:fillRect/>
          </a:stretch>
        </p:blipFill>
        <p:spPr>
          <a:xfrm>
            <a:off x="0" y="0"/>
            <a:ext cx="21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5F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3CE3A-3ABC-F5EE-3012-EF1605BF2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AC57F-CE44-1130-3A50-0CD211C19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39" y="103870"/>
            <a:ext cx="5264330" cy="13852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Modern Love Caps" panose="04070805081001020A01" pitchFamily="82" charset="0"/>
              </a:rPr>
              <a:t>Is your life a cruciform life?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A87C3-662F-0B05-7C40-21DE6394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6627" y="1476103"/>
            <a:ext cx="6557554" cy="552558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00264C"/>
                </a:solidFill>
              </a:rPr>
              <a:t>The cross ends our worldly existence </a:t>
            </a:r>
            <a:r>
              <a:rPr lang="en-US" sz="3000" dirty="0">
                <a:solidFill>
                  <a:srgbClr val="00264C"/>
                </a:solidFill>
              </a:rPr>
              <a:t>(Galatians 6:14; 2:20).</a:t>
            </a:r>
          </a:p>
          <a:p>
            <a:r>
              <a:rPr lang="en-US" sz="3000" b="1" dirty="0">
                <a:solidFill>
                  <a:srgbClr val="00264C"/>
                </a:solidFill>
              </a:rPr>
              <a:t>Our lives become a living sacrifice </a:t>
            </a:r>
            <a:r>
              <a:rPr lang="en-US" sz="3000" dirty="0">
                <a:solidFill>
                  <a:srgbClr val="00264C"/>
                </a:solidFill>
              </a:rPr>
              <a:t>(Romans 12:1; Philippians 2:3).</a:t>
            </a:r>
          </a:p>
          <a:p>
            <a:r>
              <a:rPr lang="en-US" sz="3000" b="1" dirty="0">
                <a:solidFill>
                  <a:srgbClr val="00264C"/>
                </a:solidFill>
              </a:rPr>
              <a:t>The cruciform life chooses to give itself for others </a:t>
            </a:r>
            <a:r>
              <a:rPr lang="en-US" sz="3000" dirty="0">
                <a:solidFill>
                  <a:srgbClr val="00264C"/>
                </a:solidFill>
              </a:rPr>
              <a:t>(Romans 15:3; 14:14-15; 1 Corinthians 8:1-12; Galatians 5:24).</a:t>
            </a:r>
          </a:p>
          <a:p>
            <a:pPr marL="0" lvl="1" indent="0" algn="ctr">
              <a:buNone/>
            </a:pPr>
            <a:r>
              <a:rPr lang="en-US" sz="3000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this we know love, because He laid down His life for us. And we also ought to lay down our lives for the brethren” (1 John 3:16). 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CD517-4343-FA52-3BBB-B00FFF5D21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00" r="56143"/>
          <a:stretch>
            <a:fillRect/>
          </a:stretch>
        </p:blipFill>
        <p:spPr>
          <a:xfrm>
            <a:off x="0" y="0"/>
            <a:ext cx="21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3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A68C1-3DD2-F190-174C-FAD4588D5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73D74-E7A5-72DA-0BAB-8B682BD8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00" r="12500"/>
          <a:stretch>
            <a:fillRect/>
          </a:stretch>
        </p:blipFill>
        <p:spPr>
          <a:xfrm>
            <a:off x="-5142" y="-29982"/>
            <a:ext cx="9240582" cy="693043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EC204D-5E23-22D5-9272-50C537091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3259" y="1055506"/>
            <a:ext cx="4310741" cy="2680471"/>
          </a:xfrm>
        </p:spPr>
        <p:txBody>
          <a:bodyPr anchor="ctr"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glow rad="139700">
                    <a:srgbClr val="00264C"/>
                  </a:glow>
                </a:effectLst>
                <a:latin typeface="Modern Love Caps" panose="04070805081001020A01" pitchFamily="82" charset="0"/>
              </a:rPr>
              <a:t>Behold   the Lamb!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32A8201-5831-35C1-50ED-152AE0014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384" y="4918167"/>
            <a:ext cx="4232370" cy="19398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“And I, if I am lifted up from the earth, will draw all peoples to Myself.” (John 12:32)</a:t>
            </a:r>
          </a:p>
        </p:txBody>
      </p:sp>
    </p:spTree>
    <p:extLst>
      <p:ext uri="{BB962C8B-B14F-4D97-AF65-F5344CB8AC3E}">
        <p14:creationId xmlns:p14="http://schemas.microsoft.com/office/powerpoint/2010/main" val="85183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365</Words>
  <Application>Microsoft Office PowerPoint</Application>
  <PresentationFormat>On-screen Show (4:3)</PresentationFormat>
  <Paragraphs>28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Modern Love Caps</vt:lpstr>
      <vt:lpstr>Office Theme</vt:lpstr>
      <vt:lpstr>Behold the Lamb!</vt:lpstr>
      <vt:lpstr>How Lives are Transformed by the Cross</vt:lpstr>
      <vt:lpstr>Looking at the Lamb </vt:lpstr>
      <vt:lpstr>Looking at the Lamb </vt:lpstr>
      <vt:lpstr>Is your life a cruciform life? </vt:lpstr>
      <vt:lpstr>Behold   the Lamb!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Klein</dc:creator>
  <cp:lastModifiedBy>Steve Klein</cp:lastModifiedBy>
  <cp:revision>7</cp:revision>
  <dcterms:created xsi:type="dcterms:W3CDTF">2025-10-02T20:48:26Z</dcterms:created>
  <dcterms:modified xsi:type="dcterms:W3CDTF">2025-10-04T14:15:11Z</dcterms:modified>
</cp:coreProperties>
</file>