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2" r:id="rId2"/>
    <p:sldId id="256" r:id="rId3"/>
    <p:sldId id="257" r:id="rId4"/>
    <p:sldId id="258" r:id="rId5"/>
    <p:sldId id="259" r:id="rId6"/>
    <p:sldId id="260" r:id="rId7"/>
    <p:sldId id="261"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5C9"/>
    <a:srgbClr val="FFE161"/>
    <a:srgbClr val="FFCC00"/>
    <a:srgbClr val="F4E2A2"/>
    <a:srgbClr val="E5D075"/>
    <a:srgbClr val="DDBA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913" autoAdjust="0"/>
  </p:normalViewPr>
  <p:slideViewPr>
    <p:cSldViewPr snapToGrid="0">
      <p:cViewPr varScale="1">
        <p:scale>
          <a:sx n="77" d="100"/>
          <a:sy n="77" d="100"/>
        </p:scale>
        <p:origin x="2562" y="294"/>
      </p:cViewPr>
      <p:guideLst/>
    </p:cSldViewPr>
  </p:slideViewPr>
  <p:outlineViewPr>
    <p:cViewPr>
      <p:scale>
        <a:sx n="33" d="100"/>
        <a:sy n="33" d="100"/>
      </p:scale>
      <p:origin x="0" y="-117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B9B73E-C882-400B-8183-E74ADBAEBA2B}" type="datetimeFigureOut">
              <a:rPr lang="en-US" smtClean="0"/>
              <a:t>10/5/2025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59C6DC-D727-4564-9516-E9267230F5DF}" type="slidenum">
              <a:rPr lang="en-US" smtClean="0"/>
              <a:t>‹#›</a:t>
            </a:fld>
            <a:endParaRPr lang="en-US"/>
          </a:p>
        </p:txBody>
      </p:sp>
    </p:spTree>
    <p:extLst>
      <p:ext uri="{BB962C8B-B14F-4D97-AF65-F5344CB8AC3E}">
        <p14:creationId xmlns:p14="http://schemas.microsoft.com/office/powerpoint/2010/main" val="1535603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Truth is the foundation of God's rule and of our spiritual armor, while righteousness is living in and being in alignment with the truth revealed by God's Holy Spirit.  The belt of truth and the breastplate of righteousness are vital components of the armor of God that we must use to defend ourselves from the forces </a:t>
            </a:r>
            <a:r>
              <a:rPr lang="en-US"/>
              <a:t>of evil.</a:t>
            </a:r>
            <a:endParaRPr lang="en-US" dirty="0"/>
          </a:p>
        </p:txBody>
      </p:sp>
      <p:sp>
        <p:nvSpPr>
          <p:cNvPr id="4" name="Slide Number Placeholder 3"/>
          <p:cNvSpPr>
            <a:spLocks noGrp="1"/>
          </p:cNvSpPr>
          <p:nvPr>
            <p:ph type="sldNum" sz="quarter" idx="5"/>
          </p:nvPr>
        </p:nvSpPr>
        <p:spPr/>
        <p:txBody>
          <a:bodyPr/>
          <a:lstStyle/>
          <a:p>
            <a:fld id="{FD59C6DC-D727-4564-9516-E9267230F5DF}" type="slidenum">
              <a:rPr lang="en-US" smtClean="0"/>
              <a:t>2</a:t>
            </a:fld>
            <a:endParaRPr lang="en-US"/>
          </a:p>
        </p:txBody>
      </p:sp>
    </p:spTree>
    <p:extLst>
      <p:ext uri="{BB962C8B-B14F-4D97-AF65-F5344CB8AC3E}">
        <p14:creationId xmlns:p14="http://schemas.microsoft.com/office/powerpoint/2010/main" val="2301898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76BC61-FA91-4A6E-AB18-6F30BE82F4C7}" type="datetimeFigureOut">
              <a:rPr lang="en-US" smtClean="0"/>
              <a:t>10/5/2025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BE011-5E32-4179-957B-717968F5E63C}" type="slidenum">
              <a:rPr lang="en-US" smtClean="0"/>
              <a:t>‹#›</a:t>
            </a:fld>
            <a:endParaRPr lang="en-US"/>
          </a:p>
        </p:txBody>
      </p:sp>
    </p:spTree>
    <p:extLst>
      <p:ext uri="{BB962C8B-B14F-4D97-AF65-F5344CB8AC3E}">
        <p14:creationId xmlns:p14="http://schemas.microsoft.com/office/powerpoint/2010/main" val="54239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76BC61-FA91-4A6E-AB18-6F30BE82F4C7}" type="datetimeFigureOut">
              <a:rPr lang="en-US" smtClean="0"/>
              <a:t>10/5/2025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BE011-5E32-4179-957B-717968F5E63C}" type="slidenum">
              <a:rPr lang="en-US" smtClean="0"/>
              <a:t>‹#›</a:t>
            </a:fld>
            <a:endParaRPr lang="en-US"/>
          </a:p>
        </p:txBody>
      </p:sp>
    </p:spTree>
    <p:extLst>
      <p:ext uri="{BB962C8B-B14F-4D97-AF65-F5344CB8AC3E}">
        <p14:creationId xmlns:p14="http://schemas.microsoft.com/office/powerpoint/2010/main" val="150574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76BC61-FA91-4A6E-AB18-6F30BE82F4C7}" type="datetimeFigureOut">
              <a:rPr lang="en-US" smtClean="0"/>
              <a:t>10/5/2025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BE011-5E32-4179-957B-717968F5E63C}" type="slidenum">
              <a:rPr lang="en-US" smtClean="0"/>
              <a:t>‹#›</a:t>
            </a:fld>
            <a:endParaRPr lang="en-US"/>
          </a:p>
        </p:txBody>
      </p:sp>
    </p:spTree>
    <p:extLst>
      <p:ext uri="{BB962C8B-B14F-4D97-AF65-F5344CB8AC3E}">
        <p14:creationId xmlns:p14="http://schemas.microsoft.com/office/powerpoint/2010/main" val="381317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76BC61-FA91-4A6E-AB18-6F30BE82F4C7}" type="datetimeFigureOut">
              <a:rPr lang="en-US" smtClean="0"/>
              <a:t>10/5/2025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BE011-5E32-4179-957B-717968F5E63C}" type="slidenum">
              <a:rPr lang="en-US" smtClean="0"/>
              <a:t>‹#›</a:t>
            </a:fld>
            <a:endParaRPr lang="en-US"/>
          </a:p>
        </p:txBody>
      </p:sp>
    </p:spTree>
    <p:extLst>
      <p:ext uri="{BB962C8B-B14F-4D97-AF65-F5344CB8AC3E}">
        <p14:creationId xmlns:p14="http://schemas.microsoft.com/office/powerpoint/2010/main" val="106383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76BC61-FA91-4A6E-AB18-6F30BE82F4C7}" type="datetimeFigureOut">
              <a:rPr lang="en-US" smtClean="0"/>
              <a:t>10/5/2025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BE011-5E32-4179-957B-717968F5E63C}" type="slidenum">
              <a:rPr lang="en-US" smtClean="0"/>
              <a:t>‹#›</a:t>
            </a:fld>
            <a:endParaRPr lang="en-US"/>
          </a:p>
        </p:txBody>
      </p:sp>
    </p:spTree>
    <p:extLst>
      <p:ext uri="{BB962C8B-B14F-4D97-AF65-F5344CB8AC3E}">
        <p14:creationId xmlns:p14="http://schemas.microsoft.com/office/powerpoint/2010/main" val="2702825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76BC61-FA91-4A6E-AB18-6F30BE82F4C7}" type="datetimeFigureOut">
              <a:rPr lang="en-US" smtClean="0"/>
              <a:t>10/5/2025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BE011-5E32-4179-957B-717968F5E63C}" type="slidenum">
              <a:rPr lang="en-US" smtClean="0"/>
              <a:t>‹#›</a:t>
            </a:fld>
            <a:endParaRPr lang="en-US"/>
          </a:p>
        </p:txBody>
      </p:sp>
    </p:spTree>
    <p:extLst>
      <p:ext uri="{BB962C8B-B14F-4D97-AF65-F5344CB8AC3E}">
        <p14:creationId xmlns:p14="http://schemas.microsoft.com/office/powerpoint/2010/main" val="276109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76BC61-FA91-4A6E-AB18-6F30BE82F4C7}" type="datetimeFigureOut">
              <a:rPr lang="en-US" smtClean="0"/>
              <a:t>10/5/2025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6BE011-5E32-4179-957B-717968F5E63C}" type="slidenum">
              <a:rPr lang="en-US" smtClean="0"/>
              <a:t>‹#›</a:t>
            </a:fld>
            <a:endParaRPr lang="en-US"/>
          </a:p>
        </p:txBody>
      </p:sp>
    </p:spTree>
    <p:extLst>
      <p:ext uri="{BB962C8B-B14F-4D97-AF65-F5344CB8AC3E}">
        <p14:creationId xmlns:p14="http://schemas.microsoft.com/office/powerpoint/2010/main" val="224248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76BC61-FA91-4A6E-AB18-6F30BE82F4C7}" type="datetimeFigureOut">
              <a:rPr lang="en-US" smtClean="0"/>
              <a:t>10/5/2025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6BE011-5E32-4179-957B-717968F5E63C}" type="slidenum">
              <a:rPr lang="en-US" smtClean="0"/>
              <a:t>‹#›</a:t>
            </a:fld>
            <a:endParaRPr lang="en-US"/>
          </a:p>
        </p:txBody>
      </p:sp>
    </p:spTree>
    <p:extLst>
      <p:ext uri="{BB962C8B-B14F-4D97-AF65-F5344CB8AC3E}">
        <p14:creationId xmlns:p14="http://schemas.microsoft.com/office/powerpoint/2010/main" val="2303518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76BC61-FA91-4A6E-AB18-6F30BE82F4C7}" type="datetimeFigureOut">
              <a:rPr lang="en-US" smtClean="0"/>
              <a:t>10/5/2025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6BE011-5E32-4179-957B-717968F5E63C}" type="slidenum">
              <a:rPr lang="en-US" smtClean="0"/>
              <a:t>‹#›</a:t>
            </a:fld>
            <a:endParaRPr lang="en-US"/>
          </a:p>
        </p:txBody>
      </p:sp>
    </p:spTree>
    <p:extLst>
      <p:ext uri="{BB962C8B-B14F-4D97-AF65-F5344CB8AC3E}">
        <p14:creationId xmlns:p14="http://schemas.microsoft.com/office/powerpoint/2010/main" val="1528719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76BC61-FA91-4A6E-AB18-6F30BE82F4C7}" type="datetimeFigureOut">
              <a:rPr lang="en-US" smtClean="0"/>
              <a:t>10/5/2025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BE011-5E32-4179-957B-717968F5E63C}" type="slidenum">
              <a:rPr lang="en-US" smtClean="0"/>
              <a:t>‹#›</a:t>
            </a:fld>
            <a:endParaRPr lang="en-US"/>
          </a:p>
        </p:txBody>
      </p:sp>
    </p:spTree>
    <p:extLst>
      <p:ext uri="{BB962C8B-B14F-4D97-AF65-F5344CB8AC3E}">
        <p14:creationId xmlns:p14="http://schemas.microsoft.com/office/powerpoint/2010/main" val="43617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76BC61-FA91-4A6E-AB18-6F30BE82F4C7}" type="datetimeFigureOut">
              <a:rPr lang="en-US" smtClean="0"/>
              <a:t>10/5/2025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BE011-5E32-4179-957B-717968F5E63C}" type="slidenum">
              <a:rPr lang="en-US" smtClean="0"/>
              <a:t>‹#›</a:t>
            </a:fld>
            <a:endParaRPr lang="en-US"/>
          </a:p>
        </p:txBody>
      </p:sp>
    </p:spTree>
    <p:extLst>
      <p:ext uri="{BB962C8B-B14F-4D97-AF65-F5344CB8AC3E}">
        <p14:creationId xmlns:p14="http://schemas.microsoft.com/office/powerpoint/2010/main" val="24570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876BC61-FA91-4A6E-AB18-6F30BE82F4C7}" type="datetimeFigureOut">
              <a:rPr lang="en-US" smtClean="0"/>
              <a:t>10/5/2025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26BE011-5E32-4179-957B-717968F5E63C}" type="slidenum">
              <a:rPr lang="en-US" smtClean="0"/>
              <a:t>‹#›</a:t>
            </a:fld>
            <a:endParaRPr lang="en-US"/>
          </a:p>
        </p:txBody>
      </p:sp>
    </p:spTree>
    <p:extLst>
      <p:ext uri="{BB962C8B-B14F-4D97-AF65-F5344CB8AC3E}">
        <p14:creationId xmlns:p14="http://schemas.microsoft.com/office/powerpoint/2010/main" val="2543503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6C2132EA-45EE-132F-325D-9FE6711E0D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F13414-E7EA-7E3B-4D68-5D2901657BD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FCFDFE-A4BF-4077-2BC0-F94F538A2EB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696524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FB096A-5389-277C-7E32-CAA59A7DD0B6}"/>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2410097" y="0"/>
            <a:ext cx="6857999" cy="6857999"/>
          </a:xfrm>
          <a:prstGeom prst="rect">
            <a:avLst/>
          </a:prstGeom>
        </p:spPr>
      </p:pic>
      <p:sp>
        <p:nvSpPr>
          <p:cNvPr id="2" name="Title 1">
            <a:extLst>
              <a:ext uri="{FF2B5EF4-FFF2-40B4-BE49-F238E27FC236}">
                <a16:creationId xmlns:a16="http://schemas.microsoft.com/office/drawing/2014/main" id="{53C5A7FC-C7E3-231A-6873-2FA5CC5291BB}"/>
              </a:ext>
            </a:extLst>
          </p:cNvPr>
          <p:cNvSpPr>
            <a:spLocks noGrp="1"/>
          </p:cNvSpPr>
          <p:nvPr>
            <p:ph type="ctrTitle"/>
          </p:nvPr>
        </p:nvSpPr>
        <p:spPr>
          <a:xfrm>
            <a:off x="267789" y="1041399"/>
            <a:ext cx="5362303" cy="2387600"/>
          </a:xfrm>
        </p:spPr>
        <p:txBody>
          <a:bodyPr>
            <a:normAutofit/>
          </a:bodyPr>
          <a:lstStyle/>
          <a:p>
            <a:r>
              <a:rPr lang="en-US" sz="6600" dirty="0">
                <a:solidFill>
                  <a:srgbClr val="F4E2A2"/>
                </a:solidFill>
                <a:latin typeface="Bernard MT Condensed" panose="02050806060905020404" pitchFamily="18" charset="0"/>
              </a:rPr>
              <a:t>Truth and Righteousness</a:t>
            </a:r>
          </a:p>
        </p:txBody>
      </p:sp>
      <p:sp>
        <p:nvSpPr>
          <p:cNvPr id="3" name="Subtitle 2">
            <a:extLst>
              <a:ext uri="{FF2B5EF4-FFF2-40B4-BE49-F238E27FC236}">
                <a16:creationId xmlns:a16="http://schemas.microsoft.com/office/drawing/2014/main" id="{3B308035-76AA-882E-5D33-3213D293C7AF}"/>
              </a:ext>
            </a:extLst>
          </p:cNvPr>
          <p:cNvSpPr>
            <a:spLocks noGrp="1"/>
          </p:cNvSpPr>
          <p:nvPr>
            <p:ph type="subTitle" idx="1"/>
          </p:nvPr>
        </p:nvSpPr>
        <p:spPr>
          <a:xfrm>
            <a:off x="1110343" y="3487737"/>
            <a:ext cx="3677193" cy="1655762"/>
          </a:xfrm>
        </p:spPr>
        <p:txBody>
          <a:bodyPr>
            <a:normAutofit/>
          </a:bodyPr>
          <a:lstStyle/>
          <a:p>
            <a:r>
              <a:rPr lang="en-US" sz="2800" dirty="0">
                <a:solidFill>
                  <a:srgbClr val="E5D075"/>
                </a:solidFill>
              </a:rPr>
              <a:t>Ephesians 6:14</a:t>
            </a:r>
          </a:p>
        </p:txBody>
      </p:sp>
    </p:spTree>
    <p:extLst>
      <p:ext uri="{BB962C8B-B14F-4D97-AF65-F5344CB8AC3E}">
        <p14:creationId xmlns:p14="http://schemas.microsoft.com/office/powerpoint/2010/main" val="51630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E0F87D-0EAB-3DCE-E371-6DEC82B75CA6}"/>
              </a:ext>
            </a:extLst>
          </p:cNvPr>
          <p:cNvPicPr>
            <a:picLocks noChangeAspect="1"/>
          </p:cNvPicPr>
          <p:nvPr/>
        </p:nvPicPr>
        <p:blipFill>
          <a:blip r:embed="rId2"/>
          <a:stretch>
            <a:fillRect/>
          </a:stretch>
        </p:blipFill>
        <p:spPr>
          <a:xfrm>
            <a:off x="6257109" y="0"/>
            <a:ext cx="2886891" cy="2886891"/>
          </a:xfrm>
          <a:prstGeom prst="rect">
            <a:avLst/>
          </a:prstGeom>
        </p:spPr>
      </p:pic>
      <p:sp>
        <p:nvSpPr>
          <p:cNvPr id="2" name="Title 1">
            <a:extLst>
              <a:ext uri="{FF2B5EF4-FFF2-40B4-BE49-F238E27FC236}">
                <a16:creationId xmlns:a16="http://schemas.microsoft.com/office/drawing/2014/main" id="{7F77BE95-F18F-02F6-4650-DD5DE20D1097}"/>
              </a:ext>
            </a:extLst>
          </p:cNvPr>
          <p:cNvSpPr>
            <a:spLocks noGrp="1"/>
          </p:cNvSpPr>
          <p:nvPr>
            <p:ph type="title"/>
          </p:nvPr>
        </p:nvSpPr>
        <p:spPr>
          <a:xfrm>
            <a:off x="628650" y="365126"/>
            <a:ext cx="6124847" cy="1460499"/>
          </a:xfrm>
        </p:spPr>
        <p:txBody>
          <a:bodyPr>
            <a:normAutofit/>
          </a:bodyPr>
          <a:lstStyle/>
          <a:p>
            <a:pPr algn="ctr"/>
            <a:r>
              <a:rPr lang="en-US" sz="4800" dirty="0">
                <a:solidFill>
                  <a:srgbClr val="F4E2A2"/>
                </a:solidFill>
                <a:latin typeface="Bernard MT Condensed" panose="02050806060905020404" pitchFamily="18" charset="0"/>
              </a:rPr>
              <a:t>The Armor of Truth </a:t>
            </a:r>
            <a:br>
              <a:rPr lang="en-US" sz="4800" dirty="0">
                <a:solidFill>
                  <a:srgbClr val="F4E2A2"/>
                </a:solidFill>
                <a:latin typeface="Bernard MT Condensed" panose="02050806060905020404" pitchFamily="18" charset="0"/>
              </a:rPr>
            </a:br>
            <a:r>
              <a:rPr lang="en-US" sz="4800" dirty="0">
                <a:solidFill>
                  <a:srgbClr val="F4E2A2"/>
                </a:solidFill>
                <a:latin typeface="Bernard MT Condensed" panose="02050806060905020404" pitchFamily="18" charset="0"/>
              </a:rPr>
              <a:t>and Righteousness</a:t>
            </a:r>
            <a:endParaRPr lang="en-US" sz="4800" dirty="0">
              <a:solidFill>
                <a:srgbClr val="F4E2A2"/>
              </a:solidFill>
            </a:endParaRPr>
          </a:p>
        </p:txBody>
      </p:sp>
      <p:sp>
        <p:nvSpPr>
          <p:cNvPr id="3" name="Content Placeholder 2">
            <a:extLst>
              <a:ext uri="{FF2B5EF4-FFF2-40B4-BE49-F238E27FC236}">
                <a16:creationId xmlns:a16="http://schemas.microsoft.com/office/drawing/2014/main" id="{8BA7632C-F415-9013-0D25-87F2C7E7272D}"/>
              </a:ext>
            </a:extLst>
          </p:cNvPr>
          <p:cNvSpPr>
            <a:spLocks noGrp="1"/>
          </p:cNvSpPr>
          <p:nvPr>
            <p:ph idx="1"/>
          </p:nvPr>
        </p:nvSpPr>
        <p:spPr>
          <a:xfrm>
            <a:off x="628650" y="1825625"/>
            <a:ext cx="7574824" cy="4351338"/>
          </a:xfrm>
        </p:spPr>
        <p:txBody>
          <a:bodyPr>
            <a:normAutofit/>
          </a:bodyPr>
          <a:lstStyle/>
          <a:p>
            <a:pPr marL="0" indent="0">
              <a:buNone/>
            </a:pPr>
            <a:r>
              <a:rPr lang="en-US" sz="3600" b="1" cap="small" dirty="0">
                <a:solidFill>
                  <a:srgbClr val="FFE161"/>
                </a:solidFill>
              </a:rPr>
              <a:t>The Belt of Truth</a:t>
            </a:r>
          </a:p>
          <a:p>
            <a:r>
              <a:rPr lang="en-US" sz="3200" b="1" dirty="0">
                <a:solidFill>
                  <a:srgbClr val="FFE161"/>
                </a:solidFill>
              </a:rPr>
              <a:t>Truth is at the heart of discipleship       </a:t>
            </a:r>
            <a:r>
              <a:rPr lang="en-US" sz="3200" dirty="0">
                <a:solidFill>
                  <a:srgbClr val="FFE161"/>
                </a:solidFill>
              </a:rPr>
              <a:t>(John 8:31-32).</a:t>
            </a:r>
          </a:p>
          <a:p>
            <a:r>
              <a:rPr lang="en-US" sz="3200" b="1" dirty="0">
                <a:solidFill>
                  <a:srgbClr val="FFE161"/>
                </a:solidFill>
              </a:rPr>
              <a:t>Satan seeks to harm us with lies             </a:t>
            </a:r>
            <a:r>
              <a:rPr lang="en-US" sz="3200" dirty="0">
                <a:solidFill>
                  <a:srgbClr val="FFE161"/>
                </a:solidFill>
              </a:rPr>
              <a:t>(John 8:44; 2 Corinthians 11:3; Ephesians 4:14; 1 Timothy 4:1-3).</a:t>
            </a:r>
          </a:p>
          <a:p>
            <a:r>
              <a:rPr lang="en-US" sz="3200" b="1" dirty="0">
                <a:solidFill>
                  <a:srgbClr val="FFE161"/>
                </a:solidFill>
              </a:rPr>
              <a:t>Christians must speak “truth in love” </a:t>
            </a:r>
            <a:r>
              <a:rPr lang="en-US" sz="3200" dirty="0">
                <a:solidFill>
                  <a:srgbClr val="FFE161"/>
                </a:solidFill>
              </a:rPr>
              <a:t>(Ephesians 4:15).</a:t>
            </a:r>
          </a:p>
        </p:txBody>
      </p:sp>
    </p:spTree>
    <p:extLst>
      <p:ext uri="{BB962C8B-B14F-4D97-AF65-F5344CB8AC3E}">
        <p14:creationId xmlns:p14="http://schemas.microsoft.com/office/powerpoint/2010/main" val="31855415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B721B-4176-F3C4-196D-F73425E5D7D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A0253C4-CEA1-9FBF-DE80-D40C36DC23BB}"/>
              </a:ext>
            </a:extLst>
          </p:cNvPr>
          <p:cNvPicPr>
            <a:picLocks noChangeAspect="1"/>
          </p:cNvPicPr>
          <p:nvPr/>
        </p:nvPicPr>
        <p:blipFill>
          <a:blip r:embed="rId2"/>
          <a:stretch>
            <a:fillRect/>
          </a:stretch>
        </p:blipFill>
        <p:spPr>
          <a:xfrm>
            <a:off x="6257109" y="0"/>
            <a:ext cx="2886891" cy="2886891"/>
          </a:xfrm>
          <a:prstGeom prst="rect">
            <a:avLst/>
          </a:prstGeom>
        </p:spPr>
      </p:pic>
      <p:sp>
        <p:nvSpPr>
          <p:cNvPr id="2" name="Title 1">
            <a:extLst>
              <a:ext uri="{FF2B5EF4-FFF2-40B4-BE49-F238E27FC236}">
                <a16:creationId xmlns:a16="http://schemas.microsoft.com/office/drawing/2014/main" id="{14F8C9C4-8E62-7705-5E1A-8E220CD58469}"/>
              </a:ext>
            </a:extLst>
          </p:cNvPr>
          <p:cNvSpPr>
            <a:spLocks noGrp="1"/>
          </p:cNvSpPr>
          <p:nvPr>
            <p:ph type="title"/>
          </p:nvPr>
        </p:nvSpPr>
        <p:spPr>
          <a:xfrm>
            <a:off x="628650" y="365126"/>
            <a:ext cx="6124847" cy="1460499"/>
          </a:xfrm>
        </p:spPr>
        <p:txBody>
          <a:bodyPr>
            <a:normAutofit/>
          </a:bodyPr>
          <a:lstStyle/>
          <a:p>
            <a:pPr algn="ctr"/>
            <a:r>
              <a:rPr lang="en-US" sz="4800" dirty="0">
                <a:solidFill>
                  <a:srgbClr val="F4E2A2"/>
                </a:solidFill>
                <a:latin typeface="Bernard MT Condensed" panose="02050806060905020404" pitchFamily="18" charset="0"/>
              </a:rPr>
              <a:t>The Armor of Truth </a:t>
            </a:r>
            <a:br>
              <a:rPr lang="en-US" sz="4800" dirty="0">
                <a:solidFill>
                  <a:srgbClr val="F4E2A2"/>
                </a:solidFill>
                <a:latin typeface="Bernard MT Condensed" panose="02050806060905020404" pitchFamily="18" charset="0"/>
              </a:rPr>
            </a:br>
            <a:r>
              <a:rPr lang="en-US" sz="4800" dirty="0">
                <a:solidFill>
                  <a:srgbClr val="F4E2A2"/>
                </a:solidFill>
                <a:latin typeface="Bernard MT Condensed" panose="02050806060905020404" pitchFamily="18" charset="0"/>
              </a:rPr>
              <a:t>and Righteousness</a:t>
            </a:r>
            <a:endParaRPr lang="en-US" sz="4800" dirty="0">
              <a:solidFill>
                <a:srgbClr val="F4E2A2"/>
              </a:solidFill>
            </a:endParaRPr>
          </a:p>
        </p:txBody>
      </p:sp>
      <p:sp>
        <p:nvSpPr>
          <p:cNvPr id="3" name="Content Placeholder 2">
            <a:extLst>
              <a:ext uri="{FF2B5EF4-FFF2-40B4-BE49-F238E27FC236}">
                <a16:creationId xmlns:a16="http://schemas.microsoft.com/office/drawing/2014/main" id="{E3C8616B-E8D8-AE9B-C280-82FAEEB512B9}"/>
              </a:ext>
            </a:extLst>
          </p:cNvPr>
          <p:cNvSpPr>
            <a:spLocks noGrp="1"/>
          </p:cNvSpPr>
          <p:nvPr>
            <p:ph idx="1"/>
          </p:nvPr>
        </p:nvSpPr>
        <p:spPr>
          <a:xfrm>
            <a:off x="628650" y="1995441"/>
            <a:ext cx="7222127" cy="4667249"/>
          </a:xfrm>
        </p:spPr>
        <p:txBody>
          <a:bodyPr>
            <a:normAutofit/>
          </a:bodyPr>
          <a:lstStyle/>
          <a:p>
            <a:pPr marL="0" indent="0">
              <a:buNone/>
            </a:pPr>
            <a:r>
              <a:rPr lang="en-US" sz="3600" b="1" cap="small" dirty="0">
                <a:solidFill>
                  <a:srgbClr val="FFE161"/>
                </a:solidFill>
              </a:rPr>
              <a:t>The Breastplate of Righteousness</a:t>
            </a:r>
          </a:p>
          <a:p>
            <a:r>
              <a:rPr lang="en-US" sz="3200" b="1" dirty="0">
                <a:solidFill>
                  <a:srgbClr val="FFE161"/>
                </a:solidFill>
              </a:rPr>
              <a:t>Righteousness comes from the power of the “truth of the gospel” working in us as we trust it and Him </a:t>
            </a:r>
            <a:r>
              <a:rPr lang="en-US" sz="3200" dirty="0">
                <a:solidFill>
                  <a:srgbClr val="FFE161"/>
                </a:solidFill>
              </a:rPr>
              <a:t>(Ephesians 1:13).</a:t>
            </a:r>
          </a:p>
          <a:p>
            <a:r>
              <a:rPr lang="en-US" sz="3200" b="1" dirty="0">
                <a:solidFill>
                  <a:srgbClr val="FFE161"/>
                </a:solidFill>
              </a:rPr>
              <a:t>It is maintained by trust in God’s grace coupled with actively pursuing the right path at every juncture </a:t>
            </a:r>
            <a:r>
              <a:rPr lang="en-US" sz="3200" dirty="0">
                <a:solidFill>
                  <a:srgbClr val="FFE161"/>
                </a:solidFill>
              </a:rPr>
              <a:t>(Philippians 3:9; 1 John 3:7).</a:t>
            </a:r>
          </a:p>
        </p:txBody>
      </p:sp>
    </p:spTree>
    <p:extLst>
      <p:ext uri="{BB962C8B-B14F-4D97-AF65-F5344CB8AC3E}">
        <p14:creationId xmlns:p14="http://schemas.microsoft.com/office/powerpoint/2010/main" val="2333511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2A591-8B4E-D1DF-0BB3-BBEAD40F9BE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3057C18-CC76-2359-946B-05BD199840A9}"/>
              </a:ext>
            </a:extLst>
          </p:cNvPr>
          <p:cNvPicPr>
            <a:picLocks noChangeAspect="1"/>
          </p:cNvPicPr>
          <p:nvPr/>
        </p:nvPicPr>
        <p:blipFill>
          <a:blip r:embed="rId2"/>
          <a:stretch>
            <a:fillRect/>
          </a:stretch>
        </p:blipFill>
        <p:spPr>
          <a:xfrm>
            <a:off x="6257109" y="0"/>
            <a:ext cx="2886891" cy="2886891"/>
          </a:xfrm>
          <a:prstGeom prst="rect">
            <a:avLst/>
          </a:prstGeom>
        </p:spPr>
      </p:pic>
      <p:sp>
        <p:nvSpPr>
          <p:cNvPr id="2" name="Title 1">
            <a:extLst>
              <a:ext uri="{FF2B5EF4-FFF2-40B4-BE49-F238E27FC236}">
                <a16:creationId xmlns:a16="http://schemas.microsoft.com/office/drawing/2014/main" id="{60FA1B93-8B14-A91C-5DE9-014FE38D8A62}"/>
              </a:ext>
            </a:extLst>
          </p:cNvPr>
          <p:cNvSpPr>
            <a:spLocks noGrp="1"/>
          </p:cNvSpPr>
          <p:nvPr>
            <p:ph type="title"/>
          </p:nvPr>
        </p:nvSpPr>
        <p:spPr>
          <a:xfrm>
            <a:off x="628650" y="365126"/>
            <a:ext cx="6124847" cy="1460499"/>
          </a:xfrm>
        </p:spPr>
        <p:txBody>
          <a:bodyPr>
            <a:normAutofit/>
          </a:bodyPr>
          <a:lstStyle/>
          <a:p>
            <a:pPr algn="ctr"/>
            <a:r>
              <a:rPr lang="en-US" sz="4800" dirty="0">
                <a:solidFill>
                  <a:srgbClr val="F4E2A2"/>
                </a:solidFill>
                <a:latin typeface="Bernard MT Condensed" panose="02050806060905020404" pitchFamily="18" charset="0"/>
              </a:rPr>
              <a:t>The Armor of Truth </a:t>
            </a:r>
            <a:br>
              <a:rPr lang="en-US" sz="4800" dirty="0">
                <a:solidFill>
                  <a:srgbClr val="F4E2A2"/>
                </a:solidFill>
                <a:latin typeface="Bernard MT Condensed" panose="02050806060905020404" pitchFamily="18" charset="0"/>
              </a:rPr>
            </a:br>
            <a:r>
              <a:rPr lang="en-US" sz="4800" dirty="0">
                <a:solidFill>
                  <a:srgbClr val="F4E2A2"/>
                </a:solidFill>
                <a:latin typeface="Bernard MT Condensed" panose="02050806060905020404" pitchFamily="18" charset="0"/>
              </a:rPr>
              <a:t>and Righteousness</a:t>
            </a:r>
            <a:endParaRPr lang="en-US" sz="4800" dirty="0">
              <a:solidFill>
                <a:srgbClr val="F4E2A2"/>
              </a:solidFill>
            </a:endParaRPr>
          </a:p>
        </p:txBody>
      </p:sp>
      <p:sp>
        <p:nvSpPr>
          <p:cNvPr id="3" name="Content Placeholder 2">
            <a:extLst>
              <a:ext uri="{FF2B5EF4-FFF2-40B4-BE49-F238E27FC236}">
                <a16:creationId xmlns:a16="http://schemas.microsoft.com/office/drawing/2014/main" id="{32B43FFB-7F71-96BA-001B-0BC024F0F27F}"/>
              </a:ext>
            </a:extLst>
          </p:cNvPr>
          <p:cNvSpPr>
            <a:spLocks noGrp="1"/>
          </p:cNvSpPr>
          <p:nvPr>
            <p:ph idx="1"/>
          </p:nvPr>
        </p:nvSpPr>
        <p:spPr>
          <a:xfrm>
            <a:off x="471894" y="1825625"/>
            <a:ext cx="8043456" cy="4901746"/>
          </a:xfrm>
        </p:spPr>
        <p:txBody>
          <a:bodyPr>
            <a:normAutofit/>
          </a:bodyPr>
          <a:lstStyle/>
          <a:p>
            <a:pPr marL="0" indent="0">
              <a:buNone/>
            </a:pPr>
            <a:r>
              <a:rPr lang="en-US" sz="3600" b="1" cap="small" dirty="0">
                <a:solidFill>
                  <a:srgbClr val="FFE161"/>
                </a:solidFill>
              </a:rPr>
              <a:t>Truth &amp; Righteousness Together</a:t>
            </a:r>
          </a:p>
          <a:p>
            <a:r>
              <a:rPr lang="en-US" sz="3200" b="1" dirty="0">
                <a:solidFill>
                  <a:srgbClr val="FFE161"/>
                </a:solidFill>
              </a:rPr>
              <a:t>Those who dwell with God do right                 and speak truth </a:t>
            </a:r>
            <a:r>
              <a:rPr lang="en-US" sz="3200" dirty="0">
                <a:solidFill>
                  <a:srgbClr val="FFE161"/>
                </a:solidFill>
              </a:rPr>
              <a:t>(Psalm 15:1-2). </a:t>
            </a:r>
          </a:p>
          <a:p>
            <a:r>
              <a:rPr lang="en-US" sz="3200" b="1" dirty="0">
                <a:solidFill>
                  <a:srgbClr val="FFE161"/>
                </a:solidFill>
              </a:rPr>
              <a:t>Righteousness and truth are bound together in the word of God and its application </a:t>
            </a:r>
            <a:r>
              <a:rPr lang="en-US" sz="3200" dirty="0">
                <a:solidFill>
                  <a:srgbClr val="FFE161"/>
                </a:solidFill>
              </a:rPr>
              <a:t>(Psalms 33:4; 119:60; 111:7-8; Proverbs 12:17).</a:t>
            </a:r>
          </a:p>
          <a:p>
            <a:r>
              <a:rPr lang="en-US" sz="3200" b="1" dirty="0">
                <a:solidFill>
                  <a:srgbClr val="FFE161"/>
                </a:solidFill>
              </a:rPr>
              <a:t>We must speak God’s righteousness and keep His truth </a:t>
            </a:r>
            <a:r>
              <a:rPr lang="en-US" sz="3200" dirty="0">
                <a:solidFill>
                  <a:srgbClr val="FFE161"/>
                </a:solidFill>
              </a:rPr>
              <a:t>(Psalm 40:9-10; Isa. 26:1-2).</a:t>
            </a:r>
          </a:p>
        </p:txBody>
      </p:sp>
    </p:spTree>
    <p:extLst>
      <p:ext uri="{BB962C8B-B14F-4D97-AF65-F5344CB8AC3E}">
        <p14:creationId xmlns:p14="http://schemas.microsoft.com/office/powerpoint/2010/main" val="1280352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FE2AC-8FD9-3B5C-9AF9-E856F2C5B1C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414AC54-CDE6-4048-E988-82B4811F2CF0}"/>
              </a:ext>
            </a:extLst>
          </p:cNvPr>
          <p:cNvPicPr>
            <a:picLocks noChangeAspect="1"/>
          </p:cNvPicPr>
          <p:nvPr/>
        </p:nvPicPr>
        <p:blipFill>
          <a:blip r:embed="rId2"/>
          <a:stretch>
            <a:fillRect/>
          </a:stretch>
        </p:blipFill>
        <p:spPr>
          <a:xfrm>
            <a:off x="6257109" y="0"/>
            <a:ext cx="2886891" cy="2886891"/>
          </a:xfrm>
          <a:prstGeom prst="rect">
            <a:avLst/>
          </a:prstGeom>
        </p:spPr>
      </p:pic>
      <p:sp>
        <p:nvSpPr>
          <p:cNvPr id="2" name="Title 1">
            <a:extLst>
              <a:ext uri="{FF2B5EF4-FFF2-40B4-BE49-F238E27FC236}">
                <a16:creationId xmlns:a16="http://schemas.microsoft.com/office/drawing/2014/main" id="{81CA34CA-C226-ECA7-FE68-AF0F3978E8C9}"/>
              </a:ext>
            </a:extLst>
          </p:cNvPr>
          <p:cNvSpPr>
            <a:spLocks noGrp="1"/>
          </p:cNvSpPr>
          <p:nvPr>
            <p:ph type="title"/>
          </p:nvPr>
        </p:nvSpPr>
        <p:spPr>
          <a:xfrm>
            <a:off x="628650" y="365126"/>
            <a:ext cx="6124847" cy="1460499"/>
          </a:xfrm>
        </p:spPr>
        <p:txBody>
          <a:bodyPr>
            <a:normAutofit/>
          </a:bodyPr>
          <a:lstStyle/>
          <a:p>
            <a:pPr algn="ctr"/>
            <a:r>
              <a:rPr lang="en-US" sz="4800" dirty="0">
                <a:solidFill>
                  <a:srgbClr val="F4E2A2"/>
                </a:solidFill>
                <a:latin typeface="Bernard MT Condensed" panose="02050806060905020404" pitchFamily="18" charset="0"/>
              </a:rPr>
              <a:t>The Armor of Truth </a:t>
            </a:r>
            <a:br>
              <a:rPr lang="en-US" sz="4800" dirty="0">
                <a:solidFill>
                  <a:srgbClr val="F4E2A2"/>
                </a:solidFill>
                <a:latin typeface="Bernard MT Condensed" panose="02050806060905020404" pitchFamily="18" charset="0"/>
              </a:rPr>
            </a:br>
            <a:r>
              <a:rPr lang="en-US" sz="4800" dirty="0">
                <a:solidFill>
                  <a:srgbClr val="F4E2A2"/>
                </a:solidFill>
                <a:latin typeface="Bernard MT Condensed" panose="02050806060905020404" pitchFamily="18" charset="0"/>
              </a:rPr>
              <a:t>and Righteousness</a:t>
            </a:r>
            <a:endParaRPr lang="en-US" sz="4800" dirty="0">
              <a:solidFill>
                <a:srgbClr val="F4E2A2"/>
              </a:solidFill>
            </a:endParaRPr>
          </a:p>
        </p:txBody>
      </p:sp>
      <p:sp>
        <p:nvSpPr>
          <p:cNvPr id="3" name="Content Placeholder 2">
            <a:extLst>
              <a:ext uri="{FF2B5EF4-FFF2-40B4-BE49-F238E27FC236}">
                <a16:creationId xmlns:a16="http://schemas.microsoft.com/office/drawing/2014/main" id="{177E7292-C79B-41F9-3788-4BC812F2FD80}"/>
              </a:ext>
            </a:extLst>
          </p:cNvPr>
          <p:cNvSpPr>
            <a:spLocks noGrp="1"/>
          </p:cNvSpPr>
          <p:nvPr>
            <p:ph idx="1"/>
          </p:nvPr>
        </p:nvSpPr>
        <p:spPr>
          <a:xfrm>
            <a:off x="471894" y="1825625"/>
            <a:ext cx="7418072" cy="4901746"/>
          </a:xfrm>
        </p:spPr>
        <p:txBody>
          <a:bodyPr>
            <a:normAutofit/>
          </a:bodyPr>
          <a:lstStyle/>
          <a:p>
            <a:pPr marL="0" indent="0">
              <a:buNone/>
            </a:pPr>
            <a:r>
              <a:rPr lang="en-US" sz="3600" b="1" cap="small" dirty="0">
                <a:solidFill>
                  <a:srgbClr val="FFE161"/>
                </a:solidFill>
              </a:rPr>
              <a:t>Truth &amp; Righteousness Together</a:t>
            </a:r>
          </a:p>
          <a:p>
            <a:r>
              <a:rPr lang="en-US" sz="3200" b="1" dirty="0">
                <a:solidFill>
                  <a:srgbClr val="FFE161"/>
                </a:solidFill>
              </a:rPr>
              <a:t>Truth and righteousness are unused by those whom Satan conquers </a:t>
            </a:r>
            <a:r>
              <a:rPr lang="en-US" sz="3200" dirty="0">
                <a:solidFill>
                  <a:srgbClr val="FFE161"/>
                </a:solidFill>
              </a:rPr>
              <a:t>(Romans 1:18; 2:8; 2 Thess. 2:12).</a:t>
            </a:r>
          </a:p>
          <a:p>
            <a:r>
              <a:rPr lang="en-US" sz="3200" b="1" dirty="0">
                <a:solidFill>
                  <a:srgbClr val="FFE161"/>
                </a:solidFill>
              </a:rPr>
              <a:t>If you are to stand against the onslaught of evil, you will do so </a:t>
            </a:r>
            <a:r>
              <a:rPr lang="en-US" sz="3200" b="1" i="1" dirty="0">
                <a:solidFill>
                  <a:schemeClr val="bg2">
                    <a:lumMod val="90000"/>
                  </a:schemeClr>
                </a:solidFill>
              </a:rPr>
              <a:t>“having girded your waist with truth, having put on the breastplate of righteousness” </a:t>
            </a:r>
            <a:r>
              <a:rPr lang="en-US" sz="3200" dirty="0">
                <a:solidFill>
                  <a:srgbClr val="FFE161"/>
                </a:solidFill>
              </a:rPr>
              <a:t>(Ephesians 6:10-14).</a:t>
            </a:r>
          </a:p>
        </p:txBody>
      </p:sp>
    </p:spTree>
    <p:extLst>
      <p:ext uri="{BB962C8B-B14F-4D97-AF65-F5344CB8AC3E}">
        <p14:creationId xmlns:p14="http://schemas.microsoft.com/office/powerpoint/2010/main" val="2697054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4DE23-E96F-D1F3-E877-85BEA46180F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E854A84-ED1C-2854-50FC-31F86160E41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16937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183</TotalTime>
  <Words>320</Words>
  <Application>Microsoft Office PowerPoint</Application>
  <PresentationFormat>On-screen Show (4:3)</PresentationFormat>
  <Paragraphs>22</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Aptos Display</vt:lpstr>
      <vt:lpstr>Arial</vt:lpstr>
      <vt:lpstr>Bernard MT Condensed</vt:lpstr>
      <vt:lpstr>Office Theme</vt:lpstr>
      <vt:lpstr>PowerPoint Presentation</vt:lpstr>
      <vt:lpstr>Truth and Righteousness</vt:lpstr>
      <vt:lpstr>The Armor of Truth  and Righteousness</vt:lpstr>
      <vt:lpstr>The Armor of Truth  and Righteousness</vt:lpstr>
      <vt:lpstr>The Armor of Truth  and Righteousness</vt:lpstr>
      <vt:lpstr>The Armor of Truth  and Righteousness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Klein</dc:creator>
  <cp:lastModifiedBy>Michael Nix</cp:lastModifiedBy>
  <cp:revision>6</cp:revision>
  <dcterms:created xsi:type="dcterms:W3CDTF">2025-10-03T19:59:23Z</dcterms:created>
  <dcterms:modified xsi:type="dcterms:W3CDTF">2025-10-05T22:51:58Z</dcterms:modified>
</cp:coreProperties>
</file>