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61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4B35"/>
    <a:srgbClr val="C48E76"/>
    <a:srgbClr val="2C414A"/>
    <a:srgbClr val="2F5348"/>
    <a:srgbClr val="3B5763"/>
    <a:srgbClr val="E5B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5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89F65-E8AE-4288-9422-21082D5D9FBF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EA3A1-5979-4FBF-AB46-A488067BA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1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Christians present themselves as a living sacrifice to God</a:t>
            </a:r>
            <a:r>
              <a:rPr lang="en-US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EA3A1-5979-4FBF-AB46-A488067BAD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60984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6162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77952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15093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19031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66832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68991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38554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1707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28837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59900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41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B1075-E8EC-48FE-8B1F-BA405C6AFF00}" type="datetimeFigureOut">
              <a:rPr lang="en-US" smtClean="0"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72183-0683-4B9A-921A-610214648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5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00F1E-4075-4E00-83CA-F7E8E2B0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9350" y="1054100"/>
            <a:ext cx="3949700" cy="2895600"/>
          </a:xfrm>
        </p:spPr>
        <p:txBody>
          <a:bodyPr>
            <a:normAutofit/>
          </a:bodyPr>
          <a:lstStyle/>
          <a:p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Living as a Presentation to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A57AF-422F-47CA-9C2F-147C17EEC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0" y="4148138"/>
            <a:ext cx="2565400" cy="165576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Romans 12:1-2</a:t>
            </a:r>
          </a:p>
        </p:txBody>
      </p:sp>
      <p:pic>
        <p:nvPicPr>
          <p:cNvPr id="1026" name="Picture 2" descr="Sunset, Yogyakarta, Sunrise, Potrait, Nature">
            <a:extLst>
              <a:ext uri="{FF2B5EF4-FFF2-40B4-BE49-F238E27FC236}">
                <a16:creationId xmlns:a16="http://schemas.microsoft.com/office/drawing/2014/main" id="{A7732304-C71D-43CC-9BF9-697DFD004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74" y="647700"/>
            <a:ext cx="3945326" cy="556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410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C540-28A2-4A6B-81F2-70A96B393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30200"/>
            <a:ext cx="5989128" cy="135145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Living as a</a:t>
            </a:r>
            <a:b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</a:br>
            <a:r>
              <a:rPr lang="en-US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Presentation to God</a:t>
            </a:r>
            <a:endParaRPr lang="en-US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E19CD-32B6-47A5-94E1-CFA4BF86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305" y="1746452"/>
            <a:ext cx="6097603" cy="47813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600" b="1" u="sng" dirty="0">
                <a:solidFill>
                  <a:schemeClr val="accent2">
                    <a:lumMod val="50000"/>
                  </a:schemeClr>
                </a:solidFill>
                <a:latin typeface="Corbel" panose="020B0503020204020204" pitchFamily="34" charset="0"/>
              </a:rPr>
              <a:t>The Challenge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are called to make a sacrifice of our bodies </a:t>
            </a:r>
            <a:r>
              <a:rPr lang="en-US" sz="3200" dirty="0">
                <a:latin typeface="Corbel" panose="020B0503020204020204" pitchFamily="34" charset="0"/>
              </a:rPr>
              <a:t>(Romans 12:1-2;      1 Sam. 15:22; Psalm 51:17)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are called to make a complete &amp; perpetual sacrifice   – </a:t>
            </a:r>
            <a:r>
              <a:rPr lang="en-US" sz="3200" b="1" i="1" dirty="0">
                <a:latin typeface="Corbel" panose="020B0503020204020204" pitchFamily="34" charset="0"/>
              </a:rPr>
              <a:t>a living sacrifice! </a:t>
            </a:r>
            <a:r>
              <a:rPr lang="en-US" sz="3200" dirty="0">
                <a:latin typeface="Corbel" panose="020B0503020204020204" pitchFamily="34" charset="0"/>
              </a:rPr>
              <a:t>(Romans 6:13; Galatians 2:20)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8868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DD4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2" descr="Sunset, Yogyakarta, Sunrise, Potrait, Nature">
            <a:extLst>
              <a:ext uri="{FF2B5EF4-FFF2-40B4-BE49-F238E27FC236}">
                <a16:creationId xmlns:a16="http://schemas.microsoft.com/office/drawing/2014/main" id="{C72B2CFE-3A27-4696-A307-AE5653149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6845" y="2352146"/>
            <a:ext cx="2119736" cy="21537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6127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C540-28A2-4A6B-81F2-70A96B393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30200"/>
            <a:ext cx="5989128" cy="13514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Living as a</a:t>
            </a:r>
            <a:b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</a:b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Presentation to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E19CD-32B6-47A5-94E1-CFA4BF86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780674"/>
            <a:ext cx="6174605" cy="484872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600" b="1" u="sng" dirty="0">
                <a:solidFill>
                  <a:schemeClr val="accent2">
                    <a:lumMod val="50000"/>
                  </a:schemeClr>
                </a:solidFill>
                <a:latin typeface="Corbel" panose="020B0503020204020204" pitchFamily="34" charset="0"/>
              </a:rPr>
              <a:t>The Cause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are motivated by the grace of God</a:t>
            </a:r>
            <a:r>
              <a:rPr lang="en-US" sz="3200" dirty="0">
                <a:latin typeface="Corbel" panose="020B0503020204020204" pitchFamily="34" charset="0"/>
              </a:rPr>
              <a:t>; we love Him because      He first </a:t>
            </a:r>
            <a:r>
              <a:rPr lang="en-US" sz="3200">
                <a:latin typeface="Corbel" panose="020B0503020204020204" pitchFamily="34" charset="0"/>
              </a:rPr>
              <a:t>loved us </a:t>
            </a:r>
            <a:r>
              <a:rPr lang="en-US" sz="3200" dirty="0">
                <a:latin typeface="Corbel" panose="020B0503020204020204" pitchFamily="34" charset="0"/>
              </a:rPr>
              <a:t>(1 </a:t>
            </a:r>
            <a:r>
              <a:rPr lang="en-US" sz="3200">
                <a:latin typeface="Corbel" panose="020B0503020204020204" pitchFamily="34" charset="0"/>
              </a:rPr>
              <a:t>John 4:19) </a:t>
            </a:r>
            <a:endParaRPr lang="en-US" sz="3200" dirty="0">
              <a:latin typeface="Corbel" panose="020B0503020204020204" pitchFamily="34" charset="0"/>
            </a:endParaRPr>
          </a:p>
          <a:p>
            <a:r>
              <a:rPr lang="en-US" sz="3200" b="1" dirty="0">
                <a:latin typeface="Corbel" panose="020B0503020204020204" pitchFamily="34" charset="0"/>
              </a:rPr>
              <a:t>We live for the One who died      to save us! </a:t>
            </a:r>
            <a:r>
              <a:rPr lang="en-US" sz="3200" dirty="0">
                <a:latin typeface="Corbel" panose="020B0503020204020204" pitchFamily="34" charset="0"/>
              </a:rPr>
              <a:t>(2 Cor. 5:14-15)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8868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DD4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2" descr="Sunset, Yogyakarta, Sunrise, Potrait, Nature">
            <a:extLst>
              <a:ext uri="{FF2B5EF4-FFF2-40B4-BE49-F238E27FC236}">
                <a16:creationId xmlns:a16="http://schemas.microsoft.com/office/drawing/2014/main" id="{C72B2CFE-3A27-4696-A307-AE5653149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6845" y="2352146"/>
            <a:ext cx="2119736" cy="21537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2894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C540-28A2-4A6B-81F2-70A96B393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30200"/>
            <a:ext cx="5989128" cy="13514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Living as a</a:t>
            </a:r>
            <a:b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</a:b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Presentation to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E19CD-32B6-47A5-94E1-CFA4BF86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59632"/>
            <a:ext cx="5989128" cy="51763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600" b="1" u="sng" dirty="0">
                <a:solidFill>
                  <a:schemeClr val="accent2">
                    <a:lumMod val="50000"/>
                  </a:schemeClr>
                </a:solidFill>
                <a:latin typeface="Corbel" panose="020B0503020204020204" pitchFamily="34" charset="0"/>
              </a:rPr>
              <a:t>The Consecration</a:t>
            </a:r>
            <a:endParaRPr lang="en-US" sz="3600" b="1" i="1" u="sng" dirty="0">
              <a:solidFill>
                <a:schemeClr val="accent2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r>
              <a:rPr lang="en-US" sz="3200" b="1" dirty="0">
                <a:latin typeface="Corbel" panose="020B0503020204020204" pitchFamily="34" charset="0"/>
              </a:rPr>
              <a:t>We are “a holy priesthood”</a:t>
            </a:r>
            <a:r>
              <a:rPr lang="en-US" sz="3200" dirty="0">
                <a:latin typeface="Corbel" panose="020B0503020204020204" pitchFamily="34" charset="0"/>
              </a:rPr>
              <a:t>                (1 Peter 2:5) 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have been made holy by    the sacrifice of Christ!      </a:t>
            </a:r>
            <a:r>
              <a:rPr lang="en-US" sz="3200" dirty="0">
                <a:latin typeface="Corbel" panose="020B0503020204020204" pitchFamily="34" charset="0"/>
              </a:rPr>
              <a:t>(Hebrews 10:4-10; 13:12-15)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have a part to play in our holiness; we must be holy to be useful to God! </a:t>
            </a:r>
            <a:r>
              <a:rPr lang="en-US" sz="3200" dirty="0">
                <a:latin typeface="Corbel" panose="020B0503020204020204" pitchFamily="34" charset="0"/>
              </a:rPr>
              <a:t>(1 Peter 1:14-16;     2 Corinthians 7:1; 2 Timothy 2:21)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8868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DD4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2" descr="Sunset, Yogyakarta, Sunrise, Potrait, Nature">
            <a:extLst>
              <a:ext uri="{FF2B5EF4-FFF2-40B4-BE49-F238E27FC236}">
                <a16:creationId xmlns:a16="http://schemas.microsoft.com/office/drawing/2014/main" id="{C72B2CFE-3A27-4696-A307-AE5653149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6845" y="2352146"/>
            <a:ext cx="2119736" cy="21537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6546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C540-28A2-4A6B-81F2-70A96B393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30200"/>
            <a:ext cx="5989128" cy="13514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Living as a</a:t>
            </a:r>
            <a:b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</a:b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Bernard MT Condensed" panose="02050806060905020404" pitchFamily="18" charset="0"/>
              </a:rPr>
              <a:t>Presentation to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E19CD-32B6-47A5-94E1-CFA4BF86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634" y="1751798"/>
            <a:ext cx="6583679" cy="508418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chemeClr val="accent2">
                    <a:lumMod val="50000"/>
                  </a:schemeClr>
                </a:solidFill>
                <a:latin typeface="Corbel" panose="020B0503020204020204" pitchFamily="34" charset="0"/>
              </a:rPr>
              <a:t>The Consequence: </a:t>
            </a:r>
            <a:r>
              <a:rPr lang="en-US" sz="3200" b="1" i="1" u="sng" dirty="0">
                <a:solidFill>
                  <a:schemeClr val="accent2">
                    <a:lumMod val="50000"/>
                  </a:schemeClr>
                </a:solidFill>
                <a:latin typeface="Corbel" panose="020B0503020204020204" pitchFamily="34" charset="0"/>
              </a:rPr>
              <a:t>Forever Changed!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are “born again” to walk in “newness of life” </a:t>
            </a:r>
            <a:r>
              <a:rPr lang="en-US" sz="3200" dirty="0">
                <a:latin typeface="Corbel" panose="020B0503020204020204" pitchFamily="34" charset="0"/>
              </a:rPr>
              <a:t>(John 3:3,      Romans 6:3-4)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We are new creatures with new minds </a:t>
            </a:r>
            <a:r>
              <a:rPr lang="en-US" sz="3200" dirty="0">
                <a:latin typeface="Corbel" panose="020B0503020204020204" pitchFamily="34" charset="0"/>
              </a:rPr>
              <a:t>(2 Corinthians 5:17;   Ephesians 4:22-24)</a:t>
            </a:r>
          </a:p>
          <a:p>
            <a:r>
              <a:rPr lang="en-US" sz="3200" b="1" dirty="0">
                <a:latin typeface="Corbel" panose="020B0503020204020204" pitchFamily="34" charset="0"/>
              </a:rPr>
              <a:t>Bad behaviors are replaced with good ones </a:t>
            </a:r>
            <a:r>
              <a:rPr lang="en-US" sz="3200" dirty="0">
                <a:latin typeface="Corbel" panose="020B0503020204020204" pitchFamily="34" charset="0"/>
              </a:rPr>
              <a:t>(Ephesians 4:25-32)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8868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rgbClr val="FDD4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2" descr="Sunset, Yogyakarta, Sunrise, Potrait, Nature">
            <a:extLst>
              <a:ext uri="{FF2B5EF4-FFF2-40B4-BE49-F238E27FC236}">
                <a16:creationId xmlns:a16="http://schemas.microsoft.com/office/drawing/2014/main" id="{C72B2CFE-3A27-4696-A307-AE5653149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6845" y="2352146"/>
            <a:ext cx="2119736" cy="21537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024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235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Bernard MT Condensed</vt:lpstr>
      <vt:lpstr>Calibri</vt:lpstr>
      <vt:lpstr>Calibri Light</vt:lpstr>
      <vt:lpstr>Corbel</vt:lpstr>
      <vt:lpstr>Office Theme</vt:lpstr>
      <vt:lpstr>Living as a Presentation to God</vt:lpstr>
      <vt:lpstr>Living as a Presentation to God</vt:lpstr>
      <vt:lpstr>Living as a Presentation to God</vt:lpstr>
      <vt:lpstr>Living as a Presentation to God</vt:lpstr>
      <vt:lpstr>Living as a Presentation to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as a Presentation to God</dc:title>
  <dc:creator>Eastside Enlightener</dc:creator>
  <cp:lastModifiedBy>Eastside Enlightener</cp:lastModifiedBy>
  <cp:revision>12</cp:revision>
  <dcterms:created xsi:type="dcterms:W3CDTF">2019-10-01T20:15:27Z</dcterms:created>
  <dcterms:modified xsi:type="dcterms:W3CDTF">2019-10-05T14:10:15Z</dcterms:modified>
</cp:coreProperties>
</file>