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6471" autoAdjust="0"/>
  </p:normalViewPr>
  <p:slideViewPr>
    <p:cSldViewPr snapToGrid="0">
      <p:cViewPr varScale="1">
        <p:scale>
          <a:sx n="46" d="100"/>
          <a:sy n="46" d="100"/>
        </p:scale>
        <p:origin x="1812" y="3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A7313F-CDC3-4571-9ED5-37101CCFAD41}" type="datetimeFigureOut">
              <a:rPr lang="en-US" smtClean="0"/>
              <a:t>10/8/2022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11DA4C-BE4A-4170-B0BB-DA1FD719CC50}" type="slidenum">
              <a:rPr lang="en-US" smtClean="0"/>
              <a:t>‹#›</a:t>
            </a:fld>
            <a:endParaRPr lang="en-US"/>
          </a:p>
        </p:txBody>
      </p:sp>
    </p:spTree>
    <p:extLst>
      <p:ext uri="{BB962C8B-B14F-4D97-AF65-F5344CB8AC3E}">
        <p14:creationId xmlns:p14="http://schemas.microsoft.com/office/powerpoint/2010/main" val="2515006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our best, we may do something for others that we would not do for ourselves.  One strong motivation for Christians to run their race with endurance is an abiding concern for the eternal welfare and salvation of others.  The apostle Paul declared, “I endure all things for the sake of the elect, that they also may obtain salvation.”</a:t>
            </a:r>
          </a:p>
        </p:txBody>
      </p:sp>
      <p:sp>
        <p:nvSpPr>
          <p:cNvPr id="4" name="Slide Number Placeholder 3"/>
          <p:cNvSpPr>
            <a:spLocks noGrp="1"/>
          </p:cNvSpPr>
          <p:nvPr>
            <p:ph type="sldNum" sz="quarter" idx="5"/>
          </p:nvPr>
        </p:nvSpPr>
        <p:spPr/>
        <p:txBody>
          <a:bodyPr/>
          <a:lstStyle/>
          <a:p>
            <a:fld id="{FB11DA4C-BE4A-4170-B0BB-DA1FD719CC50}" type="slidenum">
              <a:rPr lang="en-US" smtClean="0"/>
              <a:t>1</a:t>
            </a:fld>
            <a:endParaRPr lang="en-US"/>
          </a:p>
        </p:txBody>
      </p:sp>
    </p:spTree>
    <p:extLst>
      <p:ext uri="{BB962C8B-B14F-4D97-AF65-F5344CB8AC3E}">
        <p14:creationId xmlns:p14="http://schemas.microsoft.com/office/powerpoint/2010/main" val="55818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57F24D-E2ED-4E25-9EBF-4E8A12FF1F91}" type="datetimeFigureOut">
              <a:rPr lang="en-US" smtClean="0"/>
              <a:t>10/8/2022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8718E0-7DB7-4AF1-AC2D-BB02E65AB5FA}" type="slidenum">
              <a:rPr lang="en-US" smtClean="0"/>
              <a:t>‹#›</a:t>
            </a:fld>
            <a:endParaRPr lang="en-US"/>
          </a:p>
        </p:txBody>
      </p:sp>
    </p:spTree>
    <p:extLst>
      <p:ext uri="{BB962C8B-B14F-4D97-AF65-F5344CB8AC3E}">
        <p14:creationId xmlns:p14="http://schemas.microsoft.com/office/powerpoint/2010/main" val="1673585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57F24D-E2ED-4E25-9EBF-4E8A12FF1F91}" type="datetimeFigureOut">
              <a:rPr lang="en-US" smtClean="0"/>
              <a:t>10/8/2022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8718E0-7DB7-4AF1-AC2D-BB02E65AB5FA}" type="slidenum">
              <a:rPr lang="en-US" smtClean="0"/>
              <a:t>‹#›</a:t>
            </a:fld>
            <a:endParaRPr lang="en-US"/>
          </a:p>
        </p:txBody>
      </p:sp>
    </p:spTree>
    <p:extLst>
      <p:ext uri="{BB962C8B-B14F-4D97-AF65-F5344CB8AC3E}">
        <p14:creationId xmlns:p14="http://schemas.microsoft.com/office/powerpoint/2010/main" val="4023404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57F24D-E2ED-4E25-9EBF-4E8A12FF1F91}" type="datetimeFigureOut">
              <a:rPr lang="en-US" smtClean="0"/>
              <a:t>10/8/2022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8718E0-7DB7-4AF1-AC2D-BB02E65AB5FA}" type="slidenum">
              <a:rPr lang="en-US" smtClean="0"/>
              <a:t>‹#›</a:t>
            </a:fld>
            <a:endParaRPr lang="en-US"/>
          </a:p>
        </p:txBody>
      </p:sp>
    </p:spTree>
    <p:extLst>
      <p:ext uri="{BB962C8B-B14F-4D97-AF65-F5344CB8AC3E}">
        <p14:creationId xmlns:p14="http://schemas.microsoft.com/office/powerpoint/2010/main" val="2453464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57F24D-E2ED-4E25-9EBF-4E8A12FF1F91}" type="datetimeFigureOut">
              <a:rPr lang="en-US" smtClean="0"/>
              <a:t>10/8/2022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8718E0-7DB7-4AF1-AC2D-BB02E65AB5FA}" type="slidenum">
              <a:rPr lang="en-US" smtClean="0"/>
              <a:t>‹#›</a:t>
            </a:fld>
            <a:endParaRPr lang="en-US"/>
          </a:p>
        </p:txBody>
      </p:sp>
    </p:spTree>
    <p:extLst>
      <p:ext uri="{BB962C8B-B14F-4D97-AF65-F5344CB8AC3E}">
        <p14:creationId xmlns:p14="http://schemas.microsoft.com/office/powerpoint/2010/main" val="2011846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57F24D-E2ED-4E25-9EBF-4E8A12FF1F91}" type="datetimeFigureOut">
              <a:rPr lang="en-US" smtClean="0"/>
              <a:t>10/8/2022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8718E0-7DB7-4AF1-AC2D-BB02E65AB5FA}" type="slidenum">
              <a:rPr lang="en-US" smtClean="0"/>
              <a:t>‹#›</a:t>
            </a:fld>
            <a:endParaRPr lang="en-US"/>
          </a:p>
        </p:txBody>
      </p:sp>
    </p:spTree>
    <p:extLst>
      <p:ext uri="{BB962C8B-B14F-4D97-AF65-F5344CB8AC3E}">
        <p14:creationId xmlns:p14="http://schemas.microsoft.com/office/powerpoint/2010/main" val="3021872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57F24D-E2ED-4E25-9EBF-4E8A12FF1F91}" type="datetimeFigureOut">
              <a:rPr lang="en-US" smtClean="0"/>
              <a:t>10/8/2022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8718E0-7DB7-4AF1-AC2D-BB02E65AB5FA}" type="slidenum">
              <a:rPr lang="en-US" smtClean="0"/>
              <a:t>‹#›</a:t>
            </a:fld>
            <a:endParaRPr lang="en-US"/>
          </a:p>
        </p:txBody>
      </p:sp>
    </p:spTree>
    <p:extLst>
      <p:ext uri="{BB962C8B-B14F-4D97-AF65-F5344CB8AC3E}">
        <p14:creationId xmlns:p14="http://schemas.microsoft.com/office/powerpoint/2010/main" val="2715989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57F24D-E2ED-4E25-9EBF-4E8A12FF1F91}" type="datetimeFigureOut">
              <a:rPr lang="en-US" smtClean="0"/>
              <a:t>10/8/2022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8718E0-7DB7-4AF1-AC2D-BB02E65AB5FA}" type="slidenum">
              <a:rPr lang="en-US" smtClean="0"/>
              <a:t>‹#›</a:t>
            </a:fld>
            <a:endParaRPr lang="en-US"/>
          </a:p>
        </p:txBody>
      </p:sp>
    </p:spTree>
    <p:extLst>
      <p:ext uri="{BB962C8B-B14F-4D97-AF65-F5344CB8AC3E}">
        <p14:creationId xmlns:p14="http://schemas.microsoft.com/office/powerpoint/2010/main" val="3111836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57F24D-E2ED-4E25-9EBF-4E8A12FF1F91}" type="datetimeFigureOut">
              <a:rPr lang="en-US" smtClean="0"/>
              <a:t>10/8/2022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8718E0-7DB7-4AF1-AC2D-BB02E65AB5FA}" type="slidenum">
              <a:rPr lang="en-US" smtClean="0"/>
              <a:t>‹#›</a:t>
            </a:fld>
            <a:endParaRPr lang="en-US"/>
          </a:p>
        </p:txBody>
      </p:sp>
    </p:spTree>
    <p:extLst>
      <p:ext uri="{BB962C8B-B14F-4D97-AF65-F5344CB8AC3E}">
        <p14:creationId xmlns:p14="http://schemas.microsoft.com/office/powerpoint/2010/main" val="3400848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57F24D-E2ED-4E25-9EBF-4E8A12FF1F91}" type="datetimeFigureOut">
              <a:rPr lang="en-US" smtClean="0"/>
              <a:t>10/8/2022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8718E0-7DB7-4AF1-AC2D-BB02E65AB5FA}" type="slidenum">
              <a:rPr lang="en-US" smtClean="0"/>
              <a:t>‹#›</a:t>
            </a:fld>
            <a:endParaRPr lang="en-US"/>
          </a:p>
        </p:txBody>
      </p:sp>
    </p:spTree>
    <p:extLst>
      <p:ext uri="{BB962C8B-B14F-4D97-AF65-F5344CB8AC3E}">
        <p14:creationId xmlns:p14="http://schemas.microsoft.com/office/powerpoint/2010/main" val="1468808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57F24D-E2ED-4E25-9EBF-4E8A12FF1F91}" type="datetimeFigureOut">
              <a:rPr lang="en-US" smtClean="0"/>
              <a:t>10/8/2022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8718E0-7DB7-4AF1-AC2D-BB02E65AB5FA}" type="slidenum">
              <a:rPr lang="en-US" smtClean="0"/>
              <a:t>‹#›</a:t>
            </a:fld>
            <a:endParaRPr lang="en-US"/>
          </a:p>
        </p:txBody>
      </p:sp>
    </p:spTree>
    <p:extLst>
      <p:ext uri="{BB962C8B-B14F-4D97-AF65-F5344CB8AC3E}">
        <p14:creationId xmlns:p14="http://schemas.microsoft.com/office/powerpoint/2010/main" val="538989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57F24D-E2ED-4E25-9EBF-4E8A12FF1F91}" type="datetimeFigureOut">
              <a:rPr lang="en-US" smtClean="0"/>
              <a:t>10/8/2022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8718E0-7DB7-4AF1-AC2D-BB02E65AB5FA}" type="slidenum">
              <a:rPr lang="en-US" smtClean="0"/>
              <a:t>‹#›</a:t>
            </a:fld>
            <a:endParaRPr lang="en-US"/>
          </a:p>
        </p:txBody>
      </p:sp>
    </p:spTree>
    <p:extLst>
      <p:ext uri="{BB962C8B-B14F-4D97-AF65-F5344CB8AC3E}">
        <p14:creationId xmlns:p14="http://schemas.microsoft.com/office/powerpoint/2010/main" val="1563203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57F24D-E2ED-4E25-9EBF-4E8A12FF1F91}" type="datetimeFigureOut">
              <a:rPr lang="en-US" smtClean="0"/>
              <a:t>10/8/2022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8718E0-7DB7-4AF1-AC2D-BB02E65AB5FA}" type="slidenum">
              <a:rPr lang="en-US" smtClean="0"/>
              <a:t>‹#›</a:t>
            </a:fld>
            <a:endParaRPr lang="en-US"/>
          </a:p>
        </p:txBody>
      </p:sp>
    </p:spTree>
    <p:extLst>
      <p:ext uri="{BB962C8B-B14F-4D97-AF65-F5344CB8AC3E}">
        <p14:creationId xmlns:p14="http://schemas.microsoft.com/office/powerpoint/2010/main" val="1155839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1C31E26C-3796-B16E-EACE-64503976EDC0}"/>
              </a:ext>
            </a:extLst>
          </p:cNvPr>
          <p:cNvPicPr>
            <a:picLocks noChangeAspect="1"/>
          </p:cNvPicPr>
          <p:nvPr/>
        </p:nvPicPr>
        <p:blipFill rotWithShape="1">
          <a:blip r:embed="rId3"/>
          <a:srcRect l="-11798" r="36959" b="23032"/>
          <a:stretch/>
        </p:blipFill>
        <p:spPr>
          <a:xfrm>
            <a:off x="-946288" y="0"/>
            <a:ext cx="10090288" cy="6858000"/>
          </a:xfrm>
          <a:prstGeom prst="rect">
            <a:avLst/>
          </a:prstGeom>
        </p:spPr>
      </p:pic>
      <p:sp>
        <p:nvSpPr>
          <p:cNvPr id="13" name="Rectangle 12">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17450"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1D35986C-C925-B766-FD38-8DF008A59514}"/>
              </a:ext>
            </a:extLst>
          </p:cNvPr>
          <p:cNvSpPr>
            <a:spLocks noGrp="1"/>
          </p:cNvSpPr>
          <p:nvPr>
            <p:ph type="subTitle" idx="1"/>
          </p:nvPr>
        </p:nvSpPr>
        <p:spPr>
          <a:xfrm>
            <a:off x="874963" y="4789331"/>
            <a:ext cx="3017519" cy="1068852"/>
          </a:xfrm>
        </p:spPr>
        <p:txBody>
          <a:bodyPr>
            <a:normAutofit/>
          </a:bodyPr>
          <a:lstStyle/>
          <a:p>
            <a:r>
              <a:rPr lang="en-US" sz="2800" b="1" dirty="0">
                <a:solidFill>
                  <a:schemeClr val="tx1">
                    <a:lumMod val="75000"/>
                    <a:lumOff val="25000"/>
                  </a:schemeClr>
                </a:solidFill>
              </a:rPr>
              <a:t>2 Timothy 2:10</a:t>
            </a:r>
          </a:p>
        </p:txBody>
      </p:sp>
      <p:sp>
        <p:nvSpPr>
          <p:cNvPr id="15" name="Rectangle 1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1653" y="434802"/>
            <a:ext cx="146304" cy="52806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0771" y="4546920"/>
            <a:ext cx="298323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DA93C76-094B-B324-F8A8-BF0F834F6F30}"/>
              </a:ext>
            </a:extLst>
          </p:cNvPr>
          <p:cNvSpPr>
            <a:spLocks noGrp="1"/>
          </p:cNvSpPr>
          <p:nvPr>
            <p:ph type="ctrTitle"/>
          </p:nvPr>
        </p:nvSpPr>
        <p:spPr>
          <a:xfrm>
            <a:off x="155529" y="746888"/>
            <a:ext cx="4466897" cy="3921238"/>
          </a:xfrm>
          <a:noFill/>
          <a:effectLst>
            <a:softEdge rad="31750"/>
          </a:effectLst>
        </p:spPr>
        <p:txBody>
          <a:bodyPr anchor="t">
            <a:normAutofit/>
          </a:bodyPr>
          <a:lstStyle/>
          <a:p>
            <a:br>
              <a:rPr lang="en-US" sz="4800" dirty="0">
                <a:latin typeface="Rockwell Nova Extra Bold" panose="02060903020205020403" pitchFamily="18" charset="0"/>
              </a:rPr>
            </a:br>
            <a:r>
              <a:rPr lang="en-US" sz="4800" dirty="0">
                <a:ln w="0">
                  <a:solidFill>
                    <a:sysClr val="windowText" lastClr="000000"/>
                  </a:solidFill>
                </a:ln>
                <a:solidFill>
                  <a:schemeClr val="accent1"/>
                </a:solidFill>
                <a:effectLst>
                  <a:glow rad="101600">
                    <a:schemeClr val="accent4">
                      <a:satMod val="175000"/>
                      <a:alpha val="40000"/>
                    </a:schemeClr>
                  </a:glow>
                  <a:outerShdw blurRad="38100" dist="25400" dir="5400000" algn="ctr" rotWithShape="0">
                    <a:srgbClr val="6E747A">
                      <a:alpha val="43000"/>
                    </a:srgbClr>
                  </a:outerShdw>
                </a:effectLst>
                <a:latin typeface="Rockwell Nova Extra Bold" panose="02060903020205020403" pitchFamily="18" charset="0"/>
              </a:rPr>
              <a:t>ENDURING </a:t>
            </a:r>
            <a:r>
              <a:rPr lang="en-US" sz="3600" dirty="0">
                <a:ln w="0">
                  <a:solidFill>
                    <a:sysClr val="windowText" lastClr="000000"/>
                  </a:solidFill>
                </a:ln>
                <a:solidFill>
                  <a:schemeClr val="accent1"/>
                </a:solidFill>
                <a:effectLst>
                  <a:glow rad="101600">
                    <a:schemeClr val="accent4">
                      <a:satMod val="175000"/>
                      <a:alpha val="40000"/>
                    </a:schemeClr>
                  </a:glow>
                  <a:outerShdw blurRad="38100" dist="25400" dir="5400000" algn="ctr" rotWithShape="0">
                    <a:srgbClr val="6E747A">
                      <a:alpha val="43000"/>
                    </a:srgbClr>
                  </a:outerShdw>
                </a:effectLst>
                <a:latin typeface="Rockwell Nova Extra Bold" panose="02060903020205020403" pitchFamily="18" charset="0"/>
              </a:rPr>
              <a:t>for the      SAKE </a:t>
            </a:r>
            <a:br>
              <a:rPr lang="en-US" sz="3600" dirty="0">
                <a:ln w="0">
                  <a:solidFill>
                    <a:sysClr val="windowText" lastClr="000000"/>
                  </a:solidFill>
                </a:ln>
                <a:solidFill>
                  <a:schemeClr val="accent1"/>
                </a:solidFill>
                <a:effectLst>
                  <a:glow rad="101600">
                    <a:schemeClr val="accent4">
                      <a:satMod val="175000"/>
                      <a:alpha val="40000"/>
                    </a:schemeClr>
                  </a:glow>
                  <a:outerShdw blurRad="38100" dist="25400" dir="5400000" algn="ctr" rotWithShape="0">
                    <a:srgbClr val="6E747A">
                      <a:alpha val="43000"/>
                    </a:srgbClr>
                  </a:outerShdw>
                </a:effectLst>
                <a:latin typeface="Rockwell Nova Extra Bold" panose="02060903020205020403" pitchFamily="18" charset="0"/>
              </a:rPr>
            </a:br>
            <a:r>
              <a:rPr lang="en-US" sz="3600" dirty="0">
                <a:ln w="0">
                  <a:solidFill>
                    <a:sysClr val="windowText" lastClr="000000"/>
                  </a:solidFill>
                </a:ln>
                <a:solidFill>
                  <a:schemeClr val="accent1"/>
                </a:solidFill>
                <a:effectLst>
                  <a:glow rad="101600">
                    <a:schemeClr val="accent4">
                      <a:satMod val="175000"/>
                      <a:alpha val="40000"/>
                    </a:schemeClr>
                  </a:glow>
                  <a:outerShdw blurRad="38100" dist="25400" dir="5400000" algn="ctr" rotWithShape="0">
                    <a:srgbClr val="6E747A">
                      <a:alpha val="43000"/>
                    </a:srgbClr>
                  </a:outerShdw>
                </a:effectLst>
                <a:latin typeface="Rockwell Nova Extra Bold" panose="02060903020205020403" pitchFamily="18" charset="0"/>
              </a:rPr>
              <a:t>of the             </a:t>
            </a:r>
            <a:r>
              <a:rPr lang="en-US" sz="4800" dirty="0">
                <a:ln w="0">
                  <a:solidFill>
                    <a:sysClr val="windowText" lastClr="000000"/>
                  </a:solidFill>
                </a:ln>
                <a:solidFill>
                  <a:schemeClr val="accent1"/>
                </a:solidFill>
                <a:effectLst>
                  <a:glow rad="101600">
                    <a:schemeClr val="accent4">
                      <a:satMod val="175000"/>
                      <a:alpha val="40000"/>
                    </a:schemeClr>
                  </a:glow>
                  <a:outerShdw blurRad="38100" dist="25400" dir="5400000" algn="ctr" rotWithShape="0">
                    <a:srgbClr val="6E747A">
                      <a:alpha val="43000"/>
                    </a:srgbClr>
                  </a:outerShdw>
                </a:effectLst>
                <a:latin typeface="Rockwell Nova Extra Bold" panose="02060903020205020403" pitchFamily="18" charset="0"/>
              </a:rPr>
              <a:t>ELECT</a:t>
            </a:r>
            <a:endParaRPr lang="en-US" sz="4200" dirty="0">
              <a:ln w="0">
                <a:solidFill>
                  <a:sysClr val="windowText" lastClr="000000"/>
                </a:solidFill>
              </a:ln>
              <a:solidFill>
                <a:srgbClr val="990000"/>
              </a:solidFill>
              <a:effectLst>
                <a:glow rad="101600">
                  <a:schemeClr val="accent4">
                    <a:satMod val="175000"/>
                    <a:alpha val="40000"/>
                  </a:schemeClr>
                </a:glow>
                <a:outerShdw blurRad="38100" dist="25400" dir="5400000" algn="ctr" rotWithShape="0">
                  <a:srgbClr val="6E747A">
                    <a:alpha val="43000"/>
                  </a:srgbClr>
                </a:outerShdw>
              </a:effectLst>
              <a:latin typeface="Rockwell Nova Extra Bold" panose="02060903020205020403" pitchFamily="18" charset="0"/>
            </a:endParaRPr>
          </a:p>
        </p:txBody>
      </p:sp>
      <p:sp>
        <p:nvSpPr>
          <p:cNvPr id="7" name="Rectangle 6">
            <a:extLst>
              <a:ext uri="{FF2B5EF4-FFF2-40B4-BE49-F238E27FC236}">
                <a16:creationId xmlns:a16="http://schemas.microsoft.com/office/drawing/2014/main" id="{BF99E88F-18C5-697E-32C1-0CC971F1093A}"/>
              </a:ext>
            </a:extLst>
          </p:cNvPr>
          <p:cNvSpPr/>
          <p:nvPr/>
        </p:nvSpPr>
        <p:spPr>
          <a:xfrm>
            <a:off x="262759" y="493986"/>
            <a:ext cx="830317" cy="3888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4D764316-5B98-F122-36E1-41738A84260D}"/>
              </a:ext>
            </a:extLst>
          </p:cNvPr>
          <p:cNvCxnSpPr>
            <a:cxnSpLocks/>
          </p:cNvCxnSpPr>
          <p:nvPr/>
        </p:nvCxnSpPr>
        <p:spPr>
          <a:xfrm flipV="1">
            <a:off x="360770" y="4542861"/>
            <a:ext cx="4045906" cy="405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4259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526FCA-D02C-2B16-DFC5-7AC72AC0D778}"/>
              </a:ext>
            </a:extLst>
          </p:cNvPr>
          <p:cNvSpPr>
            <a:spLocks noGrp="1"/>
          </p:cNvSpPr>
          <p:nvPr>
            <p:ph type="title"/>
          </p:nvPr>
        </p:nvSpPr>
        <p:spPr>
          <a:xfrm>
            <a:off x="515125" y="1153572"/>
            <a:ext cx="2400300" cy="4461163"/>
          </a:xfrm>
        </p:spPr>
        <p:txBody>
          <a:bodyPr>
            <a:normAutofit/>
          </a:bodyPr>
          <a:lstStyle/>
          <a:p>
            <a:r>
              <a:rPr lang="en-US" b="1" dirty="0">
                <a:ln w="10160">
                  <a:solidFill>
                    <a:sysClr val="windowText" lastClr="000000"/>
                  </a:solidFill>
                  <a:prstDash val="solid"/>
                </a:ln>
                <a:solidFill>
                  <a:srgbClr val="FFFFFF"/>
                </a:solidFill>
                <a:effectLst>
                  <a:outerShdw blurRad="38100" dist="22860" dir="5400000" algn="tl" rotWithShape="0">
                    <a:srgbClr val="000000">
                      <a:alpha val="30000"/>
                    </a:srgbClr>
                  </a:outerShdw>
                </a:effectLst>
                <a:latin typeface="Rockwell Nova Extra Bold" panose="02060903020205020403" pitchFamily="18" charset="0"/>
              </a:rPr>
              <a:t>Who are the elect?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0BCBDBA-89A3-BB7F-20FD-4FB7EEEB20FD}"/>
              </a:ext>
            </a:extLst>
          </p:cNvPr>
          <p:cNvSpPr>
            <a:spLocks noGrp="1"/>
          </p:cNvSpPr>
          <p:nvPr>
            <p:ph idx="1"/>
          </p:nvPr>
        </p:nvSpPr>
        <p:spPr>
          <a:xfrm>
            <a:off x="3481199" y="319088"/>
            <a:ext cx="5034149" cy="6439064"/>
          </a:xfrm>
        </p:spPr>
        <p:txBody>
          <a:bodyPr anchor="ctr">
            <a:normAutofit/>
          </a:bodyPr>
          <a:lstStyle/>
          <a:p>
            <a:r>
              <a:rPr lang="en-US" sz="3200" b="1" dirty="0"/>
              <a:t>They are called by the gospel and chosen by God  to obtain glory                      </a:t>
            </a:r>
            <a:r>
              <a:rPr lang="en-US" sz="3200" dirty="0"/>
              <a:t>(2 Thessalonians 2:13-14;      1 Thessalonians 1:2-4). </a:t>
            </a:r>
          </a:p>
          <a:p>
            <a:r>
              <a:rPr lang="en-US" sz="3200" b="1" dirty="0"/>
              <a:t>They are God’s chosen children, priests, and nation </a:t>
            </a:r>
            <a:r>
              <a:rPr lang="en-US" sz="3200" dirty="0"/>
              <a:t>(1 Peter 2:9).</a:t>
            </a:r>
          </a:p>
          <a:p>
            <a:r>
              <a:rPr lang="en-US" sz="3200" b="1" dirty="0"/>
              <a:t>They are faithful and enduring warriors in the long victory of the cause of Christ </a:t>
            </a:r>
            <a:r>
              <a:rPr lang="en-US" sz="3200" dirty="0"/>
              <a:t>(Revelation 17:14). </a:t>
            </a:r>
          </a:p>
        </p:txBody>
      </p:sp>
    </p:spTree>
    <p:extLst>
      <p:ext uri="{BB962C8B-B14F-4D97-AF65-F5344CB8AC3E}">
        <p14:creationId xmlns:p14="http://schemas.microsoft.com/office/powerpoint/2010/main" val="954212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5"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526FCA-D02C-2B16-DFC5-7AC72AC0D778}"/>
              </a:ext>
            </a:extLst>
          </p:cNvPr>
          <p:cNvSpPr>
            <a:spLocks noGrp="1"/>
          </p:cNvSpPr>
          <p:nvPr>
            <p:ph type="title"/>
          </p:nvPr>
        </p:nvSpPr>
        <p:spPr>
          <a:xfrm>
            <a:off x="199696" y="1153572"/>
            <a:ext cx="2925757" cy="4461163"/>
          </a:xfrm>
        </p:spPr>
        <p:txBody>
          <a:bodyPr>
            <a:normAutofit/>
          </a:bodyPr>
          <a:lstStyle/>
          <a:p>
            <a:r>
              <a:rPr lang="en-US" b="1" dirty="0">
                <a:ln w="10160">
                  <a:solidFill>
                    <a:sysClr val="windowText" lastClr="000000"/>
                  </a:solidFill>
                  <a:prstDash val="solid"/>
                </a:ln>
                <a:solidFill>
                  <a:srgbClr val="FFFFFF"/>
                </a:solidFill>
                <a:effectLst>
                  <a:outerShdw blurRad="38100" dist="22860" dir="5400000" algn="tl" rotWithShape="0">
                    <a:srgbClr val="000000">
                      <a:alpha val="30000"/>
                    </a:srgbClr>
                  </a:outerShdw>
                </a:effectLst>
                <a:latin typeface="Rockwell Nova Extra Bold" panose="02060903020205020403" pitchFamily="18" charset="0"/>
              </a:rPr>
              <a:t>What will we endure for the elect?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0BCBDBA-89A3-BB7F-20FD-4FB7EEEB20FD}"/>
              </a:ext>
            </a:extLst>
          </p:cNvPr>
          <p:cNvSpPr>
            <a:spLocks noGrp="1"/>
          </p:cNvSpPr>
          <p:nvPr>
            <p:ph idx="1"/>
          </p:nvPr>
        </p:nvSpPr>
        <p:spPr>
          <a:xfrm>
            <a:off x="3499944" y="319088"/>
            <a:ext cx="5225432" cy="6439064"/>
          </a:xfrm>
        </p:spPr>
        <p:txBody>
          <a:bodyPr anchor="ctr">
            <a:normAutofit/>
          </a:bodyPr>
          <a:lstStyle/>
          <a:p>
            <a:r>
              <a:rPr lang="en-US" sz="3200" b="1" dirty="0"/>
              <a:t>Affliction and persecution    </a:t>
            </a:r>
            <a:r>
              <a:rPr lang="en-US" sz="3200" dirty="0"/>
              <a:t>(2 Cor. 1:6; Eph. 3:13). </a:t>
            </a:r>
          </a:p>
          <a:p>
            <a:r>
              <a:rPr lang="en-US" sz="3200" b="1" dirty="0"/>
              <a:t>Expending ourselves and our resources </a:t>
            </a:r>
            <a:r>
              <a:rPr lang="en-US" sz="3200" dirty="0"/>
              <a:t>(Phil. 2:17;                 2 Cor. 12:14; Heb. 10:32-34; Acts 4:34-35).</a:t>
            </a:r>
          </a:p>
          <a:p>
            <a:r>
              <a:rPr lang="en-US" sz="3200" b="1" dirty="0"/>
              <a:t>Dealing with one another’s sins and shortcomings    </a:t>
            </a:r>
            <a:r>
              <a:rPr lang="en-US" sz="3200" dirty="0"/>
              <a:t>(Col. 3:12-14). </a:t>
            </a:r>
          </a:p>
        </p:txBody>
      </p:sp>
    </p:spTree>
    <p:extLst>
      <p:ext uri="{BB962C8B-B14F-4D97-AF65-F5344CB8AC3E}">
        <p14:creationId xmlns:p14="http://schemas.microsoft.com/office/powerpoint/2010/main" val="3828217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5"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526FCA-D02C-2B16-DFC5-7AC72AC0D778}"/>
              </a:ext>
            </a:extLst>
          </p:cNvPr>
          <p:cNvSpPr>
            <a:spLocks noGrp="1"/>
          </p:cNvSpPr>
          <p:nvPr>
            <p:ph type="title"/>
          </p:nvPr>
        </p:nvSpPr>
        <p:spPr>
          <a:xfrm>
            <a:off x="210027" y="1198418"/>
            <a:ext cx="2925757" cy="5097279"/>
          </a:xfrm>
        </p:spPr>
        <p:txBody>
          <a:bodyPr>
            <a:normAutofit/>
          </a:bodyPr>
          <a:lstStyle/>
          <a:p>
            <a:r>
              <a:rPr lang="en-US" b="1" dirty="0">
                <a:ln w="10160">
                  <a:solidFill>
                    <a:sysClr val="windowText" lastClr="000000"/>
                  </a:solidFill>
                  <a:prstDash val="solid"/>
                </a:ln>
                <a:solidFill>
                  <a:srgbClr val="FFFFFF"/>
                </a:solidFill>
                <a:effectLst>
                  <a:outerShdw blurRad="38100" dist="22860" dir="5400000" algn="tl" rotWithShape="0">
                    <a:srgbClr val="000000">
                      <a:alpha val="30000"/>
                    </a:srgbClr>
                  </a:outerShdw>
                </a:effectLst>
                <a:latin typeface="Rockwell Nova Extra Bold" panose="02060903020205020403" pitchFamily="18" charset="0"/>
              </a:rPr>
              <a:t>Let us endure for the sake  of the elect!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0BCBDBA-89A3-BB7F-20FD-4FB7EEEB20FD}"/>
              </a:ext>
            </a:extLst>
          </p:cNvPr>
          <p:cNvSpPr>
            <a:spLocks noGrp="1"/>
          </p:cNvSpPr>
          <p:nvPr>
            <p:ph idx="1"/>
          </p:nvPr>
        </p:nvSpPr>
        <p:spPr>
          <a:xfrm>
            <a:off x="3787130" y="209468"/>
            <a:ext cx="4442175" cy="6439064"/>
          </a:xfrm>
        </p:spPr>
        <p:txBody>
          <a:bodyPr anchor="ctr">
            <a:normAutofit/>
          </a:bodyPr>
          <a:lstStyle/>
          <a:p>
            <a:pPr marL="0" indent="0" algn="ctr">
              <a:buNone/>
            </a:pPr>
            <a:r>
              <a:rPr lang="en-US" sz="3600" i="1" dirty="0"/>
              <a:t>“I now rejoice in my sufferings for you and fill up in my flesh what is lacking in the afflictions of Christ, for the sake of His body, which is the church” (Colossians 1:24). </a:t>
            </a:r>
          </a:p>
        </p:txBody>
      </p:sp>
    </p:spTree>
    <p:extLst>
      <p:ext uri="{BB962C8B-B14F-4D97-AF65-F5344CB8AC3E}">
        <p14:creationId xmlns:p14="http://schemas.microsoft.com/office/powerpoint/2010/main" val="185634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145</TotalTime>
  <Words>245</Words>
  <Application>Microsoft Office PowerPoint</Application>
  <PresentationFormat>On-screen Show (4:3)</PresentationFormat>
  <Paragraphs>14</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Rockwell Nova Extra Bold</vt:lpstr>
      <vt:lpstr>Office Theme</vt:lpstr>
      <vt:lpstr> ENDURING for the      SAKE  of the             ELECT</vt:lpstr>
      <vt:lpstr>Who are the elect?</vt:lpstr>
      <vt:lpstr>What will we endure for the elect?</vt:lpstr>
      <vt:lpstr>Let us endure for the sake  of the elect!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ENDURING for the      sake of            the             ELECT</dc:title>
  <dc:creator>Steve</dc:creator>
  <cp:lastModifiedBy>Steve</cp:lastModifiedBy>
  <cp:revision>9</cp:revision>
  <dcterms:created xsi:type="dcterms:W3CDTF">2022-10-07T18:20:19Z</dcterms:created>
  <dcterms:modified xsi:type="dcterms:W3CDTF">2022-10-08T13:40:05Z</dcterms:modified>
</cp:coreProperties>
</file>