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5B9"/>
    <a:srgbClr val="012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5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45B7E-6FEB-4F05-8C67-477798968D92}" type="datetimeFigureOut">
              <a:rPr lang="en-US" smtClean="0"/>
              <a:t>10/10/2020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D1422-FE58-4951-AFE1-9628455D0971}" type="slidenum">
              <a:rPr lang="en-US" smtClean="0"/>
              <a:t>‹#›</a:t>
            </a:fld>
            <a:endParaRPr lang="en-US"/>
          </a:p>
        </p:txBody>
      </p:sp>
    </p:spTree>
    <p:extLst>
      <p:ext uri="{BB962C8B-B14F-4D97-AF65-F5344CB8AC3E}">
        <p14:creationId xmlns:p14="http://schemas.microsoft.com/office/powerpoint/2010/main" val="38962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 tend to have difficulty learning to obey.  Jesus showed us how.  He learned obedience by the things that He suffered.  Our obedience should emulate His. Obedience means doing your duty, whatever your duty may be, no matter how difficult it may seem.</a:t>
            </a:r>
          </a:p>
        </p:txBody>
      </p:sp>
      <p:sp>
        <p:nvSpPr>
          <p:cNvPr id="4" name="Slide Number Placeholder 3"/>
          <p:cNvSpPr>
            <a:spLocks noGrp="1"/>
          </p:cNvSpPr>
          <p:nvPr>
            <p:ph type="sldNum" sz="quarter" idx="5"/>
          </p:nvPr>
        </p:nvSpPr>
        <p:spPr/>
        <p:txBody>
          <a:bodyPr/>
          <a:lstStyle/>
          <a:p>
            <a:fld id="{B27D1422-FE58-4951-AFE1-9628455D0971}" type="slidenum">
              <a:rPr lang="en-US" smtClean="0"/>
              <a:t>1</a:t>
            </a:fld>
            <a:endParaRPr lang="en-US"/>
          </a:p>
        </p:txBody>
      </p:sp>
    </p:spTree>
    <p:extLst>
      <p:ext uri="{BB962C8B-B14F-4D97-AF65-F5344CB8AC3E}">
        <p14:creationId xmlns:p14="http://schemas.microsoft.com/office/powerpoint/2010/main" val="235965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E072C1-7700-4487-88E3-F29ED0E71D0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236680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072C1-7700-4487-88E3-F29ED0E71D0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152695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072C1-7700-4487-88E3-F29ED0E71D0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105120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072C1-7700-4487-88E3-F29ED0E71D0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304779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072C1-7700-4487-88E3-F29ED0E71D0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23058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E072C1-7700-4487-88E3-F29ED0E71D0D}"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426739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E072C1-7700-4487-88E3-F29ED0E71D0D}" type="datetimeFigureOut">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428874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E072C1-7700-4487-88E3-F29ED0E71D0D}" type="datetimeFigureOut">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389048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072C1-7700-4487-88E3-F29ED0E71D0D}" type="datetimeFigureOut">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328837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072C1-7700-4487-88E3-F29ED0E71D0D}"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25017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072C1-7700-4487-88E3-F29ED0E71D0D}"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47E6D-98BC-40F9-88E7-056C9E22DCB8}" type="slidenum">
              <a:rPr lang="en-US" smtClean="0"/>
              <a:t>‹#›</a:t>
            </a:fld>
            <a:endParaRPr lang="en-US"/>
          </a:p>
        </p:txBody>
      </p:sp>
    </p:spTree>
    <p:extLst>
      <p:ext uri="{BB962C8B-B14F-4D97-AF65-F5344CB8AC3E}">
        <p14:creationId xmlns:p14="http://schemas.microsoft.com/office/powerpoint/2010/main" val="67207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072C1-7700-4487-88E3-F29ED0E71D0D}" type="datetimeFigureOut">
              <a:rPr lang="en-US" smtClean="0"/>
              <a:t>10/10/2020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47E6D-98BC-40F9-88E7-056C9E22DCB8}" type="slidenum">
              <a:rPr lang="en-US" smtClean="0"/>
              <a:t>‹#›</a:t>
            </a:fld>
            <a:endParaRPr lang="en-US"/>
          </a:p>
        </p:txBody>
      </p:sp>
    </p:spTree>
    <p:extLst>
      <p:ext uri="{BB962C8B-B14F-4D97-AF65-F5344CB8AC3E}">
        <p14:creationId xmlns:p14="http://schemas.microsoft.com/office/powerpoint/2010/main" val="111006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F6E416-EEC1-4B6F-B2DA-9DDAEECF3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49C391D-DEA6-4133-BF47-862CA7DD65B5}"/>
              </a:ext>
            </a:extLst>
          </p:cNvPr>
          <p:cNvSpPr>
            <a:spLocks noGrp="1"/>
          </p:cNvSpPr>
          <p:nvPr>
            <p:ph type="ctrTitle"/>
          </p:nvPr>
        </p:nvSpPr>
        <p:spPr>
          <a:xfrm>
            <a:off x="2659224" y="3293707"/>
            <a:ext cx="4180115" cy="2016870"/>
          </a:xfrm>
          <a:solidFill>
            <a:schemeClr val="tx1">
              <a:alpha val="86000"/>
            </a:schemeClr>
          </a:solidFill>
          <a:effectLst>
            <a:softEdge rad="127000"/>
          </a:effectLst>
        </p:spPr>
        <p:txBody>
          <a:bodyPr anchor="ctr">
            <a:normAutofit/>
            <a:scene3d>
              <a:camera prst="orthographicFront"/>
              <a:lightRig rig="threePt" dir="t"/>
            </a:scene3d>
            <a:sp3d extrusionH="57150">
              <a:bevelT w="57150" h="38100" prst="artDeco"/>
            </a:sp3d>
          </a:bodyPr>
          <a:lstStyle/>
          <a:p>
            <a:r>
              <a:rPr lang="en-US" dirty="0">
                <a:solidFill>
                  <a:srgbClr val="CCD5B9"/>
                </a:solidFill>
                <a:latin typeface="Bernard MT Condensed" panose="02050806060905020404" pitchFamily="18" charset="0"/>
              </a:rPr>
              <a:t>Learning </a:t>
            </a:r>
            <a:br>
              <a:rPr lang="en-US" dirty="0">
                <a:solidFill>
                  <a:srgbClr val="CCD5B9"/>
                </a:solidFill>
                <a:latin typeface="Bernard MT Condensed" panose="02050806060905020404" pitchFamily="18" charset="0"/>
              </a:rPr>
            </a:br>
            <a:r>
              <a:rPr lang="en-US" dirty="0">
                <a:solidFill>
                  <a:srgbClr val="CCD5B9"/>
                </a:solidFill>
                <a:latin typeface="Bernard MT Condensed" panose="02050806060905020404" pitchFamily="18" charset="0"/>
              </a:rPr>
              <a:t>Obedience</a:t>
            </a:r>
          </a:p>
        </p:txBody>
      </p:sp>
      <p:sp>
        <p:nvSpPr>
          <p:cNvPr id="5" name="Subtitle 4">
            <a:extLst>
              <a:ext uri="{FF2B5EF4-FFF2-40B4-BE49-F238E27FC236}">
                <a16:creationId xmlns:a16="http://schemas.microsoft.com/office/drawing/2014/main" id="{BC63E484-27A6-48EE-A605-935A2E99D5BD}"/>
              </a:ext>
            </a:extLst>
          </p:cNvPr>
          <p:cNvSpPr>
            <a:spLocks noGrp="1"/>
          </p:cNvSpPr>
          <p:nvPr>
            <p:ph type="subTitle" idx="1"/>
          </p:nvPr>
        </p:nvSpPr>
        <p:spPr>
          <a:xfrm>
            <a:off x="-172616" y="6433457"/>
            <a:ext cx="2234682" cy="424543"/>
          </a:xfrm>
        </p:spPr>
        <p:txBody>
          <a:bodyPr/>
          <a:lstStyle/>
          <a:p>
            <a:r>
              <a:rPr lang="en-US" dirty="0"/>
              <a:t>Hebrews 5:8</a:t>
            </a:r>
          </a:p>
        </p:txBody>
      </p:sp>
    </p:spTree>
    <p:extLst>
      <p:ext uri="{BB962C8B-B14F-4D97-AF65-F5344CB8AC3E}">
        <p14:creationId xmlns:p14="http://schemas.microsoft.com/office/powerpoint/2010/main" val="23190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75BDBF-AD6D-45AC-8A57-EC11B92065BE}"/>
              </a:ext>
            </a:extLst>
          </p:cNvPr>
          <p:cNvPicPr>
            <a:picLocks noChangeAspect="1"/>
          </p:cNvPicPr>
          <p:nvPr/>
        </p:nvPicPr>
        <p:blipFill rotWithShape="1">
          <a:blip r:embed="rId2">
            <a:alphaModFix/>
          </a:blip>
          <a:srcRect r="1001" b="1"/>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CCC1B-9E13-48CC-A928-D08F6810A0DD}"/>
              </a:ext>
            </a:extLst>
          </p:cNvPr>
          <p:cNvSpPr>
            <a:spLocks noGrp="1"/>
          </p:cNvSpPr>
          <p:nvPr>
            <p:ph type="title"/>
          </p:nvPr>
        </p:nvSpPr>
        <p:spPr>
          <a:xfrm>
            <a:off x="1007706" y="1005585"/>
            <a:ext cx="8136064" cy="1184111"/>
          </a:xfrm>
        </p:spPr>
        <p:txBody>
          <a:bodyPr>
            <a:noAutofit/>
          </a:bodyPr>
          <a:lstStyle/>
          <a:p>
            <a:r>
              <a:rPr lang="en-US" sz="4000" dirty="0">
                <a:latin typeface="Bernard MT Condensed" panose="02050806060905020404" pitchFamily="18" charset="0"/>
              </a:rPr>
              <a:t>Problems with the Concept of Obedience</a:t>
            </a:r>
          </a:p>
        </p:txBody>
      </p:sp>
      <p:sp>
        <p:nvSpPr>
          <p:cNvPr id="3" name="Content Placeholder 2">
            <a:extLst>
              <a:ext uri="{FF2B5EF4-FFF2-40B4-BE49-F238E27FC236}">
                <a16:creationId xmlns:a16="http://schemas.microsoft.com/office/drawing/2014/main" id="{EA5E0623-9F0B-4326-8931-4E8AC4FDAB09}"/>
              </a:ext>
            </a:extLst>
          </p:cNvPr>
          <p:cNvSpPr>
            <a:spLocks noGrp="1"/>
          </p:cNvSpPr>
          <p:nvPr>
            <p:ph idx="1"/>
          </p:nvPr>
        </p:nvSpPr>
        <p:spPr>
          <a:xfrm>
            <a:off x="1143000" y="2043405"/>
            <a:ext cx="7543800" cy="3756664"/>
          </a:xfrm>
        </p:spPr>
        <p:txBody>
          <a:bodyPr>
            <a:normAutofit/>
          </a:bodyPr>
          <a:lstStyle/>
          <a:p>
            <a:r>
              <a:rPr lang="en-US" sz="3200" b="1" dirty="0">
                <a:latin typeface="Perpetua" panose="02020502060401020303" pitchFamily="18" charset="0"/>
                <a:ea typeface="Cambria Math" panose="02040503050406030204" pitchFamily="18" charset="0"/>
                <a:cs typeface="Times New Roman" panose="02020603050405020304" pitchFamily="18" charset="0"/>
              </a:rPr>
              <a:t>We have a better idea </a:t>
            </a:r>
            <a:r>
              <a:rPr lang="en-US" sz="3200" dirty="0">
                <a:latin typeface="Perpetua" panose="02020502060401020303" pitchFamily="18" charset="0"/>
                <a:ea typeface="Cambria Math" panose="02040503050406030204" pitchFamily="18" charset="0"/>
                <a:cs typeface="Times New Roman" panose="02020603050405020304" pitchFamily="18" charset="0"/>
              </a:rPr>
              <a:t>– we know more than the one in authority (2 Kings 5:1-14).</a:t>
            </a:r>
          </a:p>
          <a:p>
            <a:r>
              <a:rPr lang="en-US" sz="3200" b="1" dirty="0">
                <a:latin typeface="Perpetua" panose="02020502060401020303" pitchFamily="18" charset="0"/>
                <a:ea typeface="Cambria Math" panose="02040503050406030204" pitchFamily="18" charset="0"/>
                <a:cs typeface="Times New Roman" panose="02020603050405020304" pitchFamily="18" charset="0"/>
              </a:rPr>
              <a:t>We rationalize disobedience </a:t>
            </a:r>
            <a:r>
              <a:rPr lang="en-US" sz="3200" dirty="0">
                <a:latin typeface="Perpetua" panose="02020502060401020303" pitchFamily="18" charset="0"/>
                <a:ea typeface="Cambria Math" panose="02040503050406030204" pitchFamily="18" charset="0"/>
                <a:cs typeface="Times New Roman" panose="02020603050405020304" pitchFamily="18" charset="0"/>
              </a:rPr>
              <a:t>– we don’t do exactly what we’re told, but we think we have good reasons (1 Samuel 15).</a:t>
            </a:r>
          </a:p>
          <a:p>
            <a:r>
              <a:rPr lang="en-US" sz="3200" b="1" dirty="0">
                <a:latin typeface="Perpetua" panose="02020502060401020303" pitchFamily="18" charset="0"/>
                <a:ea typeface="Cambria Math" panose="02040503050406030204" pitchFamily="18" charset="0"/>
                <a:cs typeface="Times New Roman" panose="02020603050405020304" pitchFamily="18" charset="0"/>
              </a:rPr>
              <a:t>We like convenience more than compliance</a:t>
            </a:r>
            <a:r>
              <a:rPr lang="en-US" sz="3200" dirty="0">
                <a:latin typeface="Perpetua" panose="02020502060401020303" pitchFamily="18" charset="0"/>
                <a:ea typeface="Cambria Math" panose="02040503050406030204" pitchFamily="18" charset="0"/>
                <a:cs typeface="Times New Roman" panose="02020603050405020304" pitchFamily="18" charset="0"/>
              </a:rPr>
              <a:t> (1 Kings 12:26-29).</a:t>
            </a:r>
          </a:p>
          <a:p>
            <a:endParaRPr lang="en-US" sz="2100" dirty="0"/>
          </a:p>
        </p:txBody>
      </p:sp>
    </p:spTree>
    <p:extLst>
      <p:ext uri="{BB962C8B-B14F-4D97-AF65-F5344CB8AC3E}">
        <p14:creationId xmlns:p14="http://schemas.microsoft.com/office/powerpoint/2010/main" val="85608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75BDBF-AD6D-45AC-8A57-EC11B92065BE}"/>
              </a:ext>
            </a:extLst>
          </p:cNvPr>
          <p:cNvPicPr>
            <a:picLocks noChangeAspect="1"/>
          </p:cNvPicPr>
          <p:nvPr/>
        </p:nvPicPr>
        <p:blipFill rotWithShape="1">
          <a:blip r:embed="rId2">
            <a:alphaModFix/>
          </a:blip>
          <a:srcRect r="1001" b="1"/>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CCC1B-9E13-48CC-A928-D08F6810A0DD}"/>
              </a:ext>
            </a:extLst>
          </p:cNvPr>
          <p:cNvSpPr>
            <a:spLocks noGrp="1"/>
          </p:cNvSpPr>
          <p:nvPr>
            <p:ph type="title"/>
          </p:nvPr>
        </p:nvSpPr>
        <p:spPr>
          <a:xfrm>
            <a:off x="1007706" y="1005585"/>
            <a:ext cx="8136064" cy="1184111"/>
          </a:xfrm>
        </p:spPr>
        <p:txBody>
          <a:bodyPr>
            <a:noAutofit/>
          </a:bodyPr>
          <a:lstStyle/>
          <a:p>
            <a:r>
              <a:rPr lang="en-US" sz="4000" dirty="0">
                <a:latin typeface="Bernard MT Condensed" panose="02050806060905020404" pitchFamily="18" charset="0"/>
              </a:rPr>
              <a:t>Jesus Learned Obedience by Suffering</a:t>
            </a:r>
          </a:p>
        </p:txBody>
      </p:sp>
      <p:sp>
        <p:nvSpPr>
          <p:cNvPr id="3" name="Content Placeholder 2">
            <a:extLst>
              <a:ext uri="{FF2B5EF4-FFF2-40B4-BE49-F238E27FC236}">
                <a16:creationId xmlns:a16="http://schemas.microsoft.com/office/drawing/2014/main" id="{EA5E0623-9F0B-4326-8931-4E8AC4FDAB09}"/>
              </a:ext>
            </a:extLst>
          </p:cNvPr>
          <p:cNvSpPr>
            <a:spLocks noGrp="1"/>
          </p:cNvSpPr>
          <p:nvPr>
            <p:ph idx="1"/>
          </p:nvPr>
        </p:nvSpPr>
        <p:spPr>
          <a:xfrm>
            <a:off x="1143000" y="2043405"/>
            <a:ext cx="7543800" cy="3756664"/>
          </a:xfrm>
        </p:spPr>
        <p:txBody>
          <a:bodyPr>
            <a:normAutofit/>
          </a:bodyPr>
          <a:lstStyle/>
          <a:p>
            <a:r>
              <a:rPr lang="en-US" sz="3200" b="1" dirty="0">
                <a:latin typeface="Perpetua" panose="02020502060401020303" pitchFamily="18" charset="0"/>
                <a:ea typeface="Cambria Math" panose="02040503050406030204" pitchFamily="18" charset="0"/>
                <a:cs typeface="Times New Roman" panose="02020603050405020304" pitchFamily="18" charset="0"/>
              </a:rPr>
              <a:t>Jesus was troubled as the cross grew near, but the will of His Father was His chief concern </a:t>
            </a:r>
            <a:r>
              <a:rPr lang="en-US" sz="3200" dirty="0">
                <a:latin typeface="Perpetua" panose="02020502060401020303" pitchFamily="18" charset="0"/>
                <a:ea typeface="Cambria Math" panose="02040503050406030204" pitchFamily="18" charset="0"/>
                <a:cs typeface="Times New Roman" panose="02020603050405020304" pitchFamily="18" charset="0"/>
              </a:rPr>
              <a:t>(John 12:27; Matthew 26:39; Philippians 2:6-8).</a:t>
            </a:r>
          </a:p>
          <a:p>
            <a:r>
              <a:rPr lang="en-US" sz="3200" b="1" dirty="0">
                <a:latin typeface="Perpetua" panose="02020502060401020303" pitchFamily="18" charset="0"/>
                <a:ea typeface="Cambria Math" panose="02040503050406030204" pitchFamily="18" charset="0"/>
                <a:cs typeface="Times New Roman" panose="02020603050405020304" pitchFamily="18" charset="0"/>
              </a:rPr>
              <a:t>Jesus learned obedience by experiencing it in its’ purest form </a:t>
            </a:r>
            <a:r>
              <a:rPr lang="en-US" sz="3200" dirty="0">
                <a:latin typeface="Perpetua" panose="02020502060401020303" pitchFamily="18" charset="0"/>
                <a:ea typeface="Cambria Math" panose="02040503050406030204" pitchFamily="18" charset="0"/>
                <a:cs typeface="Times New Roman" panose="02020603050405020304" pitchFamily="18" charset="0"/>
              </a:rPr>
              <a:t>(Hebrews 5:7-9).</a:t>
            </a:r>
          </a:p>
          <a:p>
            <a:endParaRPr lang="en-US" sz="2100" dirty="0"/>
          </a:p>
        </p:txBody>
      </p:sp>
    </p:spTree>
    <p:extLst>
      <p:ext uri="{BB962C8B-B14F-4D97-AF65-F5344CB8AC3E}">
        <p14:creationId xmlns:p14="http://schemas.microsoft.com/office/powerpoint/2010/main" val="194095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75BDBF-AD6D-45AC-8A57-EC11B92065BE}"/>
              </a:ext>
            </a:extLst>
          </p:cNvPr>
          <p:cNvPicPr>
            <a:picLocks noChangeAspect="1"/>
          </p:cNvPicPr>
          <p:nvPr/>
        </p:nvPicPr>
        <p:blipFill rotWithShape="1">
          <a:blip r:embed="rId2">
            <a:alphaModFix/>
          </a:blip>
          <a:srcRect r="1001" b="1"/>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CCC1B-9E13-48CC-A928-D08F6810A0DD}"/>
              </a:ext>
            </a:extLst>
          </p:cNvPr>
          <p:cNvSpPr>
            <a:spLocks noGrp="1"/>
          </p:cNvSpPr>
          <p:nvPr>
            <p:ph type="title"/>
          </p:nvPr>
        </p:nvSpPr>
        <p:spPr>
          <a:xfrm>
            <a:off x="1007706" y="1005585"/>
            <a:ext cx="8136064" cy="1184111"/>
          </a:xfrm>
        </p:spPr>
        <p:txBody>
          <a:bodyPr>
            <a:noAutofit/>
          </a:bodyPr>
          <a:lstStyle/>
          <a:p>
            <a:r>
              <a:rPr lang="en-US" sz="4000" dirty="0">
                <a:latin typeface="Bernard MT Condensed" panose="02050806060905020404" pitchFamily="18" charset="0"/>
              </a:rPr>
              <a:t>Obedience in Trial and Adversity</a:t>
            </a:r>
          </a:p>
        </p:txBody>
      </p:sp>
      <p:sp>
        <p:nvSpPr>
          <p:cNvPr id="3" name="Content Placeholder 2">
            <a:extLst>
              <a:ext uri="{FF2B5EF4-FFF2-40B4-BE49-F238E27FC236}">
                <a16:creationId xmlns:a16="http://schemas.microsoft.com/office/drawing/2014/main" id="{EA5E0623-9F0B-4326-8931-4E8AC4FDAB09}"/>
              </a:ext>
            </a:extLst>
          </p:cNvPr>
          <p:cNvSpPr>
            <a:spLocks noGrp="1"/>
          </p:cNvSpPr>
          <p:nvPr>
            <p:ph idx="1"/>
          </p:nvPr>
        </p:nvSpPr>
        <p:spPr>
          <a:xfrm>
            <a:off x="1143000" y="2043404"/>
            <a:ext cx="7677443" cy="3919245"/>
          </a:xfrm>
        </p:spPr>
        <p:txBody>
          <a:bodyPr>
            <a:normAutofit lnSpcReduction="10000"/>
          </a:bodyPr>
          <a:lstStyle/>
          <a:p>
            <a:r>
              <a:rPr lang="en-US" sz="3200" b="1" dirty="0">
                <a:latin typeface="Perpetua" panose="02020502060401020303" pitchFamily="18" charset="0"/>
                <a:ea typeface="Cambria Math" panose="02040503050406030204" pitchFamily="18" charset="0"/>
                <a:cs typeface="Times New Roman" panose="02020603050405020304" pitchFamily="18" charset="0"/>
              </a:rPr>
              <a:t>Our obedience is to emulate the obedience of Christ </a:t>
            </a:r>
            <a:r>
              <a:rPr lang="en-US" sz="3200" dirty="0">
                <a:latin typeface="Perpetua" panose="02020502060401020303" pitchFamily="18" charset="0"/>
                <a:ea typeface="Cambria Math" panose="02040503050406030204" pitchFamily="18" charset="0"/>
                <a:cs typeface="Times New Roman" panose="02020603050405020304" pitchFamily="18" charset="0"/>
              </a:rPr>
              <a:t>(Philippians 2:12)</a:t>
            </a:r>
          </a:p>
          <a:p>
            <a:r>
              <a:rPr lang="en-US" sz="3200" b="1" dirty="0">
                <a:latin typeface="Perpetua" panose="02020502060401020303" pitchFamily="18" charset="0"/>
                <a:ea typeface="Cambria Math" panose="02040503050406030204" pitchFamily="18" charset="0"/>
                <a:cs typeface="Times New Roman" panose="02020603050405020304" pitchFamily="18" charset="0"/>
              </a:rPr>
              <a:t>We should expect a “fiery trial”                   </a:t>
            </a:r>
            <a:r>
              <a:rPr lang="en-US" sz="3200" dirty="0">
                <a:latin typeface="Perpetua" panose="02020502060401020303" pitchFamily="18" charset="0"/>
                <a:ea typeface="Cambria Math" panose="02040503050406030204" pitchFamily="18" charset="0"/>
                <a:cs typeface="Times New Roman" panose="02020603050405020304" pitchFamily="18" charset="0"/>
              </a:rPr>
              <a:t>(1 Peter 4:12-16).</a:t>
            </a:r>
          </a:p>
          <a:p>
            <a:r>
              <a:rPr lang="en-US" sz="3200" b="1" dirty="0">
                <a:latin typeface="Perpetua" panose="02020502060401020303" pitchFamily="18" charset="0"/>
                <a:ea typeface="Cambria Math" panose="02040503050406030204" pitchFamily="18" charset="0"/>
                <a:cs typeface="Times New Roman" panose="02020603050405020304" pitchFamily="18" charset="0"/>
              </a:rPr>
              <a:t>We overcome the difficulties of obedience through faith and love </a:t>
            </a:r>
            <a:r>
              <a:rPr lang="en-US" sz="3200" dirty="0">
                <a:latin typeface="Perpetua" panose="02020502060401020303" pitchFamily="18" charset="0"/>
                <a:ea typeface="Cambria Math" panose="02040503050406030204" pitchFamily="18" charset="0"/>
                <a:cs typeface="Times New Roman" panose="02020603050405020304" pitchFamily="18" charset="0"/>
              </a:rPr>
              <a:t>(1 John 5:2-4)</a:t>
            </a:r>
          </a:p>
          <a:p>
            <a:r>
              <a:rPr lang="en-US" sz="3200" b="1" dirty="0">
                <a:latin typeface="Perpetua" panose="02020502060401020303" pitchFamily="18" charset="0"/>
                <a:ea typeface="Cambria Math" panose="02040503050406030204" pitchFamily="18" charset="0"/>
                <a:cs typeface="Times New Roman" panose="02020603050405020304" pitchFamily="18" charset="0"/>
              </a:rPr>
              <a:t>Obedience means doing your duty, whatever your duty may be </a:t>
            </a:r>
            <a:r>
              <a:rPr lang="en-US" sz="3200" dirty="0">
                <a:latin typeface="Perpetua" panose="02020502060401020303" pitchFamily="18" charset="0"/>
                <a:ea typeface="Cambria Math" panose="02040503050406030204" pitchFamily="18" charset="0"/>
                <a:cs typeface="Times New Roman" panose="02020603050405020304" pitchFamily="18" charset="0"/>
              </a:rPr>
              <a:t>(Luke 17:10).</a:t>
            </a:r>
          </a:p>
          <a:p>
            <a:endParaRPr lang="en-US" sz="2100" dirty="0"/>
          </a:p>
        </p:txBody>
      </p:sp>
    </p:spTree>
    <p:extLst>
      <p:ext uri="{BB962C8B-B14F-4D97-AF65-F5344CB8AC3E}">
        <p14:creationId xmlns:p14="http://schemas.microsoft.com/office/powerpoint/2010/main" val="346348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182B888-0F5B-44CE-B4A8-E861A1B0DF8D}"/>
              </a:ext>
            </a:extLst>
          </p:cNvPr>
          <p:cNvSpPr>
            <a:spLocks noGrp="1"/>
          </p:cNvSpPr>
          <p:nvPr>
            <p:ph type="title"/>
          </p:nvPr>
        </p:nvSpPr>
        <p:spPr>
          <a:xfrm>
            <a:off x="628650" y="186615"/>
            <a:ext cx="3530753" cy="1487756"/>
          </a:xfrm>
        </p:spPr>
        <p:txBody>
          <a:bodyPr anchor="b">
            <a:normAutofit/>
          </a:bodyPr>
          <a:lstStyle/>
          <a:p>
            <a:pPr algn="ctr"/>
            <a:r>
              <a:rPr lang="en-US" dirty="0">
                <a:solidFill>
                  <a:schemeClr val="bg1"/>
                </a:solidFill>
                <a:latin typeface="Bernard MT Condensed" panose="02050806060905020404" pitchFamily="18" charset="0"/>
              </a:rPr>
              <a:t>We have Two Primary Duties</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64646C-4FD0-4927-B898-71CF3E284777}"/>
              </a:ext>
            </a:extLst>
          </p:cNvPr>
          <p:cNvSpPr>
            <a:spLocks noGrp="1"/>
          </p:cNvSpPr>
          <p:nvPr>
            <p:ph idx="1"/>
          </p:nvPr>
        </p:nvSpPr>
        <p:spPr>
          <a:xfrm>
            <a:off x="242780" y="1878830"/>
            <a:ext cx="4408529" cy="4859960"/>
          </a:xfrm>
        </p:spPr>
        <p:txBody>
          <a:bodyPr>
            <a:normAutofit/>
          </a:bodyPr>
          <a:lstStyle/>
          <a:p>
            <a:pPr marL="0" indent="0" algn="ctr">
              <a:buNone/>
            </a:pPr>
            <a:r>
              <a:rPr lang="en-US" sz="3200" i="1" dirty="0">
                <a:solidFill>
                  <a:schemeClr val="bg1"/>
                </a:solidFill>
                <a:latin typeface="Perpetua" panose="02020502060401020303" pitchFamily="18" charset="0"/>
              </a:rPr>
              <a:t>Jesus said to him, ‘You shall love the lord your God with all your heart, with all your soul, and with all your mind.’  This is the first and great commandment. And the second is like it: ‘you shall love your neighbor as yourself’ (Matt. 22:37-39). </a:t>
            </a:r>
            <a:endParaRPr lang="en-US" sz="1800" i="1" dirty="0">
              <a:solidFill>
                <a:schemeClr val="bg1"/>
              </a:solidFill>
              <a:latin typeface="Perpetua" panose="02020502060401020303" pitchFamily="18" charset="0"/>
            </a:endParaRPr>
          </a:p>
          <a:p>
            <a:pPr marL="0" indent="0" algn="ctr">
              <a:buNone/>
            </a:pPr>
            <a:endParaRPr lang="en-US" sz="1800" i="1" dirty="0">
              <a:solidFill>
                <a:schemeClr val="bg1"/>
              </a:solidFill>
              <a:latin typeface="Perpetua" panose="02020502060401020303" pitchFamily="18" charset="0"/>
            </a:endParaRPr>
          </a:p>
          <a:p>
            <a:pPr marL="0" indent="0" algn="ctr">
              <a:buNone/>
            </a:pPr>
            <a:r>
              <a:rPr lang="en-US" sz="3200" dirty="0">
                <a:solidFill>
                  <a:schemeClr val="bg1"/>
                </a:solidFill>
                <a:latin typeface="Perpetua" panose="02020502060401020303" pitchFamily="18" charset="0"/>
              </a:rPr>
              <a:t>Are we learning obedience?</a:t>
            </a:r>
          </a:p>
          <a:p>
            <a:endParaRPr lang="en-US" sz="1700" dirty="0">
              <a:solidFill>
                <a:schemeClr val="bg1"/>
              </a:solidFill>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EA783C5-90BA-4E54-BF12-AA5FE87F076F}"/>
              </a:ext>
            </a:extLst>
          </p:cNvPr>
          <p:cNvPicPr>
            <a:picLocks noChangeAspect="1"/>
          </p:cNvPicPr>
          <p:nvPr/>
        </p:nvPicPr>
        <p:blipFill rotWithShape="1">
          <a:blip r:embed="rId2"/>
          <a:srcRect l="890" r="29285"/>
          <a:stretch/>
        </p:blipFill>
        <p:spPr>
          <a:xfrm>
            <a:off x="4894089" y="10"/>
            <a:ext cx="4249911" cy="6857990"/>
          </a:xfrm>
          <a:prstGeom prst="rect">
            <a:avLst/>
          </a:prstGeom>
        </p:spPr>
      </p:pic>
      <p:sp>
        <p:nvSpPr>
          <p:cNvPr id="4" name="TextBox 3">
            <a:extLst>
              <a:ext uri="{FF2B5EF4-FFF2-40B4-BE49-F238E27FC236}">
                <a16:creationId xmlns:a16="http://schemas.microsoft.com/office/drawing/2014/main" id="{9B8B6929-49FC-4B05-8A20-4D992E7EF016}"/>
              </a:ext>
            </a:extLst>
          </p:cNvPr>
          <p:cNvSpPr txBox="1"/>
          <p:nvPr/>
        </p:nvSpPr>
        <p:spPr>
          <a:xfrm>
            <a:off x="855407" y="2468461"/>
            <a:ext cx="3601633" cy="2062103"/>
          </a:xfrm>
          <a:prstGeom prst="rect">
            <a:avLst/>
          </a:prstGeom>
          <a:noFill/>
        </p:spPr>
        <p:txBody>
          <a:bodyPr wrap="square" rtlCol="0">
            <a:spAutoFit/>
          </a:bodyPr>
          <a:lstStyle/>
          <a:p>
            <a:r>
              <a:rPr lang="en-US" sz="3200" b="1" dirty="0">
                <a:solidFill>
                  <a:schemeClr val="accent2">
                    <a:lumMod val="60000"/>
                    <a:lumOff val="40000"/>
                  </a:schemeClr>
                </a:solidFill>
              </a:rPr>
              <a:t>Odin – </a:t>
            </a:r>
            <a:r>
              <a:rPr lang="en-US" sz="3200" dirty="0">
                <a:solidFill>
                  <a:schemeClr val="accent2">
                    <a:lumMod val="60000"/>
                    <a:lumOff val="40000"/>
                  </a:schemeClr>
                </a:solidFill>
              </a:rPr>
              <a:t> </a:t>
            </a:r>
          </a:p>
          <a:p>
            <a:r>
              <a:rPr lang="en-US" sz="3200" dirty="0">
                <a:solidFill>
                  <a:schemeClr val="accent2">
                    <a:lumMod val="60000"/>
                    <a:lumOff val="40000"/>
                  </a:schemeClr>
                </a:solidFill>
              </a:rPr>
              <a:t>a Great Pyrenees “Goat Dog,” doing his duty.</a:t>
            </a:r>
          </a:p>
        </p:txBody>
      </p:sp>
    </p:spTree>
    <p:extLst>
      <p:ext uri="{BB962C8B-B14F-4D97-AF65-F5344CB8AC3E}">
        <p14:creationId xmlns:p14="http://schemas.microsoft.com/office/powerpoint/2010/main" val="402627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307</Words>
  <Application>Microsoft Office PowerPoint</Application>
  <PresentationFormat>On-screen Show (4:3)</PresentationFormat>
  <Paragraphs>22</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Bernard MT Condensed</vt:lpstr>
      <vt:lpstr>Calibri</vt:lpstr>
      <vt:lpstr>Calibri Light</vt:lpstr>
      <vt:lpstr>Perpetua</vt:lpstr>
      <vt:lpstr>Office Theme</vt:lpstr>
      <vt:lpstr>Learning  Obedience</vt:lpstr>
      <vt:lpstr>Problems with the Concept of Obedience</vt:lpstr>
      <vt:lpstr>Jesus Learned Obedience by Suffering</vt:lpstr>
      <vt:lpstr>Obedience in Trial and Adversity</vt:lpstr>
      <vt:lpstr>We have Two Primary Duties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Obedience</dc:title>
  <dc:creator>Steve</dc:creator>
  <cp:lastModifiedBy>Steve</cp:lastModifiedBy>
  <cp:revision>10</cp:revision>
  <dcterms:created xsi:type="dcterms:W3CDTF">2020-10-09T15:05:35Z</dcterms:created>
  <dcterms:modified xsi:type="dcterms:W3CDTF">2020-10-10T14:36:04Z</dcterms:modified>
</cp:coreProperties>
</file>