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2" r:id="rId2"/>
  </p:sldMasterIdLst>
  <p:notesMasterIdLst>
    <p:notesMasterId r:id="rId9"/>
  </p:notesMasterIdLst>
  <p:sldIdLst>
    <p:sldId id="263"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14D"/>
    <a:srgbClr val="6C0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10" autoAdjust="0"/>
  </p:normalViewPr>
  <p:slideViewPr>
    <p:cSldViewPr snapToGrid="0">
      <p:cViewPr varScale="1">
        <p:scale>
          <a:sx n="55" d="100"/>
          <a:sy n="55" d="100"/>
        </p:scale>
        <p:origin x="8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5F239-C655-43A8-AE89-76011ED86892}" type="datetimeFigureOut">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35350-CC73-4B0C-8C9A-2B0510505BA5}" type="slidenum">
              <a:rPr lang="en-US" smtClean="0"/>
              <a:t>‹#›</a:t>
            </a:fld>
            <a:endParaRPr lang="en-US"/>
          </a:p>
        </p:txBody>
      </p:sp>
    </p:spTree>
    <p:extLst>
      <p:ext uri="{BB962C8B-B14F-4D97-AF65-F5344CB8AC3E}">
        <p14:creationId xmlns:p14="http://schemas.microsoft.com/office/powerpoint/2010/main" val="32528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Abiding in Christ is the essence of endurance.  Our intimate relationship with Him compels us to walk as He walked, keep His word within us, avoid sin, and love one another.  Abiding in Him, our affections will be properly directed to God and not the world, and we will have confidence in the end.</a:t>
            </a:r>
          </a:p>
        </p:txBody>
      </p:sp>
      <p:sp>
        <p:nvSpPr>
          <p:cNvPr id="4" name="Slide Number Placeholder 3"/>
          <p:cNvSpPr>
            <a:spLocks noGrp="1"/>
          </p:cNvSpPr>
          <p:nvPr>
            <p:ph type="sldNum" sz="quarter" idx="5"/>
          </p:nvPr>
        </p:nvSpPr>
        <p:spPr/>
        <p:txBody>
          <a:bodyPr/>
          <a:lstStyle/>
          <a:p>
            <a:fld id="{19D35350-CC73-4B0C-8C9A-2B0510505BA5}" type="slidenum">
              <a:rPr lang="en-US" smtClean="0"/>
              <a:t>1</a:t>
            </a:fld>
            <a:endParaRPr lang="en-US"/>
          </a:p>
        </p:txBody>
      </p:sp>
    </p:spTree>
    <p:extLst>
      <p:ext uri="{BB962C8B-B14F-4D97-AF65-F5344CB8AC3E}">
        <p14:creationId xmlns:p14="http://schemas.microsoft.com/office/powerpoint/2010/main" val="137343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277240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89972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695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F0224-5247-4D1C-9601-3D0061E68A42}"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181293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F0224-5247-4D1C-9601-3D0061E68A42}"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74942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F0224-5247-4D1C-9601-3D0061E68A42}"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3161543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F0224-5247-4D1C-9601-3D0061E68A42}"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3340751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F0224-5247-4D1C-9601-3D0061E68A42}"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2828014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F0224-5247-4D1C-9601-3D0061E68A42}"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180175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F0224-5247-4D1C-9601-3D0061E68A42}"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1043754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F0224-5247-4D1C-9601-3D0061E68A42}"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3307175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6630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F0224-5247-4D1C-9601-3D0061E68A42}"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1481629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F0224-5247-4D1C-9601-3D0061E68A42}"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3084896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F0224-5247-4D1C-9601-3D0061E68A42}"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4CC2-71C7-49EE-A03C-C0EF7E0A1CB0}" type="slidenum">
              <a:rPr lang="en-US" smtClean="0"/>
              <a:t>‹#›</a:t>
            </a:fld>
            <a:endParaRPr lang="en-US"/>
          </a:p>
        </p:txBody>
      </p:sp>
    </p:spTree>
    <p:extLst>
      <p:ext uri="{BB962C8B-B14F-4D97-AF65-F5344CB8AC3E}">
        <p14:creationId xmlns:p14="http://schemas.microsoft.com/office/powerpoint/2010/main" val="2488851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11329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67444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1558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15403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732417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3975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10/14/2022</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39124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10/14/2022</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3025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F0224-5247-4D1C-9601-3D0061E68A42}" type="datetimeFigureOut">
              <a:rPr lang="en-US" smtClean="0"/>
              <a:t>10/14/2022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D4CC2-71C7-49EE-A03C-C0EF7E0A1CB0}" type="slidenum">
              <a:rPr lang="en-US" smtClean="0"/>
              <a:t>‹#›</a:t>
            </a:fld>
            <a:endParaRPr lang="en-US"/>
          </a:p>
        </p:txBody>
      </p:sp>
    </p:spTree>
    <p:extLst>
      <p:ext uri="{BB962C8B-B14F-4D97-AF65-F5344CB8AC3E}">
        <p14:creationId xmlns:p14="http://schemas.microsoft.com/office/powerpoint/2010/main" val="12150740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27C3-6450-2D19-A323-C8C0B8D55C4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A56BCA-861B-3A92-EEF6-A22A2ACCB3B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07B80CA-0363-02DE-0923-C476007490CB}"/>
              </a:ext>
            </a:extLst>
          </p:cNvPr>
          <p:cNvPicPr>
            <a:picLocks noChangeAspect="1"/>
          </p:cNvPicPr>
          <p:nvPr/>
        </p:nvPicPr>
        <p:blipFill rotWithShape="1">
          <a:blip r:embed="rId3"/>
          <a:srcRect l="8695" r="7267"/>
          <a:stretch/>
        </p:blipFill>
        <p:spPr>
          <a:xfrm>
            <a:off x="0" y="0"/>
            <a:ext cx="9141714" cy="6858000"/>
          </a:xfrm>
          <a:prstGeom prst="rect">
            <a:avLst/>
          </a:prstGeom>
        </p:spPr>
      </p:pic>
      <p:sp>
        <p:nvSpPr>
          <p:cNvPr id="6" name="Subtitle 2">
            <a:extLst>
              <a:ext uri="{FF2B5EF4-FFF2-40B4-BE49-F238E27FC236}">
                <a16:creationId xmlns:a16="http://schemas.microsoft.com/office/drawing/2014/main" id="{8F6CE66D-42EB-F951-30A4-424122FE6E27}"/>
              </a:ext>
            </a:extLst>
          </p:cNvPr>
          <p:cNvSpPr txBox="1">
            <a:spLocks/>
          </p:cNvSpPr>
          <p:nvPr/>
        </p:nvSpPr>
        <p:spPr>
          <a:xfrm>
            <a:off x="1985391" y="1822068"/>
            <a:ext cx="5170932" cy="7209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Neue Haas Grotesk Tex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30000"/>
              </a:lnSpc>
              <a:spcBef>
                <a:spcPts val="500"/>
              </a:spcBef>
              <a:buFont typeface="Neue Haas Grotesk Tex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30000"/>
              </a:lnSpc>
              <a:spcBef>
                <a:spcPts val="500"/>
              </a:spcBef>
              <a:buFont typeface="Neue Haas Grotesk Tex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30000"/>
              </a:lnSpc>
              <a:spcBef>
                <a:spcPts val="500"/>
              </a:spcBef>
              <a:buFont typeface="Neue Haas Grotesk Tex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30000"/>
              </a:lnSpc>
              <a:spcBef>
                <a:spcPts val="500"/>
              </a:spcBef>
              <a:buFont typeface="Neue Haas Grotesk Tex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Neue Haas Grotesk Text Pro" panose="020B0504020202020204" pitchFamily="34" charset="0"/>
              <a:buNone/>
              <a:tabLst/>
              <a:defRPr/>
            </a:pPr>
            <a:r>
              <a:rPr kumimoji="0" lang="en-US" sz="3200" b="0" i="0" u="none" strike="noStrike" kern="1200" cap="none" spc="0" normalizeH="0" baseline="0" noProof="0" dirty="0">
                <a:ln>
                  <a:noFill/>
                </a:ln>
                <a:solidFill>
                  <a:schemeClr val="accent4">
                    <a:lumMod val="20000"/>
                    <a:lumOff val="80000"/>
                  </a:schemeClr>
                </a:solidFill>
                <a:effectLst/>
                <a:uLnTx/>
                <a:uFillTx/>
                <a:latin typeface="Berlin Sans FB" panose="020E0602020502020306" pitchFamily="34" charset="0"/>
                <a:ea typeface="+mn-ea"/>
                <a:cs typeface="+mn-cs"/>
              </a:rPr>
              <a:t>The Essence of Endurance</a:t>
            </a:r>
          </a:p>
        </p:txBody>
      </p:sp>
      <p:sp>
        <p:nvSpPr>
          <p:cNvPr id="7" name="Title 1">
            <a:extLst>
              <a:ext uri="{FF2B5EF4-FFF2-40B4-BE49-F238E27FC236}">
                <a16:creationId xmlns:a16="http://schemas.microsoft.com/office/drawing/2014/main" id="{CCD138FF-A00F-DE4F-269D-40B42018AF01}"/>
              </a:ext>
            </a:extLst>
          </p:cNvPr>
          <p:cNvSpPr txBox="1">
            <a:spLocks/>
          </p:cNvSpPr>
          <p:nvPr/>
        </p:nvSpPr>
        <p:spPr>
          <a:xfrm>
            <a:off x="2286" y="496451"/>
            <a:ext cx="9141714" cy="152887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i="0" u="none" strike="noStrike" kern="1200" cap="none" normalizeH="0" baseline="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uLnTx/>
                <a:uFillTx/>
                <a:latin typeface="Berlin Sans FB Demi" panose="020E0802020502020306" pitchFamily="34" charset="0"/>
                <a:ea typeface="+mj-ea"/>
                <a:cs typeface="+mj-cs"/>
              </a:rPr>
              <a:t>Abiding in Christ</a:t>
            </a:r>
            <a:endParaRPr kumimoji="0" lang="en-US" sz="5300" b="1" i="0" u="none" strike="noStrike" kern="1200" cap="all" spc="0" normalizeH="0" baseline="0" noProof="0" dirty="0">
              <a:ln>
                <a:noFill/>
              </a:ln>
              <a:solidFill>
                <a:sysClr val="windowText" lastClr="000000"/>
              </a:solidFill>
              <a:effectLst/>
              <a:uLnTx/>
              <a:uFillTx/>
              <a:latin typeface="Constantia" panose="02030602050306030303"/>
              <a:ea typeface="+mj-ea"/>
              <a:cs typeface="+mj-cs"/>
            </a:endParaRPr>
          </a:p>
        </p:txBody>
      </p:sp>
    </p:spTree>
    <p:extLst>
      <p:ext uri="{BB962C8B-B14F-4D97-AF65-F5344CB8AC3E}">
        <p14:creationId xmlns:p14="http://schemas.microsoft.com/office/powerpoint/2010/main" val="1339581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E8B-60EA-A189-1206-B31BB99BD2A3}"/>
              </a:ext>
            </a:extLst>
          </p:cNvPr>
          <p:cNvSpPr>
            <a:spLocks noGrp="1"/>
          </p:cNvSpPr>
          <p:nvPr>
            <p:ph type="title"/>
          </p:nvPr>
        </p:nvSpPr>
        <p:spPr>
          <a:xfrm>
            <a:off x="1051035" y="627993"/>
            <a:ext cx="7273158" cy="1294228"/>
          </a:xfrm>
        </p:spPr>
        <p:txBody>
          <a:bodyPr>
            <a:normAutofit/>
            <a:scene3d>
              <a:camera prst="orthographicFront"/>
              <a:lightRig rig="soft" dir="t">
                <a:rot lat="0" lon="0" rev="15600000"/>
              </a:lightRig>
            </a:scene3d>
            <a:sp3d extrusionH="57150" prstMaterial="softEdge">
              <a:bevelT w="25400" h="38100"/>
            </a:sp3d>
          </a:bodyPr>
          <a:lstStyle/>
          <a:p>
            <a:r>
              <a:rPr lang="en-US" dirty="0">
                <a:ln/>
                <a:solidFill>
                  <a:srgbClr val="29414D"/>
                </a:solidFill>
              </a:rPr>
              <a:t>Abiding in Christ:</a:t>
            </a:r>
            <a:br>
              <a:rPr lang="en-US" dirty="0">
                <a:ln/>
                <a:solidFill>
                  <a:srgbClr val="29414D"/>
                </a:solidFill>
              </a:rPr>
            </a:br>
            <a:r>
              <a:rPr lang="en-US" sz="4000" dirty="0">
                <a:ln/>
                <a:solidFill>
                  <a:srgbClr val="29414D"/>
                </a:solidFill>
              </a:rPr>
              <a:t>The Essence of Endurance</a:t>
            </a:r>
            <a:endParaRPr lang="en-US" dirty="0">
              <a:ln/>
              <a:solidFill>
                <a:srgbClr val="29414D"/>
              </a:solidFill>
            </a:endParaRPr>
          </a:p>
        </p:txBody>
      </p:sp>
      <p:sp>
        <p:nvSpPr>
          <p:cNvPr id="3" name="Content Placeholder 2">
            <a:extLst>
              <a:ext uri="{FF2B5EF4-FFF2-40B4-BE49-F238E27FC236}">
                <a16:creationId xmlns:a16="http://schemas.microsoft.com/office/drawing/2014/main" id="{2FEF8CEC-FCFB-16BF-24CB-B53162B2FFCD}"/>
              </a:ext>
            </a:extLst>
          </p:cNvPr>
          <p:cNvSpPr>
            <a:spLocks noGrp="1"/>
          </p:cNvSpPr>
          <p:nvPr>
            <p:ph idx="1"/>
          </p:nvPr>
        </p:nvSpPr>
        <p:spPr>
          <a:xfrm>
            <a:off x="399393" y="1954924"/>
            <a:ext cx="8334703" cy="4331576"/>
          </a:xfrm>
        </p:spPr>
        <p:txBody>
          <a:bodyPr>
            <a:normAutofit/>
          </a:bodyPr>
          <a:lstStyle/>
          <a:p>
            <a:pPr marL="0" indent="0">
              <a:lnSpc>
                <a:spcPct val="95000"/>
              </a:lnSpc>
              <a:spcBef>
                <a:spcPts val="600"/>
              </a:spcBef>
              <a:buNone/>
            </a:pPr>
            <a:r>
              <a:rPr lang="en-US" sz="3200" b="1" dirty="0"/>
              <a:t>To abide in Him, we must walk as He walked</a:t>
            </a:r>
            <a:r>
              <a:rPr lang="en-US" sz="3200" dirty="0"/>
              <a:t>. </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In the light (1 John 2:6; 1:5-7).</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According to His commandments                     (1 John 2:4-6; 3:24).</a:t>
            </a:r>
          </a:p>
        </p:txBody>
      </p:sp>
      <p:pic>
        <p:nvPicPr>
          <p:cNvPr id="5" name="Picture 4">
            <a:extLst>
              <a:ext uri="{FF2B5EF4-FFF2-40B4-BE49-F238E27FC236}">
                <a16:creationId xmlns:a16="http://schemas.microsoft.com/office/drawing/2014/main" id="{62C04651-1F80-B52A-F88C-724A6561DED3}"/>
              </a:ext>
            </a:extLst>
          </p:cNvPr>
          <p:cNvPicPr>
            <a:picLocks noChangeAspect="1"/>
          </p:cNvPicPr>
          <p:nvPr/>
        </p:nvPicPr>
        <p:blipFill>
          <a:blip r:embed="rId2">
            <a:alphaModFix/>
          </a:blip>
          <a:stretch>
            <a:fillRect/>
          </a:stretch>
        </p:blipFill>
        <p:spPr>
          <a:xfrm>
            <a:off x="0" y="5223641"/>
            <a:ext cx="9144000" cy="1634359"/>
          </a:xfrm>
          <a:prstGeom prst="rect">
            <a:avLst/>
          </a:prstGeom>
          <a:ln>
            <a:noFill/>
          </a:ln>
          <a:effectLst>
            <a:softEdge rad="112500"/>
          </a:effectLst>
        </p:spPr>
      </p:pic>
    </p:spTree>
    <p:extLst>
      <p:ext uri="{BB962C8B-B14F-4D97-AF65-F5344CB8AC3E}">
        <p14:creationId xmlns:p14="http://schemas.microsoft.com/office/powerpoint/2010/main" val="295231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E8B-60EA-A189-1206-B31BB99BD2A3}"/>
              </a:ext>
            </a:extLst>
          </p:cNvPr>
          <p:cNvSpPr>
            <a:spLocks noGrp="1"/>
          </p:cNvSpPr>
          <p:nvPr>
            <p:ph type="title"/>
          </p:nvPr>
        </p:nvSpPr>
        <p:spPr>
          <a:xfrm>
            <a:off x="1093077" y="571500"/>
            <a:ext cx="8050924" cy="1294228"/>
          </a:xfrm>
        </p:spPr>
        <p:txBody>
          <a:bodyPr>
            <a:normAutofit/>
            <a:scene3d>
              <a:camera prst="orthographicFront"/>
              <a:lightRig rig="soft" dir="t">
                <a:rot lat="0" lon="0" rev="15600000"/>
              </a:lightRig>
            </a:scene3d>
            <a:sp3d extrusionH="57150" prstMaterial="softEdge">
              <a:bevelT w="25400" h="38100"/>
            </a:sp3d>
          </a:bodyPr>
          <a:lstStyle/>
          <a:p>
            <a:r>
              <a:rPr lang="en-US" dirty="0">
                <a:ln/>
                <a:solidFill>
                  <a:srgbClr val="29414D"/>
                </a:solidFill>
              </a:rPr>
              <a:t>Abiding in Christ:</a:t>
            </a:r>
            <a:br>
              <a:rPr lang="en-US" dirty="0">
                <a:ln/>
                <a:solidFill>
                  <a:srgbClr val="29414D"/>
                </a:solidFill>
              </a:rPr>
            </a:br>
            <a:r>
              <a:rPr lang="en-US" sz="4000" dirty="0">
                <a:ln/>
                <a:solidFill>
                  <a:srgbClr val="29414D"/>
                </a:solidFill>
              </a:rPr>
              <a:t>The Essence of Endurance</a:t>
            </a:r>
            <a:endParaRPr lang="en-US" dirty="0">
              <a:ln/>
              <a:solidFill>
                <a:srgbClr val="29414D"/>
              </a:solidFill>
            </a:endParaRPr>
          </a:p>
        </p:txBody>
      </p:sp>
      <p:sp>
        <p:nvSpPr>
          <p:cNvPr id="3" name="Content Placeholder 2">
            <a:extLst>
              <a:ext uri="{FF2B5EF4-FFF2-40B4-BE49-F238E27FC236}">
                <a16:creationId xmlns:a16="http://schemas.microsoft.com/office/drawing/2014/main" id="{2FEF8CEC-FCFB-16BF-24CB-B53162B2FFCD}"/>
              </a:ext>
            </a:extLst>
          </p:cNvPr>
          <p:cNvSpPr>
            <a:spLocks noGrp="1"/>
          </p:cNvSpPr>
          <p:nvPr>
            <p:ph idx="1"/>
          </p:nvPr>
        </p:nvSpPr>
        <p:spPr>
          <a:xfrm>
            <a:off x="430925" y="1954923"/>
            <a:ext cx="8303172" cy="4666593"/>
          </a:xfrm>
        </p:spPr>
        <p:txBody>
          <a:bodyPr>
            <a:normAutofit/>
          </a:bodyPr>
          <a:lstStyle/>
          <a:p>
            <a:pPr marL="0" indent="0">
              <a:lnSpc>
                <a:spcPct val="95000"/>
              </a:lnSpc>
              <a:spcBef>
                <a:spcPts val="600"/>
              </a:spcBef>
              <a:buNone/>
            </a:pPr>
            <a:r>
              <a:rPr lang="en-US" sz="3200" b="1" dirty="0"/>
              <a:t>To abide in Him, His word must abide in us.</a:t>
            </a:r>
            <a:endParaRPr lang="en-US" sz="3200" dirty="0"/>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The word of God abides in those who abide  in Him (1 John 2:12-14).</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We must abide in the truth with those who have the truth (1 John 2:19, 24, 27).</a:t>
            </a:r>
          </a:p>
        </p:txBody>
      </p:sp>
      <p:pic>
        <p:nvPicPr>
          <p:cNvPr id="5" name="Picture 4">
            <a:extLst>
              <a:ext uri="{FF2B5EF4-FFF2-40B4-BE49-F238E27FC236}">
                <a16:creationId xmlns:a16="http://schemas.microsoft.com/office/drawing/2014/main" id="{B95B8340-4F09-5A6F-1BEE-334159BD9F1D}"/>
              </a:ext>
            </a:extLst>
          </p:cNvPr>
          <p:cNvPicPr>
            <a:picLocks noChangeAspect="1"/>
          </p:cNvPicPr>
          <p:nvPr/>
        </p:nvPicPr>
        <p:blipFill>
          <a:blip r:embed="rId2">
            <a:alphaModFix/>
          </a:blip>
          <a:stretch>
            <a:fillRect/>
          </a:stretch>
        </p:blipFill>
        <p:spPr>
          <a:xfrm>
            <a:off x="0" y="5223641"/>
            <a:ext cx="9144000" cy="1634359"/>
          </a:xfrm>
          <a:prstGeom prst="rect">
            <a:avLst/>
          </a:prstGeom>
          <a:ln>
            <a:noFill/>
          </a:ln>
          <a:effectLst>
            <a:softEdge rad="112500"/>
          </a:effectLst>
        </p:spPr>
      </p:pic>
    </p:spTree>
    <p:extLst>
      <p:ext uri="{BB962C8B-B14F-4D97-AF65-F5344CB8AC3E}">
        <p14:creationId xmlns:p14="http://schemas.microsoft.com/office/powerpoint/2010/main" val="1676957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E8B-60EA-A189-1206-B31BB99BD2A3}"/>
              </a:ext>
            </a:extLst>
          </p:cNvPr>
          <p:cNvSpPr>
            <a:spLocks noGrp="1"/>
          </p:cNvSpPr>
          <p:nvPr>
            <p:ph type="title"/>
          </p:nvPr>
        </p:nvSpPr>
        <p:spPr>
          <a:xfrm>
            <a:off x="1103587" y="571500"/>
            <a:ext cx="8040414" cy="1294228"/>
          </a:xfrm>
        </p:spPr>
        <p:txBody>
          <a:bodyPr>
            <a:normAutofit/>
            <a:scene3d>
              <a:camera prst="orthographicFront"/>
              <a:lightRig rig="soft" dir="t">
                <a:rot lat="0" lon="0" rev="15600000"/>
              </a:lightRig>
            </a:scene3d>
            <a:sp3d extrusionH="57150" prstMaterial="softEdge">
              <a:bevelT w="25400" h="38100"/>
            </a:sp3d>
          </a:bodyPr>
          <a:lstStyle/>
          <a:p>
            <a:r>
              <a:rPr lang="en-US" dirty="0">
                <a:ln/>
                <a:solidFill>
                  <a:srgbClr val="29414D"/>
                </a:solidFill>
              </a:rPr>
              <a:t>Abiding in Christ:</a:t>
            </a:r>
            <a:br>
              <a:rPr lang="en-US" dirty="0">
                <a:ln/>
                <a:solidFill>
                  <a:srgbClr val="29414D"/>
                </a:solidFill>
              </a:rPr>
            </a:br>
            <a:r>
              <a:rPr lang="en-US" sz="4000" dirty="0">
                <a:ln/>
                <a:solidFill>
                  <a:srgbClr val="29414D"/>
                </a:solidFill>
              </a:rPr>
              <a:t>The Essence of Endurance</a:t>
            </a:r>
            <a:endParaRPr lang="en-US" dirty="0">
              <a:ln/>
              <a:solidFill>
                <a:srgbClr val="29414D"/>
              </a:solidFill>
            </a:endParaRPr>
          </a:p>
        </p:txBody>
      </p:sp>
      <p:sp>
        <p:nvSpPr>
          <p:cNvPr id="3" name="Content Placeholder 2">
            <a:extLst>
              <a:ext uri="{FF2B5EF4-FFF2-40B4-BE49-F238E27FC236}">
                <a16:creationId xmlns:a16="http://schemas.microsoft.com/office/drawing/2014/main" id="{2FEF8CEC-FCFB-16BF-24CB-B53162B2FFCD}"/>
              </a:ext>
            </a:extLst>
          </p:cNvPr>
          <p:cNvSpPr>
            <a:spLocks noGrp="1"/>
          </p:cNvSpPr>
          <p:nvPr>
            <p:ph idx="1"/>
          </p:nvPr>
        </p:nvSpPr>
        <p:spPr>
          <a:xfrm>
            <a:off x="872359" y="1954923"/>
            <a:ext cx="7861738" cy="4666593"/>
          </a:xfrm>
        </p:spPr>
        <p:txBody>
          <a:bodyPr>
            <a:normAutofit/>
          </a:bodyPr>
          <a:lstStyle/>
          <a:p>
            <a:pPr marL="0" indent="0">
              <a:lnSpc>
                <a:spcPct val="95000"/>
              </a:lnSpc>
              <a:spcBef>
                <a:spcPts val="600"/>
              </a:spcBef>
              <a:buNone/>
            </a:pPr>
            <a:r>
              <a:rPr lang="en-US" sz="3200" b="1" dirty="0"/>
              <a:t>To abide in Him, we cannot live in sin.</a:t>
            </a:r>
            <a:endParaRPr lang="en-US" sz="3200" dirty="0"/>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Whoever abides in Him does not sin                    (1 John 3:6-9).</a:t>
            </a:r>
          </a:p>
        </p:txBody>
      </p:sp>
      <p:pic>
        <p:nvPicPr>
          <p:cNvPr id="6" name="Picture 5">
            <a:extLst>
              <a:ext uri="{FF2B5EF4-FFF2-40B4-BE49-F238E27FC236}">
                <a16:creationId xmlns:a16="http://schemas.microsoft.com/office/drawing/2014/main" id="{74C95E04-441C-29C3-6FAA-0E0C22C2D8B3}"/>
              </a:ext>
            </a:extLst>
          </p:cNvPr>
          <p:cNvPicPr>
            <a:picLocks noChangeAspect="1"/>
          </p:cNvPicPr>
          <p:nvPr/>
        </p:nvPicPr>
        <p:blipFill>
          <a:blip r:embed="rId2">
            <a:alphaModFix/>
          </a:blip>
          <a:stretch>
            <a:fillRect/>
          </a:stretch>
        </p:blipFill>
        <p:spPr>
          <a:xfrm>
            <a:off x="0" y="5223641"/>
            <a:ext cx="9144000" cy="1634359"/>
          </a:xfrm>
          <a:prstGeom prst="rect">
            <a:avLst/>
          </a:prstGeom>
          <a:ln>
            <a:noFill/>
          </a:ln>
          <a:effectLst>
            <a:softEdge rad="112500"/>
          </a:effectLst>
        </p:spPr>
      </p:pic>
    </p:spTree>
    <p:extLst>
      <p:ext uri="{BB962C8B-B14F-4D97-AF65-F5344CB8AC3E}">
        <p14:creationId xmlns:p14="http://schemas.microsoft.com/office/powerpoint/2010/main" val="576154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E8B-60EA-A189-1206-B31BB99BD2A3}"/>
              </a:ext>
            </a:extLst>
          </p:cNvPr>
          <p:cNvSpPr>
            <a:spLocks noGrp="1"/>
          </p:cNvSpPr>
          <p:nvPr>
            <p:ph type="title"/>
          </p:nvPr>
        </p:nvSpPr>
        <p:spPr>
          <a:xfrm>
            <a:off x="945931" y="571500"/>
            <a:ext cx="8198069" cy="1294228"/>
          </a:xfrm>
        </p:spPr>
        <p:txBody>
          <a:bodyPr>
            <a:normAutofit/>
            <a:scene3d>
              <a:camera prst="orthographicFront"/>
              <a:lightRig rig="soft" dir="t">
                <a:rot lat="0" lon="0" rev="15600000"/>
              </a:lightRig>
            </a:scene3d>
            <a:sp3d extrusionH="57150" prstMaterial="softEdge">
              <a:bevelT w="25400" h="38100"/>
            </a:sp3d>
          </a:bodyPr>
          <a:lstStyle/>
          <a:p>
            <a:r>
              <a:rPr lang="en-US" dirty="0">
                <a:ln/>
                <a:solidFill>
                  <a:srgbClr val="29414D"/>
                </a:solidFill>
              </a:rPr>
              <a:t>Abiding in Christ:</a:t>
            </a:r>
            <a:br>
              <a:rPr lang="en-US" dirty="0">
                <a:ln/>
                <a:solidFill>
                  <a:srgbClr val="29414D"/>
                </a:solidFill>
              </a:rPr>
            </a:br>
            <a:r>
              <a:rPr lang="en-US" sz="4000" dirty="0">
                <a:ln/>
                <a:solidFill>
                  <a:srgbClr val="29414D"/>
                </a:solidFill>
              </a:rPr>
              <a:t>The Essence of Endurance</a:t>
            </a:r>
            <a:endParaRPr lang="en-US" dirty="0">
              <a:ln/>
              <a:solidFill>
                <a:srgbClr val="29414D"/>
              </a:solidFill>
            </a:endParaRPr>
          </a:p>
        </p:txBody>
      </p:sp>
      <p:sp>
        <p:nvSpPr>
          <p:cNvPr id="3" name="Content Placeholder 2">
            <a:extLst>
              <a:ext uri="{FF2B5EF4-FFF2-40B4-BE49-F238E27FC236}">
                <a16:creationId xmlns:a16="http://schemas.microsoft.com/office/drawing/2014/main" id="{2FEF8CEC-FCFB-16BF-24CB-B53162B2FFCD}"/>
              </a:ext>
            </a:extLst>
          </p:cNvPr>
          <p:cNvSpPr>
            <a:spLocks noGrp="1"/>
          </p:cNvSpPr>
          <p:nvPr>
            <p:ph idx="1"/>
          </p:nvPr>
        </p:nvSpPr>
        <p:spPr>
          <a:xfrm>
            <a:off x="536027" y="1702677"/>
            <a:ext cx="8198069" cy="4014952"/>
          </a:xfrm>
        </p:spPr>
        <p:txBody>
          <a:bodyPr>
            <a:normAutofit/>
          </a:bodyPr>
          <a:lstStyle/>
          <a:p>
            <a:pPr marL="0" indent="0">
              <a:lnSpc>
                <a:spcPct val="95000"/>
              </a:lnSpc>
              <a:spcBef>
                <a:spcPts val="600"/>
              </a:spcBef>
              <a:buNone/>
            </a:pPr>
            <a:r>
              <a:rPr lang="en-US" sz="3200" b="1" dirty="0"/>
              <a:t>To abide in Him, we must love one another.</a:t>
            </a:r>
            <a:endParaRPr lang="en-US" sz="3200" dirty="0"/>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Abiding in God depends on us loving one another (1 John 4:12-16).</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One who loves his brother will not cause him to stumble (1 John 2:10).</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We cannot love our brother while hating our brother (1 John 3:14-18).</a:t>
            </a:r>
          </a:p>
        </p:txBody>
      </p:sp>
      <p:pic>
        <p:nvPicPr>
          <p:cNvPr id="5" name="Picture 4">
            <a:extLst>
              <a:ext uri="{FF2B5EF4-FFF2-40B4-BE49-F238E27FC236}">
                <a16:creationId xmlns:a16="http://schemas.microsoft.com/office/drawing/2014/main" id="{C300A94C-9FBB-5DBB-194E-D7F06F3BE9C9}"/>
              </a:ext>
            </a:extLst>
          </p:cNvPr>
          <p:cNvPicPr>
            <a:picLocks noChangeAspect="1"/>
          </p:cNvPicPr>
          <p:nvPr/>
        </p:nvPicPr>
        <p:blipFill>
          <a:blip r:embed="rId2">
            <a:alphaModFix/>
          </a:blip>
          <a:stretch>
            <a:fillRect/>
          </a:stretch>
        </p:blipFill>
        <p:spPr>
          <a:xfrm>
            <a:off x="0" y="5223641"/>
            <a:ext cx="9144000" cy="1634359"/>
          </a:xfrm>
          <a:prstGeom prst="rect">
            <a:avLst/>
          </a:prstGeom>
          <a:ln>
            <a:noFill/>
          </a:ln>
          <a:effectLst>
            <a:softEdge rad="112500"/>
          </a:effectLst>
        </p:spPr>
      </p:pic>
    </p:spTree>
    <p:extLst>
      <p:ext uri="{BB962C8B-B14F-4D97-AF65-F5344CB8AC3E}">
        <p14:creationId xmlns:p14="http://schemas.microsoft.com/office/powerpoint/2010/main" val="3367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E8B-60EA-A189-1206-B31BB99BD2A3}"/>
              </a:ext>
            </a:extLst>
          </p:cNvPr>
          <p:cNvSpPr>
            <a:spLocks noGrp="1"/>
          </p:cNvSpPr>
          <p:nvPr>
            <p:ph type="title"/>
          </p:nvPr>
        </p:nvSpPr>
        <p:spPr>
          <a:xfrm>
            <a:off x="909145" y="807983"/>
            <a:ext cx="8029903" cy="894693"/>
          </a:xfrm>
        </p:spPr>
        <p:txBody>
          <a:bodyPr>
            <a:normAutofit/>
            <a:scene3d>
              <a:camera prst="orthographicFront"/>
              <a:lightRig rig="soft" dir="t">
                <a:rot lat="0" lon="0" rev="15600000"/>
              </a:lightRig>
            </a:scene3d>
            <a:sp3d extrusionH="57150" prstMaterial="softEdge">
              <a:bevelT w="25400" h="38100"/>
            </a:sp3d>
          </a:bodyPr>
          <a:lstStyle/>
          <a:p>
            <a:r>
              <a:rPr lang="en-US" dirty="0">
                <a:ln/>
                <a:solidFill>
                  <a:srgbClr val="29414D"/>
                </a:solidFill>
              </a:rPr>
              <a:t> Abiding in Him…</a:t>
            </a:r>
          </a:p>
        </p:txBody>
      </p:sp>
      <p:sp>
        <p:nvSpPr>
          <p:cNvPr id="3" name="Content Placeholder 2">
            <a:extLst>
              <a:ext uri="{FF2B5EF4-FFF2-40B4-BE49-F238E27FC236}">
                <a16:creationId xmlns:a16="http://schemas.microsoft.com/office/drawing/2014/main" id="{2FEF8CEC-FCFB-16BF-24CB-B53162B2FFCD}"/>
              </a:ext>
            </a:extLst>
          </p:cNvPr>
          <p:cNvSpPr>
            <a:spLocks noGrp="1"/>
          </p:cNvSpPr>
          <p:nvPr>
            <p:ph idx="1"/>
          </p:nvPr>
        </p:nvSpPr>
        <p:spPr>
          <a:xfrm>
            <a:off x="483477" y="1702676"/>
            <a:ext cx="8250620" cy="4918841"/>
          </a:xfrm>
        </p:spPr>
        <p:txBody>
          <a:bodyPr>
            <a:normAutofit/>
          </a:bodyPr>
          <a:lstStyle/>
          <a:p>
            <a:pPr>
              <a:lnSpc>
                <a:spcPct val="95000"/>
              </a:lnSpc>
              <a:spcBef>
                <a:spcPts val="600"/>
              </a:spcBef>
              <a:buFont typeface="Arial" panose="020B0604020202020204" pitchFamily="34" charset="0"/>
              <a:buChar char="•"/>
            </a:pPr>
            <a:r>
              <a:rPr lang="en-US" sz="3200" b="1" i="1" dirty="0">
                <a:solidFill>
                  <a:schemeClr val="accent3">
                    <a:lumMod val="50000"/>
                  </a:schemeClr>
                </a:solidFill>
              </a:rPr>
              <a:t>Affection must not be misdirected                           (1 John 2:15-17).</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Confession is critical (1 John 4:15).</a:t>
            </a:r>
          </a:p>
          <a:p>
            <a:pPr>
              <a:lnSpc>
                <a:spcPct val="95000"/>
              </a:lnSpc>
              <a:spcBef>
                <a:spcPts val="600"/>
              </a:spcBef>
              <a:buFont typeface="Arial" panose="020B0604020202020204" pitchFamily="34" charset="0"/>
              <a:buChar char="•"/>
            </a:pPr>
            <a:r>
              <a:rPr lang="en-US" sz="3200" b="1" i="1" dirty="0">
                <a:solidFill>
                  <a:schemeClr val="accent3">
                    <a:lumMod val="50000"/>
                  </a:schemeClr>
                </a:solidFill>
              </a:rPr>
              <a:t>Will give us confidence (1 John 2:28). </a:t>
            </a:r>
          </a:p>
          <a:p>
            <a:pPr>
              <a:lnSpc>
                <a:spcPct val="95000"/>
              </a:lnSpc>
              <a:spcBef>
                <a:spcPts val="600"/>
              </a:spcBef>
              <a:buFont typeface="Arial" panose="020B0604020202020204" pitchFamily="34" charset="0"/>
              <a:buChar char="•"/>
            </a:pPr>
            <a:endParaRPr lang="en-US" sz="3200" b="1" i="1" dirty="0">
              <a:solidFill>
                <a:schemeClr val="accent3">
                  <a:lumMod val="50000"/>
                </a:schemeClr>
              </a:solidFill>
            </a:endParaRPr>
          </a:p>
        </p:txBody>
      </p:sp>
      <p:pic>
        <p:nvPicPr>
          <p:cNvPr id="5" name="Picture 4">
            <a:extLst>
              <a:ext uri="{FF2B5EF4-FFF2-40B4-BE49-F238E27FC236}">
                <a16:creationId xmlns:a16="http://schemas.microsoft.com/office/drawing/2014/main" id="{632F189A-0D90-DDD7-7D98-0125E5D553AB}"/>
              </a:ext>
            </a:extLst>
          </p:cNvPr>
          <p:cNvPicPr>
            <a:picLocks noChangeAspect="1"/>
          </p:cNvPicPr>
          <p:nvPr/>
        </p:nvPicPr>
        <p:blipFill>
          <a:blip r:embed="rId2">
            <a:alphaModFix/>
          </a:blip>
          <a:stretch>
            <a:fillRect/>
          </a:stretch>
        </p:blipFill>
        <p:spPr>
          <a:xfrm>
            <a:off x="0" y="5223641"/>
            <a:ext cx="9144000" cy="1634359"/>
          </a:xfrm>
          <a:prstGeom prst="rect">
            <a:avLst/>
          </a:prstGeom>
          <a:ln>
            <a:noFill/>
          </a:ln>
          <a:effectLst>
            <a:softEdge rad="112500"/>
          </a:effectLst>
        </p:spPr>
      </p:pic>
    </p:spTree>
    <p:extLst>
      <p:ext uri="{BB962C8B-B14F-4D97-AF65-F5344CB8AC3E}">
        <p14:creationId xmlns:p14="http://schemas.microsoft.com/office/powerpoint/2010/main" val="2390339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jornVTI">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298</Words>
  <Application>Microsoft Office PowerPoint</Application>
  <PresentationFormat>On-screen Show (4:3)</PresentationFormat>
  <Paragraphs>24</Paragraphs>
  <Slides>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Arial</vt:lpstr>
      <vt:lpstr>Berlin Sans FB</vt:lpstr>
      <vt:lpstr>Berlin Sans FB Demi</vt:lpstr>
      <vt:lpstr>Calibri</vt:lpstr>
      <vt:lpstr>Calibri Light</vt:lpstr>
      <vt:lpstr>Constantia</vt:lpstr>
      <vt:lpstr>Franklin Gothic Book</vt:lpstr>
      <vt:lpstr>Neue Haas Grotesk Text Pro</vt:lpstr>
      <vt:lpstr>BjornVTI</vt:lpstr>
      <vt:lpstr>Office Theme</vt:lpstr>
      <vt:lpstr>PowerPoint Presentation</vt:lpstr>
      <vt:lpstr>Abiding in Christ: The Essence of Endurance</vt:lpstr>
      <vt:lpstr>Abiding in Christ: The Essence of Endurance</vt:lpstr>
      <vt:lpstr>Abiding in Christ: The Essence of Endurance</vt:lpstr>
      <vt:lpstr>Abiding in Christ: The Essence of Endurance</vt:lpstr>
      <vt:lpstr> Abiding in Him…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Abiding  in Christ</dc:title>
  <dc:creator>Steve</dc:creator>
  <cp:lastModifiedBy>Steve</cp:lastModifiedBy>
  <cp:revision>5</cp:revision>
  <dcterms:created xsi:type="dcterms:W3CDTF">2022-10-14T16:29:10Z</dcterms:created>
  <dcterms:modified xsi:type="dcterms:W3CDTF">2022-10-14T18:30:35Z</dcterms:modified>
</cp:coreProperties>
</file>