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1" r:id="rId2"/>
    <p:sldId id="256" r:id="rId3"/>
    <p:sldId id="257" r:id="rId4"/>
    <p:sldId id="258" r:id="rId5"/>
    <p:sldId id="259" r:id="rId6"/>
    <p:sldId id="26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4" d="100"/>
          <a:sy n="64" d="100"/>
        </p:scale>
        <p:origin x="10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C0C07-158C-4B37-8ADC-1F1CF5DEF3B8}" type="datetimeFigureOut">
              <a:rPr lang="en-US" smtClean="0"/>
              <a:t>10/17/2021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8175F3-F584-4789-81C5-8DB9351F3F87}" type="slidenum">
              <a:rPr lang="en-US" smtClean="0"/>
              <a:t>‹#›</a:t>
            </a:fld>
            <a:endParaRPr lang="en-US"/>
          </a:p>
        </p:txBody>
      </p:sp>
    </p:spTree>
    <p:extLst>
      <p:ext uri="{BB962C8B-B14F-4D97-AF65-F5344CB8AC3E}">
        <p14:creationId xmlns:p14="http://schemas.microsoft.com/office/powerpoint/2010/main" val="3743769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viral sin of reviling will prevent </a:t>
            </a:r>
            <a:r>
              <a:rPr lang="en-US"/>
              <a:t>people from </a:t>
            </a:r>
            <a:r>
              <a:rPr lang="en-US" dirty="0"/>
              <a:t>inheriting the kingdom of heaven.  Instead of being like those who reviled Jesus, let us be like Jesus who did not revile in return!</a:t>
            </a:r>
          </a:p>
        </p:txBody>
      </p:sp>
      <p:sp>
        <p:nvSpPr>
          <p:cNvPr id="4" name="Slide Number Placeholder 3"/>
          <p:cNvSpPr>
            <a:spLocks noGrp="1"/>
          </p:cNvSpPr>
          <p:nvPr>
            <p:ph type="sldNum" sz="quarter" idx="5"/>
          </p:nvPr>
        </p:nvSpPr>
        <p:spPr/>
        <p:txBody>
          <a:bodyPr/>
          <a:lstStyle/>
          <a:p>
            <a:fld id="{3F8175F3-F584-4789-81C5-8DB9351F3F87}" type="slidenum">
              <a:rPr lang="en-US" smtClean="0"/>
              <a:t>2</a:t>
            </a:fld>
            <a:endParaRPr lang="en-US"/>
          </a:p>
        </p:txBody>
      </p:sp>
    </p:spTree>
    <p:extLst>
      <p:ext uri="{BB962C8B-B14F-4D97-AF65-F5344CB8AC3E}">
        <p14:creationId xmlns:p14="http://schemas.microsoft.com/office/powerpoint/2010/main" val="1624884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EC599E-0AFF-4A55-92CD-1C69C854C596}"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3108486865"/>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EC599E-0AFF-4A55-92CD-1C69C854C596}"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61498008"/>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EC599E-0AFF-4A55-92CD-1C69C854C596}"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3659534229"/>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EC599E-0AFF-4A55-92CD-1C69C854C596}"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4255113376"/>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EC599E-0AFF-4A55-92CD-1C69C854C596}"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878070857"/>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EC599E-0AFF-4A55-92CD-1C69C854C596}"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2856639093"/>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EC599E-0AFF-4A55-92CD-1C69C854C596}" type="datetimeFigureOut">
              <a:rPr lang="en-US" smtClean="0"/>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1306922914"/>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EC599E-0AFF-4A55-92CD-1C69C854C596}" type="datetimeFigureOut">
              <a:rPr lang="en-US" smtClean="0"/>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1882333699"/>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EC599E-0AFF-4A55-92CD-1C69C854C596}" type="datetimeFigureOut">
              <a:rPr lang="en-US" smtClean="0"/>
              <a:t>10/17/2021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174852490"/>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EC599E-0AFF-4A55-92CD-1C69C854C596}"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508643196"/>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EC599E-0AFF-4A55-92CD-1C69C854C596}"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98DDDC-4C50-4DC0-AEE2-1AB9423A650F}" type="slidenum">
              <a:rPr lang="en-US" smtClean="0"/>
              <a:t>‹#›</a:t>
            </a:fld>
            <a:endParaRPr lang="en-US"/>
          </a:p>
        </p:txBody>
      </p:sp>
    </p:spTree>
    <p:extLst>
      <p:ext uri="{BB962C8B-B14F-4D97-AF65-F5344CB8AC3E}">
        <p14:creationId xmlns:p14="http://schemas.microsoft.com/office/powerpoint/2010/main" val="2572496202"/>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EC599E-0AFF-4A55-92CD-1C69C854C596}" type="datetimeFigureOut">
              <a:rPr lang="en-US" smtClean="0"/>
              <a:t>10/17/2021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8DDDC-4C50-4DC0-AEE2-1AB9423A650F}" type="slidenum">
              <a:rPr lang="en-US" smtClean="0"/>
              <a:t>‹#›</a:t>
            </a:fld>
            <a:endParaRPr lang="en-US"/>
          </a:p>
        </p:txBody>
      </p:sp>
    </p:spTree>
    <p:extLst>
      <p:ext uri="{BB962C8B-B14F-4D97-AF65-F5344CB8AC3E}">
        <p14:creationId xmlns:p14="http://schemas.microsoft.com/office/powerpoint/2010/main" val="277820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850E7-817F-44A6-BC80-C1E580DA4EB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640B481-45B5-4054-9D68-EB79323734D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29722847"/>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3778F58-4B11-4B6D-9E49-A18EE24F6CF6}"/>
              </a:ext>
            </a:extLst>
          </p:cNvPr>
          <p:cNvPicPr>
            <a:picLocks noChangeAspect="1"/>
          </p:cNvPicPr>
          <p:nvPr/>
        </p:nvPicPr>
        <p:blipFill>
          <a:blip r:embed="rId3"/>
          <a:stretch>
            <a:fillRect/>
          </a:stretch>
        </p:blipFill>
        <p:spPr>
          <a:xfrm>
            <a:off x="1494366" y="1705927"/>
            <a:ext cx="6155267" cy="4616450"/>
          </a:xfrm>
          <a:prstGeom prst="rect">
            <a:avLst/>
          </a:prstGeom>
        </p:spPr>
      </p:pic>
      <p:sp>
        <p:nvSpPr>
          <p:cNvPr id="3" name="Subtitle 2">
            <a:extLst>
              <a:ext uri="{FF2B5EF4-FFF2-40B4-BE49-F238E27FC236}">
                <a16:creationId xmlns:a16="http://schemas.microsoft.com/office/drawing/2014/main" id="{5F5A0D4B-B1D7-4881-91ED-0DD97252A1FD}"/>
              </a:ext>
            </a:extLst>
          </p:cNvPr>
          <p:cNvSpPr>
            <a:spLocks noGrp="1"/>
          </p:cNvSpPr>
          <p:nvPr>
            <p:ph type="subTitle" idx="1"/>
          </p:nvPr>
        </p:nvSpPr>
        <p:spPr>
          <a:xfrm rot="1246682">
            <a:off x="470391" y="4660070"/>
            <a:ext cx="6858000" cy="554166"/>
          </a:xfrm>
        </p:spPr>
        <p:txBody>
          <a:bodyPr anchor="ctr">
            <a:normAutofit/>
          </a:bodyPr>
          <a:lstStyle/>
          <a:p>
            <a:pPr algn="r"/>
            <a:r>
              <a:rPr lang="en-US" sz="2800" dirty="0">
                <a:solidFill>
                  <a:schemeClr val="bg1"/>
                </a:solidFill>
                <a:latin typeface="Pristina" panose="03060402040406080204" pitchFamily="66" charset="0"/>
              </a:rPr>
              <a:t>Luke 6:45</a:t>
            </a:r>
          </a:p>
        </p:txBody>
      </p:sp>
      <p:sp>
        <p:nvSpPr>
          <p:cNvPr id="2" name="Title 1">
            <a:extLst>
              <a:ext uri="{FF2B5EF4-FFF2-40B4-BE49-F238E27FC236}">
                <a16:creationId xmlns:a16="http://schemas.microsoft.com/office/drawing/2014/main" id="{C9E5C1BE-4468-4FB9-A971-ACB912EDF304}"/>
              </a:ext>
            </a:extLst>
          </p:cNvPr>
          <p:cNvSpPr>
            <a:spLocks noGrp="1"/>
          </p:cNvSpPr>
          <p:nvPr>
            <p:ph type="ctrTitle"/>
          </p:nvPr>
        </p:nvSpPr>
        <p:spPr>
          <a:xfrm>
            <a:off x="685799" y="535623"/>
            <a:ext cx="7772400" cy="1427797"/>
          </a:xfrm>
        </p:spPr>
        <p:txBody>
          <a:bodyPr anchor="ctr">
            <a:normAutofit/>
          </a:bodyPr>
          <a:lstStyle/>
          <a:p>
            <a:r>
              <a:rPr lang="en-US" sz="7200" dirty="0">
                <a:solidFill>
                  <a:schemeClr val="bg1"/>
                </a:solidFill>
                <a:latin typeface="Pristina" panose="03060402040406080204" pitchFamily="66" charset="0"/>
              </a:rPr>
              <a:t>The Sin of Reviling </a:t>
            </a:r>
          </a:p>
        </p:txBody>
      </p:sp>
    </p:spTree>
    <p:extLst>
      <p:ext uri="{BB962C8B-B14F-4D97-AF65-F5344CB8AC3E}">
        <p14:creationId xmlns:p14="http://schemas.microsoft.com/office/powerpoint/2010/main" val="691580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C6126-184F-4BB4-B9D6-29D8C16E9DB5}"/>
              </a:ext>
            </a:extLst>
          </p:cNvPr>
          <p:cNvSpPr>
            <a:spLocks noGrp="1"/>
          </p:cNvSpPr>
          <p:nvPr>
            <p:ph type="title"/>
          </p:nvPr>
        </p:nvSpPr>
        <p:spPr/>
        <p:txBody>
          <a:bodyPr>
            <a:normAutofit/>
          </a:bodyPr>
          <a:lstStyle/>
          <a:p>
            <a:pPr algn="ctr"/>
            <a:r>
              <a:rPr lang="en-US" sz="4800" dirty="0">
                <a:solidFill>
                  <a:schemeClr val="bg1"/>
                </a:solidFill>
                <a:latin typeface="Pristina" panose="03060402040406080204" pitchFamily="66" charset="0"/>
              </a:rPr>
              <a:t>Men are Tempted to Revile Rulers</a:t>
            </a:r>
          </a:p>
        </p:txBody>
      </p:sp>
      <p:sp>
        <p:nvSpPr>
          <p:cNvPr id="3" name="Content Placeholder 2">
            <a:extLst>
              <a:ext uri="{FF2B5EF4-FFF2-40B4-BE49-F238E27FC236}">
                <a16:creationId xmlns:a16="http://schemas.microsoft.com/office/drawing/2014/main" id="{970ED741-349F-480C-8109-6CE78116BBDD}"/>
              </a:ext>
            </a:extLst>
          </p:cNvPr>
          <p:cNvSpPr>
            <a:spLocks noGrp="1"/>
          </p:cNvSpPr>
          <p:nvPr>
            <p:ph idx="1"/>
          </p:nvPr>
        </p:nvSpPr>
        <p:spPr>
          <a:xfrm>
            <a:off x="628650" y="1690689"/>
            <a:ext cx="7886700" cy="4351338"/>
          </a:xfrm>
        </p:spPr>
        <p:txBody>
          <a:bodyPr>
            <a:normAutofit/>
          </a:bodyPr>
          <a:lstStyle/>
          <a:p>
            <a:r>
              <a:rPr lang="en-US" sz="3200" dirty="0">
                <a:solidFill>
                  <a:schemeClr val="bg1"/>
                </a:solidFill>
                <a:latin typeface="Candara" panose="020E0502030303020204" pitchFamily="34" charset="0"/>
              </a:rPr>
              <a:t>It is an age-old problem (Exodus 22:28).</a:t>
            </a:r>
          </a:p>
          <a:p>
            <a:pPr lvl="1"/>
            <a:r>
              <a:rPr lang="en-US" sz="2800" i="1" dirty="0">
                <a:solidFill>
                  <a:schemeClr val="bg1"/>
                </a:solidFill>
                <a:latin typeface="Candara" panose="020E0502030303020204" pitchFamily="34" charset="0"/>
              </a:rPr>
              <a:t>We need to understand Who is in charge! (Romans 13:1-2)</a:t>
            </a:r>
          </a:p>
          <a:p>
            <a:r>
              <a:rPr lang="en-US" sz="3200" dirty="0">
                <a:solidFill>
                  <a:schemeClr val="bg1"/>
                </a:solidFill>
                <a:latin typeface="Candara" panose="020E0502030303020204" pitchFamily="34" charset="0"/>
              </a:rPr>
              <a:t>The Lord will punish those who despise rulers and speak evil of dignitaries                 (2 Peter 2:9-10, 2:12).</a:t>
            </a:r>
          </a:p>
          <a:p>
            <a:r>
              <a:rPr lang="en-US" sz="3200" dirty="0">
                <a:solidFill>
                  <a:schemeClr val="bg1"/>
                </a:solidFill>
                <a:latin typeface="Candara" panose="020E0502030303020204" pitchFamily="34" charset="0"/>
              </a:rPr>
              <a:t>Christians are to be subject to rulers and speak evil of no one (Titus 3:1-2). </a:t>
            </a:r>
          </a:p>
        </p:txBody>
      </p:sp>
    </p:spTree>
    <p:extLst>
      <p:ext uri="{BB962C8B-B14F-4D97-AF65-F5344CB8AC3E}">
        <p14:creationId xmlns:p14="http://schemas.microsoft.com/office/powerpoint/2010/main" val="2012356430"/>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C6126-184F-4BB4-B9D6-29D8C16E9DB5}"/>
              </a:ext>
            </a:extLst>
          </p:cNvPr>
          <p:cNvSpPr>
            <a:spLocks noGrp="1"/>
          </p:cNvSpPr>
          <p:nvPr>
            <p:ph type="title"/>
          </p:nvPr>
        </p:nvSpPr>
        <p:spPr/>
        <p:txBody>
          <a:bodyPr>
            <a:normAutofit fontScale="90000"/>
          </a:bodyPr>
          <a:lstStyle/>
          <a:p>
            <a:pPr algn="ctr"/>
            <a:r>
              <a:rPr lang="en-US" sz="5300" dirty="0">
                <a:solidFill>
                  <a:schemeClr val="bg1"/>
                </a:solidFill>
                <a:latin typeface="Pristina" panose="03060402040406080204" pitchFamily="66" charset="0"/>
              </a:rPr>
              <a:t>Jesus was Reviled but did not Revile!</a:t>
            </a:r>
            <a:br>
              <a:rPr lang="en-US" sz="4800" dirty="0">
                <a:solidFill>
                  <a:schemeClr val="bg1"/>
                </a:solidFill>
                <a:latin typeface="Pristina" panose="03060402040406080204" pitchFamily="66" charset="0"/>
              </a:rPr>
            </a:br>
            <a:r>
              <a:rPr lang="en-US" sz="4800" dirty="0">
                <a:solidFill>
                  <a:schemeClr val="bg1"/>
                </a:solidFill>
                <a:latin typeface="Pristina" panose="03060402040406080204" pitchFamily="66" charset="0"/>
              </a:rPr>
              <a:t> </a:t>
            </a:r>
            <a:r>
              <a:rPr lang="en-US" sz="4000" dirty="0">
                <a:solidFill>
                  <a:schemeClr val="bg1"/>
                </a:solidFill>
                <a:latin typeface="Pristina" panose="03060402040406080204" pitchFamily="66" charset="0"/>
              </a:rPr>
              <a:t>1 Peter 2:23; Matthew 27:39-44</a:t>
            </a:r>
            <a:endParaRPr lang="en-US" sz="4800" dirty="0">
              <a:solidFill>
                <a:schemeClr val="bg1"/>
              </a:solidFill>
              <a:latin typeface="Pristina" panose="03060402040406080204" pitchFamily="66" charset="0"/>
            </a:endParaRPr>
          </a:p>
        </p:txBody>
      </p:sp>
      <p:sp>
        <p:nvSpPr>
          <p:cNvPr id="3" name="Content Placeholder 2">
            <a:extLst>
              <a:ext uri="{FF2B5EF4-FFF2-40B4-BE49-F238E27FC236}">
                <a16:creationId xmlns:a16="http://schemas.microsoft.com/office/drawing/2014/main" id="{970ED741-349F-480C-8109-6CE78116BBDD}"/>
              </a:ext>
            </a:extLst>
          </p:cNvPr>
          <p:cNvSpPr>
            <a:spLocks noGrp="1"/>
          </p:cNvSpPr>
          <p:nvPr>
            <p:ph idx="1"/>
          </p:nvPr>
        </p:nvSpPr>
        <p:spPr>
          <a:xfrm>
            <a:off x="435610" y="5760720"/>
            <a:ext cx="8251190" cy="972186"/>
          </a:xfrm>
        </p:spPr>
        <p:txBody>
          <a:bodyPr>
            <a:normAutofit/>
          </a:bodyPr>
          <a:lstStyle/>
          <a:p>
            <a:pPr marL="0" indent="0" algn="ctr">
              <a:buNone/>
            </a:pPr>
            <a:r>
              <a:rPr lang="en-US" dirty="0">
                <a:solidFill>
                  <a:schemeClr val="bg1"/>
                </a:solidFill>
                <a:latin typeface="Candara" panose="020E0502030303020204" pitchFamily="34" charset="0"/>
              </a:rPr>
              <a:t>Let’s not be guilty of reviling others like Jesus was reviled on the cross (1 Peter 2:1; 3:8-9).</a:t>
            </a:r>
          </a:p>
        </p:txBody>
      </p:sp>
      <p:pic>
        <p:nvPicPr>
          <p:cNvPr id="4" name="Picture 3">
            <a:extLst>
              <a:ext uri="{FF2B5EF4-FFF2-40B4-BE49-F238E27FC236}">
                <a16:creationId xmlns:a16="http://schemas.microsoft.com/office/drawing/2014/main" id="{C7B4E9E7-E8B6-4A02-928F-0CED6384889D}"/>
              </a:ext>
            </a:extLst>
          </p:cNvPr>
          <p:cNvPicPr>
            <a:picLocks noChangeAspect="1"/>
          </p:cNvPicPr>
          <p:nvPr/>
        </p:nvPicPr>
        <p:blipFill>
          <a:blip r:embed="rId2"/>
          <a:stretch>
            <a:fillRect/>
          </a:stretch>
        </p:blipFill>
        <p:spPr>
          <a:xfrm>
            <a:off x="2096704" y="1816548"/>
            <a:ext cx="4950591" cy="3710492"/>
          </a:xfrm>
          <a:prstGeom prst="rect">
            <a:avLst/>
          </a:prstGeom>
        </p:spPr>
      </p:pic>
    </p:spTree>
    <p:extLst>
      <p:ext uri="{BB962C8B-B14F-4D97-AF65-F5344CB8AC3E}">
        <p14:creationId xmlns:p14="http://schemas.microsoft.com/office/powerpoint/2010/main" val="2770233324"/>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C6126-184F-4BB4-B9D6-29D8C16E9DB5}"/>
              </a:ext>
            </a:extLst>
          </p:cNvPr>
          <p:cNvSpPr>
            <a:spLocks noGrp="1"/>
          </p:cNvSpPr>
          <p:nvPr>
            <p:ph type="title"/>
          </p:nvPr>
        </p:nvSpPr>
        <p:spPr>
          <a:xfrm>
            <a:off x="426720" y="131446"/>
            <a:ext cx="8290560" cy="1325563"/>
          </a:xfrm>
        </p:spPr>
        <p:txBody>
          <a:bodyPr>
            <a:normAutofit/>
          </a:bodyPr>
          <a:lstStyle/>
          <a:p>
            <a:pPr algn="ctr"/>
            <a:r>
              <a:rPr lang="en-US" dirty="0">
                <a:solidFill>
                  <a:schemeClr val="bg1"/>
                </a:solidFill>
                <a:latin typeface="Pristina" panose="03060402040406080204" pitchFamily="66" charset="0"/>
              </a:rPr>
              <a:t>Reviling is the Fruit of an Overcritical Spirit</a:t>
            </a:r>
          </a:p>
        </p:txBody>
      </p:sp>
      <p:sp>
        <p:nvSpPr>
          <p:cNvPr id="3" name="Content Placeholder 2">
            <a:extLst>
              <a:ext uri="{FF2B5EF4-FFF2-40B4-BE49-F238E27FC236}">
                <a16:creationId xmlns:a16="http://schemas.microsoft.com/office/drawing/2014/main" id="{970ED741-349F-480C-8109-6CE78116BBDD}"/>
              </a:ext>
            </a:extLst>
          </p:cNvPr>
          <p:cNvSpPr>
            <a:spLocks noGrp="1"/>
          </p:cNvSpPr>
          <p:nvPr>
            <p:ph idx="1"/>
          </p:nvPr>
        </p:nvSpPr>
        <p:spPr>
          <a:xfrm>
            <a:off x="548640" y="1300480"/>
            <a:ext cx="8168640" cy="5426074"/>
          </a:xfrm>
        </p:spPr>
        <p:txBody>
          <a:bodyPr>
            <a:normAutofit/>
          </a:bodyPr>
          <a:lstStyle/>
          <a:p>
            <a:r>
              <a:rPr lang="en-US" sz="3000" dirty="0">
                <a:solidFill>
                  <a:schemeClr val="bg1"/>
                </a:solidFill>
                <a:latin typeface="Candara" panose="020E0502030303020204" pitchFamily="34" charset="0"/>
              </a:rPr>
              <a:t>A judgmental spirit damages both the one    who has it and those who are victims of it (James 4:11; Matthew 7:1-5).</a:t>
            </a:r>
          </a:p>
          <a:p>
            <a:pPr>
              <a:spcAft>
                <a:spcPts val="600"/>
              </a:spcAft>
            </a:pPr>
            <a:r>
              <a:rPr lang="en-US" sz="3000" dirty="0">
                <a:solidFill>
                  <a:schemeClr val="bg1"/>
                </a:solidFill>
                <a:latin typeface="Candara" panose="020E0502030303020204" pitchFamily="34" charset="0"/>
              </a:rPr>
              <a:t>Judging righteous judgment still requires us to show tender mercies, kindness, humility, and meekness (John 7:24; Colossians 3:12-13).</a:t>
            </a:r>
          </a:p>
          <a:p>
            <a:pPr marL="0" indent="0" algn="ctr">
              <a:spcAft>
                <a:spcPts val="600"/>
              </a:spcAft>
              <a:buNone/>
            </a:pPr>
            <a:r>
              <a:rPr lang="en-US" sz="3000" dirty="0">
                <a:solidFill>
                  <a:schemeClr val="bg1"/>
                </a:solidFill>
                <a:latin typeface="Pristina" panose="03060402040406080204" pitchFamily="66" charset="0"/>
              </a:rPr>
              <a:t>“Do you not know that the unrighteous will not inherit the kingdom of God? Do not be deceived. Neither fornicators, nor idolaters,    nor adulterers, nor homosexuals, nor sodomites, nor thieves,          nor covetous, nor drunkards, nor revilers, nor extortioners will inherit the kingdom of God.” (1 Corinthians 6:9-10) </a:t>
            </a:r>
          </a:p>
          <a:p>
            <a:endParaRPr lang="en-US" sz="3200" dirty="0">
              <a:solidFill>
                <a:schemeClr val="bg1"/>
              </a:solidFill>
              <a:latin typeface="Candara" panose="020E0502030303020204" pitchFamily="34" charset="0"/>
            </a:endParaRPr>
          </a:p>
          <a:p>
            <a:endParaRPr lang="en-US" sz="3200" dirty="0">
              <a:solidFill>
                <a:schemeClr val="bg1"/>
              </a:solidFill>
              <a:latin typeface="Candara" panose="020E0502030303020204" pitchFamily="34" charset="0"/>
            </a:endParaRPr>
          </a:p>
        </p:txBody>
      </p:sp>
    </p:spTree>
    <p:extLst>
      <p:ext uri="{BB962C8B-B14F-4D97-AF65-F5344CB8AC3E}">
        <p14:creationId xmlns:p14="http://schemas.microsoft.com/office/powerpoint/2010/main" val="1090235225"/>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D67FF-D73A-4A74-910F-08A4AB315D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AE5CA6-0099-484A-B15A-23625766231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97516134"/>
      </p:ext>
    </p:extLst>
  </p:cSld>
  <p:clrMapOvr>
    <a:masterClrMapping/>
  </p:clrMapOvr>
  <mc:AlternateContent xmlns:mc="http://schemas.openxmlformats.org/markup-compatibility/2006" xmlns:p14="http://schemas.microsoft.com/office/powerpoint/2010/main">
    <mc:Choice Requires="p14">
      <p:transition spd="slow" p14:dur="1750">
        <p14:shred/>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164</TotalTime>
  <Words>263</Words>
  <Application>Microsoft Office PowerPoint</Application>
  <PresentationFormat>On-screen Show (4:3)</PresentationFormat>
  <Paragraphs>15</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Candara</vt:lpstr>
      <vt:lpstr>Pristina</vt:lpstr>
      <vt:lpstr>Office Theme</vt:lpstr>
      <vt:lpstr>PowerPoint Presentation</vt:lpstr>
      <vt:lpstr>The Sin of Reviling </vt:lpstr>
      <vt:lpstr>Men are Tempted to Revile Rulers</vt:lpstr>
      <vt:lpstr>Jesus was Reviled but did not Revile!  1 Peter 2:23; Matthew 27:39-44</vt:lpstr>
      <vt:lpstr>Reviling is the Fruit of an Overcritical Spirit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Sin of Reviling</dc:title>
  <dc:creator>Steve</dc:creator>
  <cp:lastModifiedBy>Eastside Enlightener</cp:lastModifiedBy>
  <cp:revision>11</cp:revision>
  <dcterms:created xsi:type="dcterms:W3CDTF">2021-10-15T21:16:08Z</dcterms:created>
  <dcterms:modified xsi:type="dcterms:W3CDTF">2021-10-17T22:47:59Z</dcterms:modified>
</cp:coreProperties>
</file>