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A24"/>
    <a:srgbClr val="969696"/>
    <a:srgbClr val="765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 varScale="1">
        <p:scale>
          <a:sx n="57" d="100"/>
          <a:sy n="57" d="100"/>
        </p:scale>
        <p:origin x="1492" y="36"/>
      </p:cViewPr>
      <p:guideLst/>
    </p:cSldViewPr>
  </p:slideViewPr>
  <p:outlineViewPr>
    <p:cViewPr>
      <p:scale>
        <a:sx n="33" d="100"/>
        <a:sy n="33" d="100"/>
      </p:scale>
      <p:origin x="0" y="-19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DD026-8443-4E00-9AEB-A98032BA423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76979-F007-4157-AA9A-10F7A684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Jesus applied Scripture, He made use of statements, examples, and necessary conclusions.  He authorized His apostles to write more Scripture.  We should use it the same way Jesus </a:t>
            </a:r>
            <a:r>
              <a:rPr lang="en-US"/>
              <a:t>used Scripture.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6979-F007-4157-AA9A-10F7A68467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4897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268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0307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587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027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158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8355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771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981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1140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6794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F36311-3470-4681-A8D0-45572D624B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052F7-8744-435B-8068-90463620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2211D4-305D-E6B0-3E8D-E2448258A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01" r="10092" b="396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26B01-B841-0827-9F2B-7B75F0CC0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80" y="1797130"/>
            <a:ext cx="7900639" cy="17909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65636"/>
                </a:solidFill>
                <a:effectLst>
                  <a:glow rad="101600">
                    <a:schemeClr val="tx2">
                      <a:lumMod val="25000"/>
                      <a:lumOff val="75000"/>
                      <a:alpha val="6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to Apply Scripture Like Jesus Did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2708B-8B34-D9FF-D5E7-CB301DB43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16244"/>
            <a:ext cx="6858000" cy="741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Free Bible Book photo and picture">
            <a:extLst>
              <a:ext uri="{FF2B5EF4-FFF2-40B4-BE49-F238E27FC236}">
                <a16:creationId xmlns:a16="http://schemas.microsoft.com/office/drawing/2014/main" id="{8718BA99-58E2-2D61-7E6D-BE0EEF12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68" y="450679"/>
            <a:ext cx="2748264" cy="134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D33DE0-9A2C-ECA4-ACF5-CC04B9410C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28" r="26527" b="66257"/>
          <a:stretch/>
        </p:blipFill>
        <p:spPr>
          <a:xfrm>
            <a:off x="0" y="0"/>
            <a:ext cx="9144000" cy="6936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E4C346-2D81-E81F-D119-B984DEDC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65636"/>
                </a:solidFill>
                <a:effectLst>
                  <a:glow rad="101600">
                    <a:schemeClr val="tx2">
                      <a:lumMod val="25000"/>
                      <a:lumOff val="75000"/>
                      <a:alpha val="6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Jesus Applied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1822D-5AAC-463B-3B26-93C40D9C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02" y="1521989"/>
            <a:ext cx="8723739" cy="5414070"/>
          </a:xfrm>
        </p:spPr>
        <p:txBody>
          <a:bodyPr>
            <a:normAutofit/>
          </a:bodyPr>
          <a:lstStyle/>
          <a:p>
            <a:r>
              <a:rPr lang="en-US" sz="3200" b="1" dirty="0"/>
              <a:t>On Marriage and Divorce </a:t>
            </a:r>
            <a:r>
              <a:rPr lang="en-US" dirty="0"/>
              <a:t>(Matthew 19:1-7; Genesis 2:24; Deuteronomy 24:1).</a:t>
            </a:r>
          </a:p>
          <a:p>
            <a:pPr marL="568325" lvl="1" indent="-277813"/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appeals to a Divine example.</a:t>
            </a:r>
          </a:p>
          <a:p>
            <a:pPr marL="568325" lvl="1" indent="-277813"/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quotes a statement from Scripture.</a:t>
            </a:r>
          </a:p>
          <a:p>
            <a:pPr marL="568325" lvl="1" indent="-277813"/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draws a necessary (unavoidable) conclusion.</a:t>
            </a:r>
          </a:p>
          <a:p>
            <a:pPr marL="568325" lvl="1" indent="-277813"/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</a:p>
          <a:p>
            <a:pPr marL="803275" lvl="2" indent="-234950"/>
            <a:r>
              <a:rPr lang="en-US" sz="2800" dirty="0">
                <a:solidFill>
                  <a:srgbClr val="503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2:24 says nothing directly about divorce, but it answers the question about it. </a:t>
            </a:r>
          </a:p>
          <a:p>
            <a:pPr marL="803275" lvl="2" indent="-234950"/>
            <a:r>
              <a:rPr lang="en-US" sz="2800" dirty="0">
                <a:solidFill>
                  <a:srgbClr val="503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Pharisees and the Rabbis generally misunderstood both the statement and the implication of Deuteronomy 24:1</a:t>
            </a:r>
            <a:r>
              <a:rPr lang="en-US" sz="2800" dirty="0">
                <a:solidFill>
                  <a:srgbClr val="765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4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73FD2-CB01-7240-CBFB-20F608BE9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B5E250-A44A-BF65-AA06-04536794E9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28" r="26527" b="66257"/>
          <a:stretch/>
        </p:blipFill>
        <p:spPr>
          <a:xfrm>
            <a:off x="0" y="0"/>
            <a:ext cx="9144000" cy="6936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32B155-7AF2-8C30-4675-0769F834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65636"/>
                </a:solidFill>
                <a:effectLst>
                  <a:glow rad="101600">
                    <a:schemeClr val="tx2">
                      <a:lumMod val="25000"/>
                      <a:lumOff val="75000"/>
                      <a:alpha val="6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Jesus Applied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3495-7EF8-4484-9B04-E256F40B2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61" y="1690689"/>
            <a:ext cx="8303477" cy="4977740"/>
          </a:xfrm>
        </p:spPr>
        <p:txBody>
          <a:bodyPr>
            <a:normAutofit/>
          </a:bodyPr>
          <a:lstStyle/>
          <a:p>
            <a:r>
              <a:rPr lang="en-US" sz="3200" b="1" dirty="0"/>
              <a:t>Jesus respected the authority of necessary conclusions.</a:t>
            </a:r>
            <a:endParaRPr lang="en-US" dirty="0"/>
          </a:p>
          <a:p>
            <a:pPr marL="568325" lvl="1" indent="-277813"/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Matthew 22:41-45, Jesus taught His Divine Sonship based on a necessary inference from  Psalm 110:1.</a:t>
            </a:r>
          </a:p>
          <a:p>
            <a:pPr marL="1025525" lvl="2" indent="-277813"/>
            <a:r>
              <a:rPr lang="en-US" sz="2800" dirty="0">
                <a:solidFill>
                  <a:srgbClr val="503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later confirms the truth of Jesus’ application (Acts 2:34-36; Romans 1:1-4)</a:t>
            </a:r>
          </a:p>
          <a:p>
            <a:pPr marL="568325" lvl="1" indent="-277813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Matthew 22:29-32, Jesus taught the truth about life after death based on a necessary inference from Exodus 3:6.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81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A5357-A566-16EE-D0F4-C73D83C20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C644D-DCF5-5476-6AEA-91CF13F460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28" r="26527" b="66257"/>
          <a:stretch/>
        </p:blipFill>
        <p:spPr>
          <a:xfrm>
            <a:off x="0" y="0"/>
            <a:ext cx="9144000" cy="6936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EA3F6-2778-E25A-294E-150BB0EE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65636"/>
                </a:solidFill>
                <a:effectLst>
                  <a:glow rad="101600">
                    <a:schemeClr val="tx2">
                      <a:lumMod val="25000"/>
                      <a:lumOff val="75000"/>
                      <a:alpha val="6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Jesus Viewed the    New Testament 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7D5B-ACD1-AF86-C968-BC273846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8748"/>
            <a:ext cx="8177329" cy="5167311"/>
          </a:xfrm>
        </p:spPr>
        <p:txBody>
          <a:bodyPr>
            <a:normAutofit/>
          </a:bodyPr>
          <a:lstStyle/>
          <a:p>
            <a:r>
              <a:rPr lang="en-US" sz="3000" b="1" dirty="0"/>
              <a:t>Jesus told His apostles that, after His departure, the Holy Spirit would guide them into all truth </a:t>
            </a:r>
            <a:r>
              <a:rPr lang="en-US" sz="3000" dirty="0"/>
              <a:t>(John 16:12-13).</a:t>
            </a:r>
          </a:p>
          <a:p>
            <a:r>
              <a:rPr lang="en-US" sz="3000" b="1" dirty="0"/>
              <a:t>Jesus authorized His apostles to speak with authority on His behalf </a:t>
            </a:r>
            <a:r>
              <a:rPr lang="en-US" sz="3000" dirty="0"/>
              <a:t>(Matthew 28:18-20; 16:18; 18:18).</a:t>
            </a:r>
          </a:p>
          <a:p>
            <a:r>
              <a:rPr lang="en-US" sz="3000" b="1" dirty="0"/>
              <a:t>The words the apostles spoke and wrote     are Divinely inspired and authoritative                  </a:t>
            </a:r>
            <a:r>
              <a:rPr lang="en-US" sz="3000" dirty="0"/>
              <a:t>(2 Peter 3:1-2, 13-16; Ephesians 3:3-5).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75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D02BD-216C-3E54-8F3A-11E5A43B1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F3619F-1084-AC61-8C3E-5DF938911D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28" r="26527" b="66257"/>
          <a:stretch/>
        </p:blipFill>
        <p:spPr>
          <a:xfrm>
            <a:off x="0" y="0"/>
            <a:ext cx="9144000" cy="6936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DFCA17-F8A5-E3BD-6A47-E82D514E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2896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65636"/>
                </a:solidFill>
                <a:effectLst>
                  <a:glow rad="101600">
                    <a:schemeClr val="tx2">
                      <a:lumMod val="25000"/>
                      <a:lumOff val="75000"/>
                      <a:alpha val="6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Will We Apply Scripture   Like Jesus Did</a:t>
            </a:r>
            <a:r>
              <a:rPr lang="en-US" dirty="0">
                <a:solidFill>
                  <a:srgbClr val="765636"/>
                </a:solidFill>
                <a:effectLst>
                  <a:glow rad="101600">
                    <a:schemeClr val="tx2">
                      <a:lumMod val="25000"/>
                      <a:lumOff val="75000"/>
                      <a:alpha val="60000"/>
                    </a:schemeClr>
                  </a:glo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F740-2CE7-94FF-3BB6-28CC2E77C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970" y="3429000"/>
            <a:ext cx="6523463" cy="3356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When it comes to  the              necessity of baptism for salvation </a:t>
            </a:r>
            <a:r>
              <a:rPr lang="en-US" sz="3000" dirty="0"/>
              <a:t>(Mark 16:16; Acts 2:38; 1 Peter 3:21).</a:t>
            </a:r>
          </a:p>
          <a:p>
            <a:pPr marL="0" indent="0" algn="ctr">
              <a:buNone/>
            </a:pPr>
            <a:r>
              <a:rPr lang="en-US" sz="3000" b="1" dirty="0"/>
              <a:t>When it comes to SINGING psalms, hymns, and spiritual songs    </a:t>
            </a:r>
            <a:r>
              <a:rPr lang="en-US" sz="3000" dirty="0"/>
              <a:t>(Ephesians 5:19; Colossians 3:16;                 1 Corinthians 14:15).</a:t>
            </a:r>
          </a:p>
          <a:p>
            <a:endParaRPr lang="en-US" sz="3000" dirty="0"/>
          </a:p>
          <a:p>
            <a:pPr lvl="1"/>
            <a:endParaRPr lang="en-US" dirty="0"/>
          </a:p>
        </p:txBody>
      </p:sp>
      <p:pic>
        <p:nvPicPr>
          <p:cNvPr id="5" name="Picture 4" descr="Free Bible Book photo and picture">
            <a:extLst>
              <a:ext uri="{FF2B5EF4-FFF2-40B4-BE49-F238E27FC236}">
                <a16:creationId xmlns:a16="http://schemas.microsoft.com/office/drawing/2014/main" id="{BD7F7759-5346-3E03-E003-89FC7BF2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68" y="450679"/>
            <a:ext cx="2748264" cy="134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36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311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Aptos</vt:lpstr>
      <vt:lpstr>Aptos Display</vt:lpstr>
      <vt:lpstr>Arial</vt:lpstr>
      <vt:lpstr>Arial Black</vt:lpstr>
      <vt:lpstr>Office Theme</vt:lpstr>
      <vt:lpstr>How to Apply Scripture Like Jesus Did</vt:lpstr>
      <vt:lpstr>How Jesus Applied Scripture</vt:lpstr>
      <vt:lpstr>How Jesus Applied Scripture</vt:lpstr>
      <vt:lpstr>How Jesus Viewed the    New Testament Scriptures</vt:lpstr>
      <vt:lpstr>Will We Apply Scripture   Like Jesus Did?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Klein</dc:creator>
  <cp:lastModifiedBy>Steve Klein</cp:lastModifiedBy>
  <cp:revision>8</cp:revision>
  <dcterms:created xsi:type="dcterms:W3CDTF">2024-10-18T14:15:25Z</dcterms:created>
  <dcterms:modified xsi:type="dcterms:W3CDTF">2024-10-18T20:25:45Z</dcterms:modified>
</cp:coreProperties>
</file>