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14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8195E-9191-4006-9533-0523FCAE3699}" type="datetimeFigureOut">
              <a:rPr lang="en-US" smtClean="0"/>
              <a:t>10/23/2021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F002-D451-4A8D-9AFD-47169E9C88A6}" type="slidenum">
              <a:rPr lang="en-US" smtClean="0"/>
              <a:t>‹#›</a:t>
            </a:fld>
            <a:endParaRPr lang="en-US"/>
          </a:p>
        </p:txBody>
      </p:sp>
    </p:spTree>
    <p:extLst>
      <p:ext uri="{BB962C8B-B14F-4D97-AF65-F5344CB8AC3E}">
        <p14:creationId xmlns:p14="http://schemas.microsoft.com/office/powerpoint/2010/main" val="394175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Christians triumph over their enemies and persecutors? Can the haters of the cause of Christ be transformed into its supporters?  The prayer of Stephen was an instrument of grace used to help accomplish those objectives.</a:t>
            </a:r>
          </a:p>
          <a:p>
            <a:r>
              <a:rPr lang="en-US" dirty="0"/>
              <a:t>Image courtesy of Sweet Publishing / FreeBibleimages.org.</a:t>
            </a:r>
          </a:p>
        </p:txBody>
      </p:sp>
      <p:sp>
        <p:nvSpPr>
          <p:cNvPr id="4" name="Slide Number Placeholder 3"/>
          <p:cNvSpPr>
            <a:spLocks noGrp="1"/>
          </p:cNvSpPr>
          <p:nvPr>
            <p:ph type="sldNum" sz="quarter" idx="5"/>
          </p:nvPr>
        </p:nvSpPr>
        <p:spPr/>
        <p:txBody>
          <a:bodyPr/>
          <a:lstStyle/>
          <a:p>
            <a:fld id="{C38FF002-D451-4A8D-9AFD-47169E9C88A6}" type="slidenum">
              <a:rPr lang="en-US" smtClean="0"/>
              <a:t>1</a:t>
            </a:fld>
            <a:endParaRPr lang="en-US"/>
          </a:p>
        </p:txBody>
      </p:sp>
    </p:spTree>
    <p:extLst>
      <p:ext uri="{BB962C8B-B14F-4D97-AF65-F5344CB8AC3E}">
        <p14:creationId xmlns:p14="http://schemas.microsoft.com/office/powerpoint/2010/main" val="200960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3BF19-B229-41A0-8AEC-D46EB571A65F}"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28441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3BF19-B229-41A0-8AEC-D46EB571A65F}"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324646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3BF19-B229-41A0-8AEC-D46EB571A65F}"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181623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3BF19-B229-41A0-8AEC-D46EB571A65F}"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72047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3BF19-B229-41A0-8AEC-D46EB571A65F}" type="datetimeFigureOut">
              <a:rPr lang="en-US" smtClean="0"/>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283746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3BF19-B229-41A0-8AEC-D46EB571A65F}"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246435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3BF19-B229-41A0-8AEC-D46EB571A65F}" type="datetimeFigureOut">
              <a:rPr lang="en-US" smtClean="0"/>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14544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3BF19-B229-41A0-8AEC-D46EB571A65F}" type="datetimeFigureOut">
              <a:rPr lang="en-US" smtClean="0"/>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6879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3BF19-B229-41A0-8AEC-D46EB571A65F}" type="datetimeFigureOut">
              <a:rPr lang="en-US" smtClean="0"/>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28627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93BF19-B229-41A0-8AEC-D46EB571A65F}"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42121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93BF19-B229-41A0-8AEC-D46EB571A65F}" type="datetimeFigureOut">
              <a:rPr lang="en-US" smtClean="0"/>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40A3C-6901-401E-A2A2-6113F7B98742}" type="slidenum">
              <a:rPr lang="en-US" smtClean="0"/>
              <a:t>‹#›</a:t>
            </a:fld>
            <a:endParaRPr lang="en-US"/>
          </a:p>
        </p:txBody>
      </p:sp>
    </p:spTree>
    <p:extLst>
      <p:ext uri="{BB962C8B-B14F-4D97-AF65-F5344CB8AC3E}">
        <p14:creationId xmlns:p14="http://schemas.microsoft.com/office/powerpoint/2010/main" val="12095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3BF19-B229-41A0-8AEC-D46EB571A65F}" type="datetimeFigureOut">
              <a:rPr lang="en-US" smtClean="0"/>
              <a:t>10/23/2021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40A3C-6901-401E-A2A2-6113F7B98742}" type="slidenum">
              <a:rPr lang="en-US" smtClean="0"/>
              <a:t>‹#›</a:t>
            </a:fld>
            <a:endParaRPr lang="en-US"/>
          </a:p>
        </p:txBody>
      </p:sp>
    </p:spTree>
    <p:extLst>
      <p:ext uri="{BB962C8B-B14F-4D97-AF65-F5344CB8AC3E}">
        <p14:creationId xmlns:p14="http://schemas.microsoft.com/office/powerpoint/2010/main" val="3594633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171345" y="2065016"/>
            <a:ext cx="6135300" cy="4153336"/>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B80D72E-2FD0-48D0-B578-6556CE06BABD}"/>
              </a:ext>
            </a:extLst>
          </p:cNvPr>
          <p:cNvPicPr>
            <a:picLocks noChangeAspect="1"/>
          </p:cNvPicPr>
          <p:nvPr/>
        </p:nvPicPr>
        <p:blipFill rotWithShape="1">
          <a:blip r:embed="rId3"/>
          <a:srcRect r="9980" b="-1"/>
          <a:stretch/>
        </p:blipFill>
        <p:spPr>
          <a:xfrm>
            <a:off x="2060828" y="1"/>
            <a:ext cx="6418085"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p:spPr>
      </p:pic>
      <p:sp>
        <p:nvSpPr>
          <p:cNvPr id="13" name="Freeform: Shape 12">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405590" y="1443800"/>
            <a:ext cx="5056735" cy="690495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681" y="5272381"/>
            <a:ext cx="2378429"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4783" y="2495824"/>
            <a:ext cx="3372170" cy="2529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36146" y="2166847"/>
            <a:ext cx="4249446" cy="3187083"/>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8F6D483-3148-48E3-A3C1-3197E1393EBD}"/>
              </a:ext>
            </a:extLst>
          </p:cNvPr>
          <p:cNvSpPr>
            <a:spLocks noGrp="1"/>
          </p:cNvSpPr>
          <p:nvPr>
            <p:ph type="ctrTitle"/>
          </p:nvPr>
        </p:nvSpPr>
        <p:spPr>
          <a:xfrm>
            <a:off x="979715" y="2330016"/>
            <a:ext cx="3265714" cy="2442255"/>
          </a:xfrm>
          <a:noFill/>
        </p:spPr>
        <p:txBody>
          <a:bodyPr anchor="ctr">
            <a:normAutofit/>
          </a:bodyPr>
          <a:lstStyle/>
          <a:p>
            <a:r>
              <a:rPr lang="en-US" sz="5000" dirty="0">
                <a:solidFill>
                  <a:srgbClr val="080808"/>
                </a:solidFill>
                <a:latin typeface="Forte" panose="03060902040502070203" pitchFamily="66" charset="0"/>
              </a:rPr>
              <a:t>The		   Prayer of </a:t>
            </a:r>
            <a:br>
              <a:rPr lang="en-US" sz="5000" dirty="0">
                <a:solidFill>
                  <a:srgbClr val="080808"/>
                </a:solidFill>
                <a:latin typeface="Forte" panose="03060902040502070203" pitchFamily="66" charset="0"/>
              </a:rPr>
            </a:br>
            <a:r>
              <a:rPr lang="en-US" sz="5000" dirty="0">
                <a:solidFill>
                  <a:srgbClr val="080808"/>
                </a:solidFill>
                <a:latin typeface="Forte" panose="03060902040502070203" pitchFamily="66" charset="0"/>
              </a:rPr>
              <a:t>   Stephen</a:t>
            </a:r>
          </a:p>
        </p:txBody>
      </p:sp>
      <p:sp>
        <p:nvSpPr>
          <p:cNvPr id="3" name="Subtitle 2">
            <a:extLst>
              <a:ext uri="{FF2B5EF4-FFF2-40B4-BE49-F238E27FC236}">
                <a16:creationId xmlns:a16="http://schemas.microsoft.com/office/drawing/2014/main" id="{6C006646-7EA4-4F58-BAB2-FE1F10275F7D}"/>
              </a:ext>
            </a:extLst>
          </p:cNvPr>
          <p:cNvSpPr>
            <a:spLocks noGrp="1"/>
          </p:cNvSpPr>
          <p:nvPr>
            <p:ph type="subTitle" idx="1"/>
          </p:nvPr>
        </p:nvSpPr>
        <p:spPr>
          <a:xfrm>
            <a:off x="1889061" y="4562853"/>
            <a:ext cx="2025708" cy="659993"/>
          </a:xfrm>
          <a:noFill/>
        </p:spPr>
        <p:txBody>
          <a:bodyPr anchor="ctr">
            <a:normAutofit/>
          </a:bodyPr>
          <a:lstStyle/>
          <a:p>
            <a:r>
              <a:rPr lang="en-US" sz="2000" dirty="0">
                <a:solidFill>
                  <a:srgbClr val="080808"/>
                </a:solidFill>
              </a:rPr>
              <a:t>Acts 7:59-60 </a:t>
            </a:r>
          </a:p>
        </p:txBody>
      </p:sp>
    </p:spTree>
    <p:extLst>
      <p:ext uri="{BB962C8B-B14F-4D97-AF65-F5344CB8AC3E}">
        <p14:creationId xmlns:p14="http://schemas.microsoft.com/office/powerpoint/2010/main" val="167059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EA546-7064-4230-AECE-3ADA9E03A339}"/>
              </a:ext>
            </a:extLst>
          </p:cNvPr>
          <p:cNvSpPr>
            <a:spLocks noGrp="1"/>
          </p:cNvSpPr>
          <p:nvPr>
            <p:ph type="title"/>
          </p:nvPr>
        </p:nvSpPr>
        <p:spPr>
          <a:xfrm>
            <a:off x="742043" y="421298"/>
            <a:ext cx="7659914" cy="1144131"/>
          </a:xfrm>
        </p:spPr>
        <p:txBody>
          <a:bodyPr anchor="t">
            <a:normAutofit/>
          </a:bodyPr>
          <a:lstStyle/>
          <a:p>
            <a:pPr algn="ctr"/>
            <a:r>
              <a:rPr lang="en-US" sz="5400" dirty="0">
                <a:latin typeface="Forte" panose="03060902040502070203" pitchFamily="66" charset="0"/>
              </a:rPr>
              <a:t>Stephen’s Sermon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8BB9AD-C966-4177-97AD-4E554890EF73}"/>
              </a:ext>
            </a:extLst>
          </p:cNvPr>
          <p:cNvSpPr>
            <a:spLocks noGrp="1"/>
          </p:cNvSpPr>
          <p:nvPr>
            <p:ph idx="1"/>
          </p:nvPr>
        </p:nvSpPr>
        <p:spPr>
          <a:xfrm>
            <a:off x="742043" y="1480838"/>
            <a:ext cx="7748814" cy="5268305"/>
          </a:xfrm>
        </p:spPr>
        <p:txBody>
          <a:bodyPr>
            <a:normAutofit/>
          </a:bodyPr>
          <a:lstStyle/>
          <a:p>
            <a:r>
              <a:rPr lang="en-US" dirty="0">
                <a:effectLst>
                  <a:outerShdw blurRad="38100" dist="38100" dir="2700000" algn="tl">
                    <a:srgbClr val="000000">
                      <a:alpha val="43137"/>
                    </a:srgbClr>
                  </a:outerShdw>
                </a:effectLst>
                <a:latin typeface="Candara" panose="020E0502030303020204" pitchFamily="34" charset="0"/>
              </a:rPr>
              <a:t>He cites Moses’ prophecy of a coming Prophet  </a:t>
            </a:r>
            <a:r>
              <a:rPr lang="en-US" dirty="0">
                <a:latin typeface="Candara" panose="020E0502030303020204" pitchFamily="34" charset="0"/>
              </a:rPr>
              <a:t>(Acts 7:37).</a:t>
            </a:r>
          </a:p>
          <a:p>
            <a:r>
              <a:rPr lang="en-US" dirty="0">
                <a:effectLst>
                  <a:outerShdw blurRad="38100" dist="38100" dir="2700000" algn="tl">
                    <a:srgbClr val="000000">
                      <a:alpha val="43137"/>
                    </a:srgbClr>
                  </a:outerShdw>
                </a:effectLst>
                <a:latin typeface="Candara" panose="020E0502030303020204" pitchFamily="34" charset="0"/>
              </a:rPr>
              <a:t>He notes that their fathers did not obey Moses </a:t>
            </a:r>
            <a:r>
              <a:rPr lang="en-US" dirty="0">
                <a:latin typeface="Candara" panose="020E0502030303020204" pitchFamily="34" charset="0"/>
              </a:rPr>
              <a:t>(Acts 7:38-43).</a:t>
            </a:r>
          </a:p>
          <a:p>
            <a:r>
              <a:rPr lang="en-US" dirty="0">
                <a:effectLst>
                  <a:outerShdw blurRad="38100" dist="38100" dir="2700000" algn="tl">
                    <a:srgbClr val="000000">
                      <a:alpha val="43137"/>
                    </a:srgbClr>
                  </a:outerShdw>
                </a:effectLst>
                <a:latin typeface="Candara" panose="020E0502030303020204" pitchFamily="34" charset="0"/>
              </a:rPr>
              <a:t>He discusses how the tabernacle was erected according to the Divine pattern, and how David desired a dwelling for God, and Solomon built Him a house </a:t>
            </a:r>
            <a:r>
              <a:rPr lang="en-US" dirty="0">
                <a:latin typeface="Candara" panose="020E0502030303020204" pitchFamily="34" charset="0"/>
              </a:rPr>
              <a:t>(Acts 7:44-47).</a:t>
            </a:r>
          </a:p>
          <a:p>
            <a:r>
              <a:rPr lang="en-US" dirty="0">
                <a:effectLst>
                  <a:outerShdw blurRad="38100" dist="38100" dir="2700000" algn="tl">
                    <a:srgbClr val="000000">
                      <a:alpha val="43137"/>
                    </a:srgbClr>
                  </a:outerShdw>
                </a:effectLst>
                <a:latin typeface="Candara" panose="020E0502030303020204" pitchFamily="34" charset="0"/>
              </a:rPr>
              <a:t>He concludes that it is his accusers who have disrespected and disobeyed God, His word, and His prophets. THEY had betrayed and murdered that Christ </a:t>
            </a:r>
            <a:r>
              <a:rPr lang="en-US" dirty="0">
                <a:latin typeface="Candara" panose="020E0502030303020204" pitchFamily="34" charset="0"/>
              </a:rPr>
              <a:t>(Acts 7:51-53).</a:t>
            </a:r>
          </a:p>
          <a:p>
            <a:endParaRPr lang="en-US" sz="17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3923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EA546-7064-4230-AECE-3ADA9E03A339}"/>
              </a:ext>
            </a:extLst>
          </p:cNvPr>
          <p:cNvSpPr>
            <a:spLocks noGrp="1"/>
          </p:cNvSpPr>
          <p:nvPr>
            <p:ph type="title"/>
          </p:nvPr>
        </p:nvSpPr>
        <p:spPr>
          <a:xfrm>
            <a:off x="742043" y="421298"/>
            <a:ext cx="7659914" cy="1144131"/>
          </a:xfrm>
        </p:spPr>
        <p:txBody>
          <a:bodyPr anchor="t">
            <a:normAutofit/>
          </a:bodyPr>
          <a:lstStyle/>
          <a:p>
            <a:pPr algn="ctr"/>
            <a:r>
              <a:rPr lang="en-US" sz="5400" dirty="0">
                <a:latin typeface="Forte" panose="03060902040502070203" pitchFamily="66" charset="0"/>
              </a:rPr>
              <a:t>Stephen’s Prayer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8BB9AD-C966-4177-97AD-4E554890EF73}"/>
              </a:ext>
            </a:extLst>
          </p:cNvPr>
          <p:cNvSpPr>
            <a:spLocks noGrp="1"/>
          </p:cNvSpPr>
          <p:nvPr>
            <p:ph idx="1"/>
          </p:nvPr>
        </p:nvSpPr>
        <p:spPr>
          <a:xfrm>
            <a:off x="742043" y="1480838"/>
            <a:ext cx="7748814" cy="5268305"/>
          </a:xfrm>
        </p:spPr>
        <p:txBody>
          <a:bodyPr>
            <a:normAutofit/>
          </a:bodyPr>
          <a:lstStyle/>
          <a:p>
            <a:r>
              <a:rPr lang="en-US" sz="3200" dirty="0">
                <a:effectLst>
                  <a:outerShdw blurRad="38100" dist="38100" dir="2700000" algn="tl">
                    <a:srgbClr val="000000">
                      <a:alpha val="43137"/>
                    </a:srgbClr>
                  </a:outerShdw>
                </a:effectLst>
                <a:latin typeface="Candara" panose="020E0502030303020204" pitchFamily="34" charset="0"/>
              </a:rPr>
              <a:t>Stephen’s prayer was a prayer for the forgiveness of His murderers </a:t>
            </a:r>
            <a:r>
              <a:rPr lang="en-US" dirty="0">
                <a:latin typeface="Candara" panose="020E0502030303020204" pitchFamily="34" charset="0"/>
              </a:rPr>
              <a:t>(Acts 7:59-60; Romans 4:7-8; Luke 23:34)</a:t>
            </a:r>
            <a:endParaRPr lang="en-US" sz="3200" dirty="0">
              <a:latin typeface="Candara" panose="020E0502030303020204" pitchFamily="34" charset="0"/>
            </a:endParaRPr>
          </a:p>
          <a:p>
            <a:r>
              <a:rPr lang="en-US" sz="3200" dirty="0">
                <a:effectLst>
                  <a:outerShdw blurRad="38100" dist="38100" dir="2700000" algn="tl">
                    <a:srgbClr val="000000">
                      <a:alpha val="43137"/>
                    </a:srgbClr>
                  </a:outerShdw>
                </a:effectLst>
                <a:latin typeface="Candara" panose="020E0502030303020204" pitchFamily="34" charset="0"/>
              </a:rPr>
              <a:t>Stephen’s prayer is a model for dealing with our enemies and persecutors </a:t>
            </a:r>
            <a:r>
              <a:rPr lang="en-US" dirty="0">
                <a:latin typeface="Candara" panose="020E0502030303020204" pitchFamily="34" charset="0"/>
              </a:rPr>
              <a:t>(Matthew 5:43-44; Romans 12:14; 1 Peter 3:9).</a:t>
            </a:r>
          </a:p>
          <a:p>
            <a:pPr marL="0" indent="0">
              <a:buNone/>
            </a:pPr>
            <a:r>
              <a:rPr lang="en-US" dirty="0">
                <a:latin typeface="Candara" panose="020E0502030303020204" pitchFamily="34" charset="0"/>
              </a:rPr>
              <a:t> </a:t>
            </a:r>
            <a:endParaRPr lang="en-US" sz="17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66135D1-7DA0-4403-A925-40F3292D3FDD}"/>
              </a:ext>
            </a:extLst>
          </p:cNvPr>
          <p:cNvPicPr>
            <a:picLocks noChangeAspect="1"/>
          </p:cNvPicPr>
          <p:nvPr/>
        </p:nvPicPr>
        <p:blipFill>
          <a:blip r:embed="rId2"/>
          <a:stretch>
            <a:fillRect/>
          </a:stretch>
        </p:blipFill>
        <p:spPr>
          <a:xfrm>
            <a:off x="4417065" y="4481841"/>
            <a:ext cx="2763996" cy="2302017"/>
          </a:xfrm>
          <a:prstGeom prst="rect">
            <a:avLst/>
          </a:prstGeom>
        </p:spPr>
      </p:pic>
    </p:spTree>
    <p:extLst>
      <p:ext uri="{BB962C8B-B14F-4D97-AF65-F5344CB8AC3E}">
        <p14:creationId xmlns:p14="http://schemas.microsoft.com/office/powerpoint/2010/main" val="425605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EA546-7064-4230-AECE-3ADA9E03A339}"/>
              </a:ext>
            </a:extLst>
          </p:cNvPr>
          <p:cNvSpPr>
            <a:spLocks noGrp="1"/>
          </p:cNvSpPr>
          <p:nvPr>
            <p:ph type="title"/>
          </p:nvPr>
        </p:nvSpPr>
        <p:spPr>
          <a:xfrm>
            <a:off x="1289092" y="718506"/>
            <a:ext cx="6943271" cy="1480838"/>
          </a:xfrm>
        </p:spPr>
        <p:txBody>
          <a:bodyPr anchor="t">
            <a:noAutofit/>
          </a:bodyPr>
          <a:lstStyle/>
          <a:p>
            <a:pPr algn="ctr"/>
            <a:r>
              <a:rPr lang="en-US" sz="4000" dirty="0">
                <a:latin typeface="Forte" panose="03060902040502070203" pitchFamily="66" charset="0"/>
              </a:rPr>
              <a:t>Ramifications &amp; Implications </a:t>
            </a:r>
            <a:r>
              <a:rPr lang="en-US" sz="6000" dirty="0">
                <a:latin typeface="Forte" panose="03060902040502070203" pitchFamily="66" charset="0"/>
              </a:rPr>
              <a:t>of Stephen’s Prayer</a:t>
            </a:r>
            <a:endParaRPr lang="en-US" sz="4000" dirty="0">
              <a:latin typeface="Forte" panose="03060902040502070203" pitchFamily="66" charset="0"/>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18BB9AD-C966-4177-97AD-4E554890EF73}"/>
              </a:ext>
            </a:extLst>
          </p:cNvPr>
          <p:cNvSpPr>
            <a:spLocks noGrp="1"/>
          </p:cNvSpPr>
          <p:nvPr>
            <p:ph idx="1"/>
          </p:nvPr>
        </p:nvSpPr>
        <p:spPr>
          <a:xfrm>
            <a:off x="742043" y="2383971"/>
            <a:ext cx="7748814" cy="4365172"/>
          </a:xfrm>
        </p:spPr>
        <p:txBody>
          <a:bodyPr>
            <a:normAutofit/>
          </a:bodyPr>
          <a:lstStyle/>
          <a:p>
            <a:r>
              <a:rPr lang="en-US" sz="3200" dirty="0">
                <a:effectLst>
                  <a:outerShdw blurRad="38100" dist="38100" dir="2700000" algn="tl">
                    <a:srgbClr val="000000">
                      <a:alpha val="43137"/>
                    </a:srgbClr>
                  </a:outerShdw>
                </a:effectLst>
                <a:latin typeface="Candara" panose="020E0502030303020204" pitchFamily="34" charset="0"/>
              </a:rPr>
              <a:t>It helped accomplish God’s will for Saul of Tarsus </a:t>
            </a:r>
            <a:r>
              <a:rPr lang="en-US" sz="3200" dirty="0">
                <a:latin typeface="Candara" panose="020E0502030303020204" pitchFamily="34" charset="0"/>
              </a:rPr>
              <a:t>(Galatians 1:15; 1 Timothy 1:13-14)</a:t>
            </a:r>
            <a:r>
              <a:rPr lang="en-US" sz="1800" dirty="0">
                <a:latin typeface="Candara" panose="020E0502030303020204" pitchFamily="34" charset="0"/>
              </a:rPr>
              <a:t>.</a:t>
            </a:r>
          </a:p>
          <a:p>
            <a:r>
              <a:rPr lang="en-US" sz="3200" dirty="0">
                <a:effectLst>
                  <a:outerShdw blurRad="38100" dist="38100" dir="2700000" algn="tl">
                    <a:srgbClr val="000000">
                      <a:alpha val="43137"/>
                    </a:srgbClr>
                  </a:outerShdw>
                </a:effectLst>
                <a:latin typeface="Candara" panose="020E0502030303020204" pitchFamily="34" charset="0"/>
              </a:rPr>
              <a:t>Lamentation and Peace </a:t>
            </a:r>
            <a:r>
              <a:rPr lang="en-US" sz="3200" dirty="0">
                <a:latin typeface="Candara" panose="020E0502030303020204" pitchFamily="34" charset="0"/>
              </a:rPr>
              <a:t>(Acts 8:1-2; 9:31).</a:t>
            </a:r>
          </a:p>
          <a:p>
            <a:r>
              <a:rPr lang="en-US" sz="3200" dirty="0">
                <a:effectLst>
                  <a:outerShdw blurRad="38100" dist="38100" dir="2700000" algn="tl">
                    <a:srgbClr val="000000">
                      <a:alpha val="43137"/>
                    </a:srgbClr>
                  </a:outerShdw>
                </a:effectLst>
                <a:latin typeface="Candara" panose="020E0502030303020204" pitchFamily="34" charset="0"/>
              </a:rPr>
              <a:t>We have a tool to transform the world </a:t>
            </a:r>
            <a:r>
              <a:rPr lang="en-US" sz="3200" dirty="0">
                <a:latin typeface="Candara" panose="020E0502030303020204" pitchFamily="34" charset="0"/>
              </a:rPr>
              <a:t>– </a:t>
            </a:r>
            <a:r>
              <a:rPr lang="en-US" sz="3200" b="1" i="1" dirty="0">
                <a:effectLst>
                  <a:outerShdw blurRad="38100" dist="38100" dir="2700000" algn="tl">
                    <a:srgbClr val="000000">
                      <a:alpha val="43137"/>
                    </a:srgbClr>
                  </a:outerShdw>
                </a:effectLst>
                <a:latin typeface="Candara" panose="020E0502030303020204" pitchFamily="34" charset="0"/>
              </a:rPr>
              <a:t>Prayer! </a:t>
            </a:r>
            <a:r>
              <a:rPr lang="en-US" sz="3200" dirty="0">
                <a:latin typeface="Candara" panose="020E0502030303020204" pitchFamily="34" charset="0"/>
              </a:rPr>
              <a:t>(1 Timothy 2:1-4; 1 John 5:14-15; Psalm 5:2-4).</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870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255</Words>
  <Application>Microsoft Office PowerPoint</Application>
  <PresentationFormat>On-screen Show (4:3)</PresentationFormat>
  <Paragraphs>18</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Candara</vt:lpstr>
      <vt:lpstr>Forte</vt:lpstr>
      <vt:lpstr>Office Theme</vt:lpstr>
      <vt:lpstr>The     Prayer of     Stephen</vt:lpstr>
      <vt:lpstr>Stephen’s Sermon </vt:lpstr>
      <vt:lpstr>Stephen’s Prayer </vt:lpstr>
      <vt:lpstr>Ramifications &amp; Implications of Stephen’s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Prayer of     Stephen</dc:title>
  <dc:creator>Steve</dc:creator>
  <cp:lastModifiedBy>Steve</cp:lastModifiedBy>
  <cp:revision>7</cp:revision>
  <dcterms:created xsi:type="dcterms:W3CDTF">2021-10-22T15:21:48Z</dcterms:created>
  <dcterms:modified xsi:type="dcterms:W3CDTF">2021-10-23T14:35:23Z</dcterms:modified>
</cp:coreProperties>
</file>