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131D"/>
    <a:srgbClr val="112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57" autoAdjust="0"/>
    <p:restoredTop sz="94660"/>
  </p:normalViewPr>
  <p:slideViewPr>
    <p:cSldViewPr snapToGrid="0">
      <p:cViewPr varScale="1">
        <p:scale>
          <a:sx n="88" d="100"/>
          <a:sy n="88"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F7D44-960D-4136-AE8E-4F72B8B8C5D2}" type="datetimeFigureOut">
              <a:rPr lang="en-US" smtClean="0"/>
              <a:t>10/27/2019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B2A26-17FA-45D2-9209-7689CAB7A020}" type="slidenum">
              <a:rPr lang="en-US" smtClean="0"/>
              <a:t>‹#›</a:t>
            </a:fld>
            <a:endParaRPr lang="en-US"/>
          </a:p>
        </p:txBody>
      </p:sp>
    </p:spTree>
    <p:extLst>
      <p:ext uri="{BB962C8B-B14F-4D97-AF65-F5344CB8AC3E}">
        <p14:creationId xmlns:p14="http://schemas.microsoft.com/office/powerpoint/2010/main" val="336123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Messiah called “Everlasting Father?”  As one of three Divine beings, Jesus occupies the position of the Son of God.  Yet, those who have faith in Him are said to be </a:t>
            </a:r>
            <a:r>
              <a:rPr lang="en-US"/>
              <a:t>His children; they are </a:t>
            </a:r>
            <a:r>
              <a:rPr lang="en-US" dirty="0"/>
              <a:t>those to whom He has given life, and those to whom He has declared His heavenly Father.</a:t>
            </a:r>
          </a:p>
        </p:txBody>
      </p:sp>
      <p:sp>
        <p:nvSpPr>
          <p:cNvPr id="4" name="Slide Number Placeholder 3"/>
          <p:cNvSpPr>
            <a:spLocks noGrp="1"/>
          </p:cNvSpPr>
          <p:nvPr>
            <p:ph type="sldNum" sz="quarter" idx="5"/>
          </p:nvPr>
        </p:nvSpPr>
        <p:spPr/>
        <p:txBody>
          <a:bodyPr/>
          <a:lstStyle/>
          <a:p>
            <a:fld id="{B63B2A26-17FA-45D2-9209-7689CAB7A020}" type="slidenum">
              <a:rPr lang="en-US" smtClean="0"/>
              <a:t>1</a:t>
            </a:fld>
            <a:endParaRPr lang="en-US"/>
          </a:p>
        </p:txBody>
      </p:sp>
    </p:spTree>
    <p:extLst>
      <p:ext uri="{BB962C8B-B14F-4D97-AF65-F5344CB8AC3E}">
        <p14:creationId xmlns:p14="http://schemas.microsoft.com/office/powerpoint/2010/main" val="407485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8C222C-DC55-4BA4-8038-1FB3DCCDDFD7}"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256499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222C-DC55-4BA4-8038-1FB3DCCDDFD7}"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111486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222C-DC55-4BA4-8038-1FB3DCCDDFD7}"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66545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C222C-DC55-4BA4-8038-1FB3DCCDDFD7}"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121451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C222C-DC55-4BA4-8038-1FB3DCCDDFD7}"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31162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8C222C-DC55-4BA4-8038-1FB3DCCDDFD7}"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207032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8C222C-DC55-4BA4-8038-1FB3DCCDDFD7}"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273160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C222C-DC55-4BA4-8038-1FB3DCCDDFD7}" type="datetimeFigureOut">
              <a:rPr lang="en-US" smtClean="0"/>
              <a:t>10/27/2019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29082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C222C-DC55-4BA4-8038-1FB3DCCDDFD7}" type="datetimeFigureOut">
              <a:rPr lang="en-US" smtClean="0"/>
              <a:t>10/27/2019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301538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C222C-DC55-4BA4-8038-1FB3DCCDDFD7}"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365838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C222C-DC55-4BA4-8038-1FB3DCCDDFD7}"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C3EDC-B98E-4A72-9800-0172E86493B0}" type="slidenum">
              <a:rPr lang="en-US" smtClean="0"/>
              <a:t>‹#›</a:t>
            </a:fld>
            <a:endParaRPr lang="en-US"/>
          </a:p>
        </p:txBody>
      </p:sp>
    </p:spTree>
    <p:extLst>
      <p:ext uri="{BB962C8B-B14F-4D97-AF65-F5344CB8AC3E}">
        <p14:creationId xmlns:p14="http://schemas.microsoft.com/office/powerpoint/2010/main" val="5566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C222C-DC55-4BA4-8038-1FB3DCCDDFD7}" type="datetimeFigureOut">
              <a:rPr lang="en-US" smtClean="0"/>
              <a:t>10/27/2019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C3EDC-B98E-4A72-9800-0172E86493B0}" type="slidenum">
              <a:rPr lang="en-US" smtClean="0"/>
              <a:t>‹#›</a:t>
            </a:fld>
            <a:endParaRPr lang="en-US"/>
          </a:p>
        </p:txBody>
      </p:sp>
    </p:spTree>
    <p:extLst>
      <p:ext uri="{BB962C8B-B14F-4D97-AF65-F5344CB8AC3E}">
        <p14:creationId xmlns:p14="http://schemas.microsoft.com/office/powerpoint/2010/main" val="112010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86163FC-2151-4B8E-90B8-912040178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3" y="0"/>
            <a:ext cx="99080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590A79-E31E-41AD-A5DB-371D59D9E786}"/>
              </a:ext>
            </a:extLst>
          </p:cNvPr>
          <p:cNvSpPr>
            <a:spLocks noGrp="1"/>
          </p:cNvSpPr>
          <p:nvPr>
            <p:ph type="ctrTitle"/>
          </p:nvPr>
        </p:nvSpPr>
        <p:spPr>
          <a:xfrm>
            <a:off x="1549400" y="1104900"/>
            <a:ext cx="6045200" cy="2222500"/>
          </a:xfrm>
          <a:solidFill>
            <a:srgbClr val="09131D"/>
          </a:solidFill>
          <a:scene3d>
            <a:camera prst="orthographicFront"/>
            <a:lightRig rig="threePt" dir="t"/>
          </a:scene3d>
          <a:sp3d>
            <a:bevelT w="152400" h="50800" prst="softRound"/>
          </a:sp3d>
        </p:spPr>
        <p:txBody>
          <a:bodyPr anchor="ct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entury Gothic" panose="020B0502020202020204" pitchFamily="34" charset="0"/>
              </a:rPr>
              <a:t>EVERLASTING FATHER</a:t>
            </a:r>
          </a:p>
        </p:txBody>
      </p:sp>
      <p:sp>
        <p:nvSpPr>
          <p:cNvPr id="3" name="Subtitle 2">
            <a:extLst>
              <a:ext uri="{FF2B5EF4-FFF2-40B4-BE49-F238E27FC236}">
                <a16:creationId xmlns:a16="http://schemas.microsoft.com/office/drawing/2014/main" id="{45CC344C-F515-4971-8E01-819E600DD20F}"/>
              </a:ext>
            </a:extLst>
          </p:cNvPr>
          <p:cNvSpPr>
            <a:spLocks noGrp="1"/>
          </p:cNvSpPr>
          <p:nvPr>
            <p:ph type="subTitle" idx="1"/>
          </p:nvPr>
        </p:nvSpPr>
        <p:spPr>
          <a:xfrm>
            <a:off x="114300" y="6248400"/>
            <a:ext cx="1981200" cy="469900"/>
          </a:xfrm>
        </p:spPr>
        <p:txBody>
          <a:bodyPr/>
          <a:lstStyle/>
          <a:p>
            <a:pPr algn="l"/>
            <a:r>
              <a:rPr lang="en-US" dirty="0">
                <a:solidFill>
                  <a:schemeClr val="accent4">
                    <a:lumMod val="40000"/>
                    <a:lumOff val="60000"/>
                  </a:schemeClr>
                </a:solidFill>
              </a:rPr>
              <a:t>Isaiah 9:6-7</a:t>
            </a:r>
          </a:p>
        </p:txBody>
      </p:sp>
    </p:spTree>
    <p:extLst>
      <p:ext uri="{BB962C8B-B14F-4D97-AF65-F5344CB8AC3E}">
        <p14:creationId xmlns:p14="http://schemas.microsoft.com/office/powerpoint/2010/main" val="401091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5F4C2-1A94-4DC0-A382-B06B40BDB2D8}"/>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825AC99-83FB-4AE0-826D-7792A1EA0691}"/>
              </a:ext>
            </a:extLst>
          </p:cNvPr>
          <p:cNvSpPr>
            <a:spLocks noGrp="1"/>
          </p:cNvSpPr>
          <p:nvPr>
            <p:ph type="title"/>
          </p:nvPr>
        </p:nvSpPr>
        <p:spPr>
          <a:xfrm>
            <a:off x="285750" y="144250"/>
            <a:ext cx="8572500" cy="1325563"/>
          </a:xfrm>
        </p:spPr>
        <p:txBody>
          <a:bodyPr>
            <a:norm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entury Gothic" panose="020B0502020202020204" pitchFamily="34" charset="0"/>
              </a:rPr>
              <a:t>God the Father and Christ the Son are Distinct Beings</a:t>
            </a:r>
          </a:p>
        </p:txBody>
      </p:sp>
      <p:sp>
        <p:nvSpPr>
          <p:cNvPr id="3" name="Content Placeholder 2">
            <a:extLst>
              <a:ext uri="{FF2B5EF4-FFF2-40B4-BE49-F238E27FC236}">
                <a16:creationId xmlns:a16="http://schemas.microsoft.com/office/drawing/2014/main" id="{CE2F1923-9AB5-43B0-ACD7-AFCA3B9AD2D1}"/>
              </a:ext>
            </a:extLst>
          </p:cNvPr>
          <p:cNvSpPr>
            <a:spLocks noGrp="1"/>
          </p:cNvSpPr>
          <p:nvPr>
            <p:ph idx="1"/>
          </p:nvPr>
        </p:nvSpPr>
        <p:spPr>
          <a:xfrm>
            <a:off x="609600" y="1614063"/>
            <a:ext cx="7962900" cy="5243937"/>
          </a:xfrm>
        </p:spPr>
        <p:txBody>
          <a:bodyPr>
            <a:normAutofit/>
          </a:bodyPr>
          <a:lstStyle/>
          <a:p>
            <a:pPr>
              <a:lnSpc>
                <a:spcPct val="100000"/>
              </a:lnSpc>
              <a:spcBef>
                <a:spcPts val="300"/>
              </a:spcBef>
            </a:pPr>
            <a:r>
              <a:rPr lang="en-US" sz="3500" b="1" dirty="0">
                <a:solidFill>
                  <a:schemeClr val="accent4">
                    <a:lumMod val="60000"/>
                    <a:lumOff val="40000"/>
                  </a:schemeClr>
                </a:solidFill>
              </a:rPr>
              <a:t>God is the Father of Jesus Christ  </a:t>
            </a:r>
            <a:r>
              <a:rPr lang="en-US" sz="3000" dirty="0">
                <a:solidFill>
                  <a:schemeClr val="bg1"/>
                </a:solidFill>
              </a:rPr>
              <a:t>(Ephesians 1:3; John 20:17)</a:t>
            </a:r>
          </a:p>
          <a:p>
            <a:pPr>
              <a:lnSpc>
                <a:spcPct val="100000"/>
              </a:lnSpc>
              <a:spcBef>
                <a:spcPts val="300"/>
              </a:spcBef>
            </a:pPr>
            <a:r>
              <a:rPr lang="en-US" sz="3500" b="1" dirty="0">
                <a:solidFill>
                  <a:schemeClr val="accent4">
                    <a:lumMod val="60000"/>
                    <a:lumOff val="40000"/>
                  </a:schemeClr>
                </a:solidFill>
              </a:rPr>
              <a:t>The Father sent the Son                                   </a:t>
            </a:r>
            <a:r>
              <a:rPr lang="en-US" sz="3000" dirty="0">
                <a:solidFill>
                  <a:schemeClr val="bg1"/>
                </a:solidFill>
              </a:rPr>
              <a:t>(John 3:16-17; 6:38-39; 8:29)</a:t>
            </a:r>
          </a:p>
          <a:p>
            <a:pPr>
              <a:lnSpc>
                <a:spcPct val="100000"/>
              </a:lnSpc>
              <a:spcBef>
                <a:spcPts val="300"/>
              </a:spcBef>
            </a:pPr>
            <a:r>
              <a:rPr lang="en-US" sz="3500" b="1" dirty="0">
                <a:solidFill>
                  <a:schemeClr val="accent4">
                    <a:lumMod val="60000"/>
                    <a:lumOff val="40000"/>
                  </a:schemeClr>
                </a:solidFill>
              </a:rPr>
              <a:t>The Father is greater than Christ             </a:t>
            </a:r>
            <a:r>
              <a:rPr lang="en-US" sz="3000" dirty="0">
                <a:solidFill>
                  <a:schemeClr val="bg1"/>
                </a:solidFill>
              </a:rPr>
              <a:t>(John 14:28; Luke 1:32; 1 Corinthians 11:3)  </a:t>
            </a:r>
          </a:p>
          <a:p>
            <a:pPr>
              <a:lnSpc>
                <a:spcPct val="100000"/>
              </a:lnSpc>
              <a:spcBef>
                <a:spcPts val="300"/>
              </a:spcBef>
            </a:pPr>
            <a:r>
              <a:rPr lang="en-US" sz="3500" b="1" dirty="0">
                <a:solidFill>
                  <a:schemeClr val="accent4">
                    <a:lumMod val="60000"/>
                    <a:lumOff val="40000"/>
                  </a:schemeClr>
                </a:solidFill>
              </a:rPr>
              <a:t>The Father and the Son count as two witnesses </a:t>
            </a:r>
            <a:r>
              <a:rPr lang="en-US" sz="3000" dirty="0">
                <a:solidFill>
                  <a:schemeClr val="bg1"/>
                </a:solidFill>
              </a:rPr>
              <a:t>(John 8:17)</a:t>
            </a:r>
            <a:endParaRPr lang="en-US" sz="3000" dirty="0">
              <a:solidFill>
                <a:schemeClr val="accent4">
                  <a:lumMod val="60000"/>
                  <a:lumOff val="40000"/>
                </a:schemeClr>
              </a:solidFill>
            </a:endParaRPr>
          </a:p>
          <a:p>
            <a:pPr>
              <a:lnSpc>
                <a:spcPct val="100000"/>
              </a:lnSpc>
              <a:spcBef>
                <a:spcPts val="300"/>
              </a:spcBef>
            </a:pPr>
            <a:endParaRPr lang="en-US" dirty="0">
              <a:solidFill>
                <a:schemeClr val="bg1"/>
              </a:solidFill>
            </a:endParaRPr>
          </a:p>
        </p:txBody>
      </p:sp>
    </p:spTree>
    <p:extLst>
      <p:ext uri="{BB962C8B-B14F-4D97-AF65-F5344CB8AC3E}">
        <p14:creationId xmlns:p14="http://schemas.microsoft.com/office/powerpoint/2010/main" val="192713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5F4C2-1A94-4DC0-A382-B06B40BDB2D8}"/>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825AC99-83FB-4AE0-826D-7792A1EA0691}"/>
              </a:ext>
            </a:extLst>
          </p:cNvPr>
          <p:cNvSpPr>
            <a:spLocks noGrp="1"/>
          </p:cNvSpPr>
          <p:nvPr>
            <p:ph type="title"/>
          </p:nvPr>
        </p:nvSpPr>
        <p:spPr>
          <a:xfrm>
            <a:off x="285750" y="144250"/>
            <a:ext cx="8572500" cy="1325563"/>
          </a:xfrm>
        </p:spPr>
        <p:txBody>
          <a:bodyPr>
            <a:norm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entury Gothic" panose="020B0502020202020204" pitchFamily="34" charset="0"/>
              </a:rPr>
              <a:t>God the Father and Christ the Son are Distinct Beings</a:t>
            </a:r>
          </a:p>
        </p:txBody>
      </p:sp>
      <p:sp>
        <p:nvSpPr>
          <p:cNvPr id="3" name="Content Placeholder 2">
            <a:extLst>
              <a:ext uri="{FF2B5EF4-FFF2-40B4-BE49-F238E27FC236}">
                <a16:creationId xmlns:a16="http://schemas.microsoft.com/office/drawing/2014/main" id="{CE2F1923-9AB5-43B0-ACD7-AFCA3B9AD2D1}"/>
              </a:ext>
            </a:extLst>
          </p:cNvPr>
          <p:cNvSpPr>
            <a:spLocks noGrp="1"/>
          </p:cNvSpPr>
          <p:nvPr>
            <p:ph idx="1"/>
          </p:nvPr>
        </p:nvSpPr>
        <p:spPr>
          <a:xfrm>
            <a:off x="609600" y="1714500"/>
            <a:ext cx="8356600" cy="5143500"/>
          </a:xfrm>
        </p:spPr>
        <p:txBody>
          <a:bodyPr>
            <a:normAutofit/>
          </a:bodyPr>
          <a:lstStyle/>
          <a:p>
            <a:pPr>
              <a:lnSpc>
                <a:spcPct val="100000"/>
              </a:lnSpc>
              <a:spcBef>
                <a:spcPts val="300"/>
              </a:spcBef>
            </a:pPr>
            <a:r>
              <a:rPr lang="en-US" sz="3500" b="1" dirty="0">
                <a:solidFill>
                  <a:schemeClr val="accent4">
                    <a:lumMod val="60000"/>
                    <a:lumOff val="40000"/>
                  </a:schemeClr>
                </a:solidFill>
              </a:rPr>
              <a:t>The Father and the Son both dwell with those who keep Christ’s word </a:t>
            </a:r>
            <a:r>
              <a:rPr lang="en-US" sz="3000" dirty="0">
                <a:solidFill>
                  <a:schemeClr val="bg1"/>
                </a:solidFill>
              </a:rPr>
              <a:t>(John 14:23)</a:t>
            </a:r>
          </a:p>
          <a:p>
            <a:pPr>
              <a:lnSpc>
                <a:spcPct val="100000"/>
              </a:lnSpc>
              <a:spcBef>
                <a:spcPts val="300"/>
              </a:spcBef>
            </a:pPr>
            <a:r>
              <a:rPr lang="en-US" sz="3500" b="1" dirty="0">
                <a:solidFill>
                  <a:schemeClr val="accent4">
                    <a:lumMod val="60000"/>
                    <a:lumOff val="40000"/>
                  </a:schemeClr>
                </a:solidFill>
              </a:rPr>
              <a:t>Jesus prayed to the Father </a:t>
            </a:r>
            <a:r>
              <a:rPr lang="en-US" sz="3000" dirty="0">
                <a:solidFill>
                  <a:schemeClr val="bg1"/>
                </a:solidFill>
              </a:rPr>
              <a:t>(John 17:5)</a:t>
            </a:r>
          </a:p>
          <a:p>
            <a:pPr>
              <a:lnSpc>
                <a:spcPct val="100000"/>
              </a:lnSpc>
              <a:spcBef>
                <a:spcPts val="300"/>
              </a:spcBef>
            </a:pPr>
            <a:r>
              <a:rPr lang="en-US" sz="3500" b="1" dirty="0">
                <a:solidFill>
                  <a:schemeClr val="accent4">
                    <a:lumMod val="60000"/>
                    <a:lumOff val="40000"/>
                  </a:schemeClr>
                </a:solidFill>
              </a:rPr>
              <a:t>God the Father did not have flesh and bones, but Jesus did</a:t>
            </a:r>
            <a:r>
              <a:rPr lang="en-US" sz="3500" b="1" dirty="0">
                <a:solidFill>
                  <a:schemeClr val="bg1"/>
                </a:solidFill>
              </a:rPr>
              <a:t> </a:t>
            </a:r>
            <a:r>
              <a:rPr lang="en-US" sz="3000" dirty="0">
                <a:solidFill>
                  <a:schemeClr val="bg1"/>
                </a:solidFill>
              </a:rPr>
              <a:t>(John 4:24; Luke 24:30)</a:t>
            </a:r>
          </a:p>
          <a:p>
            <a:pPr>
              <a:lnSpc>
                <a:spcPct val="100000"/>
              </a:lnSpc>
              <a:spcBef>
                <a:spcPts val="300"/>
              </a:spcBef>
            </a:pPr>
            <a:r>
              <a:rPr lang="en-US" sz="3500" b="1" dirty="0">
                <a:solidFill>
                  <a:schemeClr val="accent4">
                    <a:lumMod val="60000"/>
                    <a:lumOff val="40000"/>
                  </a:schemeClr>
                </a:solidFill>
              </a:rPr>
              <a:t>God the Father knew what Jesus did not! </a:t>
            </a:r>
            <a:r>
              <a:rPr lang="en-US" sz="3000" dirty="0">
                <a:solidFill>
                  <a:schemeClr val="bg1"/>
                </a:solidFill>
              </a:rPr>
              <a:t>(Mark 13:32)</a:t>
            </a:r>
            <a:endParaRPr lang="en-US" dirty="0">
              <a:solidFill>
                <a:schemeClr val="bg1"/>
              </a:solidFill>
            </a:endParaRPr>
          </a:p>
        </p:txBody>
      </p:sp>
    </p:spTree>
    <p:extLst>
      <p:ext uri="{BB962C8B-B14F-4D97-AF65-F5344CB8AC3E}">
        <p14:creationId xmlns:p14="http://schemas.microsoft.com/office/powerpoint/2010/main" val="75296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5F4C2-1A94-4DC0-A382-B06B40BDB2D8}"/>
              </a:ext>
            </a:extLst>
          </p:cNvPr>
          <p:cNvPicPr>
            <a:picLocks noChangeAspect="1"/>
          </p:cNvPicPr>
          <p:nvPr/>
        </p:nvPicPr>
        <p:blipFill>
          <a:blip r:embed="rId2">
            <a:duotone>
              <a:prstClr val="black"/>
              <a:schemeClr val="accent5">
                <a:tint val="45000"/>
                <a:satMod val="400000"/>
              </a:schemeClr>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825AC99-83FB-4AE0-826D-7792A1EA0691}"/>
              </a:ext>
            </a:extLst>
          </p:cNvPr>
          <p:cNvSpPr>
            <a:spLocks noGrp="1"/>
          </p:cNvSpPr>
          <p:nvPr>
            <p:ph type="title"/>
          </p:nvPr>
        </p:nvSpPr>
        <p:spPr>
          <a:xfrm>
            <a:off x="285750" y="144250"/>
            <a:ext cx="8572500" cy="1325563"/>
          </a:xfrm>
        </p:spPr>
        <p:txBody>
          <a:bodyPr>
            <a:normAutofit/>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entury Gothic" panose="020B0502020202020204" pitchFamily="34" charset="0"/>
              </a:rPr>
              <a:t>How is Christ our Everlasting Father? (Isaiah 9:6-7)</a:t>
            </a:r>
          </a:p>
        </p:txBody>
      </p:sp>
      <p:sp>
        <p:nvSpPr>
          <p:cNvPr id="3" name="Content Placeholder 2">
            <a:extLst>
              <a:ext uri="{FF2B5EF4-FFF2-40B4-BE49-F238E27FC236}">
                <a16:creationId xmlns:a16="http://schemas.microsoft.com/office/drawing/2014/main" id="{CE2F1923-9AB5-43B0-ACD7-AFCA3B9AD2D1}"/>
              </a:ext>
            </a:extLst>
          </p:cNvPr>
          <p:cNvSpPr>
            <a:spLocks noGrp="1"/>
          </p:cNvSpPr>
          <p:nvPr>
            <p:ph idx="1"/>
          </p:nvPr>
        </p:nvSpPr>
        <p:spPr>
          <a:xfrm>
            <a:off x="495300" y="1714500"/>
            <a:ext cx="8470900" cy="5143500"/>
          </a:xfrm>
        </p:spPr>
        <p:txBody>
          <a:bodyPr>
            <a:normAutofit/>
          </a:bodyPr>
          <a:lstStyle/>
          <a:p>
            <a:pPr>
              <a:lnSpc>
                <a:spcPct val="100000"/>
              </a:lnSpc>
              <a:spcBef>
                <a:spcPts val="300"/>
              </a:spcBef>
            </a:pPr>
            <a:r>
              <a:rPr lang="en-US" sz="3500" b="1">
                <a:solidFill>
                  <a:schemeClr val="accent4">
                    <a:lumMod val="60000"/>
                    <a:lumOff val="40000"/>
                  </a:schemeClr>
                </a:solidFill>
              </a:rPr>
              <a:t>Jesus addressed </a:t>
            </a:r>
            <a:r>
              <a:rPr lang="en-US" sz="3500" b="1" dirty="0">
                <a:solidFill>
                  <a:schemeClr val="accent4">
                    <a:lumMod val="60000"/>
                    <a:lumOff val="40000"/>
                  </a:schemeClr>
                </a:solidFill>
              </a:rPr>
              <a:t>those who had faith in Him as His children </a:t>
            </a:r>
            <a:r>
              <a:rPr lang="en-US" dirty="0">
                <a:solidFill>
                  <a:schemeClr val="bg1"/>
                </a:solidFill>
              </a:rPr>
              <a:t>(Matthew 9:22, 2, Mark 10:24) </a:t>
            </a:r>
            <a:endParaRPr lang="en-US" sz="3500" dirty="0">
              <a:solidFill>
                <a:schemeClr val="bg1"/>
              </a:solidFill>
            </a:endParaRPr>
          </a:p>
          <a:p>
            <a:pPr>
              <a:lnSpc>
                <a:spcPct val="100000"/>
              </a:lnSpc>
              <a:spcBef>
                <a:spcPts val="300"/>
              </a:spcBef>
            </a:pPr>
            <a:r>
              <a:rPr lang="en-US" sz="3500" b="1" dirty="0">
                <a:solidFill>
                  <a:schemeClr val="accent4">
                    <a:lumMod val="60000"/>
                    <a:lumOff val="40000"/>
                  </a:schemeClr>
                </a:solidFill>
              </a:rPr>
              <a:t>He gives life to those saved by His sacrifice! </a:t>
            </a:r>
            <a:r>
              <a:rPr lang="en-US" dirty="0">
                <a:solidFill>
                  <a:schemeClr val="bg1"/>
                </a:solidFill>
              </a:rPr>
              <a:t>(Isaiah 53:10-11; 8:18; Hebrews 2:13; John 5:19, 21)</a:t>
            </a:r>
            <a:r>
              <a:rPr lang="en-US" sz="3500" b="1" dirty="0">
                <a:solidFill>
                  <a:schemeClr val="accent4">
                    <a:lumMod val="60000"/>
                    <a:lumOff val="40000"/>
                  </a:schemeClr>
                </a:solidFill>
              </a:rPr>
              <a:t>	</a:t>
            </a:r>
          </a:p>
          <a:p>
            <a:pPr>
              <a:lnSpc>
                <a:spcPct val="100000"/>
              </a:lnSpc>
              <a:spcBef>
                <a:spcPts val="300"/>
              </a:spcBef>
            </a:pPr>
            <a:r>
              <a:rPr lang="en-US" sz="3500" b="1" dirty="0">
                <a:solidFill>
                  <a:schemeClr val="accent4">
                    <a:lumMod val="60000"/>
                    <a:lumOff val="40000"/>
                  </a:schemeClr>
                </a:solidFill>
              </a:rPr>
              <a:t>Jesus is the explanation of the Father in human terms </a:t>
            </a:r>
            <a:r>
              <a:rPr lang="en-US" dirty="0">
                <a:solidFill>
                  <a:schemeClr val="bg1"/>
                </a:solidFill>
              </a:rPr>
              <a:t>(Hebrews 1:1-3; John 1:18; 14:9; Colossians 1:15-17)</a:t>
            </a:r>
          </a:p>
          <a:p>
            <a:pPr>
              <a:lnSpc>
                <a:spcPct val="100000"/>
              </a:lnSpc>
              <a:spcBef>
                <a:spcPts val="300"/>
              </a:spcBef>
            </a:pPr>
            <a:endParaRPr lang="en-US" dirty="0">
              <a:solidFill>
                <a:schemeClr val="bg1"/>
              </a:solidFill>
            </a:endParaRPr>
          </a:p>
        </p:txBody>
      </p:sp>
    </p:spTree>
    <p:extLst>
      <p:ext uri="{BB962C8B-B14F-4D97-AF65-F5344CB8AC3E}">
        <p14:creationId xmlns:p14="http://schemas.microsoft.com/office/powerpoint/2010/main" val="8163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258</Words>
  <Application>Microsoft Office PowerPoint</Application>
  <PresentationFormat>On-screen Show (4:3)</PresentationFormat>
  <Paragraphs>18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EVERLASTING FATHER</vt:lpstr>
      <vt:lpstr>God the Father and Christ the Son are Distinct Beings</vt:lpstr>
      <vt:lpstr>God the Father and Christ the Son are Distinct Beings</vt:lpstr>
      <vt:lpstr>How is Christ our Everlasting Father? (Isaiah 9:6-7)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EVERLASTING FATHER</dc:title>
  <dc:creator>Eastside Enlightener</dc:creator>
  <cp:lastModifiedBy>Eastside Enlightener</cp:lastModifiedBy>
  <cp:revision>11</cp:revision>
  <dcterms:created xsi:type="dcterms:W3CDTF">2019-10-24T18:27:33Z</dcterms:created>
  <dcterms:modified xsi:type="dcterms:W3CDTF">2019-10-27T21:09:38Z</dcterms:modified>
</cp:coreProperties>
</file>