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375" autoAdjust="0"/>
  </p:normalViewPr>
  <p:slideViewPr>
    <p:cSldViewPr snapToGrid="0">
      <p:cViewPr varScale="1">
        <p:scale>
          <a:sx n="53" d="100"/>
          <a:sy n="53" d="100"/>
        </p:scale>
        <p:origin x="8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9B1BF-F0C4-4248-9590-516B0C4B7C5F}" type="datetimeFigureOut">
              <a:rPr lang="en-US" smtClean="0"/>
              <a:t>10/26/2024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AEC52-F90D-42F6-8AE3-2EABBB946AC8}" type="slidenum">
              <a:rPr lang="en-US" smtClean="0"/>
              <a:t>‹#›</a:t>
            </a:fld>
            <a:endParaRPr lang="en-US"/>
          </a:p>
        </p:txBody>
      </p:sp>
    </p:spTree>
    <p:extLst>
      <p:ext uri="{BB962C8B-B14F-4D97-AF65-F5344CB8AC3E}">
        <p14:creationId xmlns:p14="http://schemas.microsoft.com/office/powerpoint/2010/main" val="98913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Fellowship with God and one another is dependent on walking in the light.  Part of walking in the light involves confessing our sins and that we might be cleansed by the blood of Jesus.  Confession of sin is essential to fellowship in the light and a vital activity in every church. We must be a community of confessors.</a:t>
            </a:r>
          </a:p>
        </p:txBody>
      </p:sp>
      <p:sp>
        <p:nvSpPr>
          <p:cNvPr id="4" name="Slide Number Placeholder 3"/>
          <p:cNvSpPr>
            <a:spLocks noGrp="1"/>
          </p:cNvSpPr>
          <p:nvPr>
            <p:ph type="sldNum" sz="quarter" idx="5"/>
          </p:nvPr>
        </p:nvSpPr>
        <p:spPr/>
        <p:txBody>
          <a:bodyPr/>
          <a:lstStyle/>
          <a:p>
            <a:fld id="{72CAEC52-F90D-42F6-8AE3-2EABBB946AC8}" type="slidenum">
              <a:rPr lang="en-US" smtClean="0"/>
              <a:t>1</a:t>
            </a:fld>
            <a:endParaRPr lang="en-US"/>
          </a:p>
        </p:txBody>
      </p:sp>
    </p:spTree>
    <p:extLst>
      <p:ext uri="{BB962C8B-B14F-4D97-AF65-F5344CB8AC3E}">
        <p14:creationId xmlns:p14="http://schemas.microsoft.com/office/powerpoint/2010/main" val="190402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085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56379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0422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25559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51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2486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23656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2024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6438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26581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10/26/2024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9936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10/26/2024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7437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91E377-3C4E-4C42-B42C-858169F3A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F495E3D-9DA0-EFE3-B35B-4802263826E3}"/>
              </a:ext>
            </a:extLst>
          </p:cNvPr>
          <p:cNvPicPr>
            <a:picLocks noChangeAspect="1"/>
          </p:cNvPicPr>
          <p:nvPr/>
        </p:nvPicPr>
        <p:blipFill>
          <a:blip r:embed="rId3">
            <a:alphaModFix amt="80000"/>
          </a:blip>
          <a:srcRect l="12559" r="28107"/>
          <a:stretch/>
        </p:blipFill>
        <p:spPr>
          <a:xfrm>
            <a:off x="20" y="1"/>
            <a:ext cx="9143980" cy="6857999"/>
          </a:xfrm>
          <a:prstGeom prst="rect">
            <a:avLst/>
          </a:prstGeom>
        </p:spPr>
      </p:pic>
      <p:sp>
        <p:nvSpPr>
          <p:cNvPr id="2" name="Title 1">
            <a:extLst>
              <a:ext uri="{FF2B5EF4-FFF2-40B4-BE49-F238E27FC236}">
                <a16:creationId xmlns:a16="http://schemas.microsoft.com/office/drawing/2014/main" id="{206373A3-A52E-BE48-D65D-9103C1D98060}"/>
              </a:ext>
            </a:extLst>
          </p:cNvPr>
          <p:cNvSpPr>
            <a:spLocks noGrp="1"/>
          </p:cNvSpPr>
          <p:nvPr>
            <p:ph type="ctrTitle"/>
          </p:nvPr>
        </p:nvSpPr>
        <p:spPr>
          <a:xfrm>
            <a:off x="515728" y="1689441"/>
            <a:ext cx="8112480" cy="2130470"/>
          </a:xfrm>
          <a:solidFill>
            <a:schemeClr val="tx1">
              <a:alpha val="30000"/>
            </a:schemeClr>
          </a:solidFill>
          <a:effectLst>
            <a:outerShdw blurRad="38100" dist="12700" dir="2700000" algn="tl" rotWithShape="0">
              <a:prstClr val="black">
                <a:alpha val="40000"/>
              </a:prstClr>
            </a:outerShdw>
          </a:effectLst>
        </p:spPr>
        <p:txBody>
          <a:bodyPr anchor="b">
            <a:normAutofit/>
          </a:bodyPr>
          <a:lstStyle/>
          <a:p>
            <a:r>
              <a:rPr lang="en-US" sz="4800" dirty="0">
                <a:solidFill>
                  <a:schemeClr val="bg1"/>
                </a:solidFill>
                <a:latin typeface="Castellar" panose="020A0402060406010301" pitchFamily="18" charset="0"/>
              </a:rPr>
              <a:t>Confession of Sin: </a:t>
            </a:r>
            <a:br>
              <a:rPr lang="en-US" sz="3200" dirty="0">
                <a:solidFill>
                  <a:schemeClr val="bg1"/>
                </a:solidFill>
                <a:latin typeface="Castellar" panose="020A0402060406010301" pitchFamily="18" charset="0"/>
              </a:rPr>
            </a:br>
            <a:r>
              <a:rPr lang="en-US" sz="3200" dirty="0">
                <a:solidFill>
                  <a:schemeClr val="bg1"/>
                </a:solidFill>
                <a:latin typeface="Castellar" panose="020A0402060406010301" pitchFamily="18" charset="0"/>
              </a:rPr>
              <a:t>an Essential Key to Cleansing and Fellowship</a:t>
            </a:r>
          </a:p>
        </p:txBody>
      </p:sp>
      <p:sp>
        <p:nvSpPr>
          <p:cNvPr id="3" name="Subtitle 2">
            <a:extLst>
              <a:ext uri="{FF2B5EF4-FFF2-40B4-BE49-F238E27FC236}">
                <a16:creationId xmlns:a16="http://schemas.microsoft.com/office/drawing/2014/main" id="{8A368CDC-FA1D-964A-74D4-54C4092AB617}"/>
              </a:ext>
            </a:extLst>
          </p:cNvPr>
          <p:cNvSpPr>
            <a:spLocks noGrp="1"/>
          </p:cNvSpPr>
          <p:nvPr>
            <p:ph type="subTitle" idx="1"/>
          </p:nvPr>
        </p:nvSpPr>
        <p:spPr>
          <a:xfrm>
            <a:off x="1014761" y="4698884"/>
            <a:ext cx="7170234" cy="1602056"/>
          </a:xfrm>
          <a:effectLst>
            <a:outerShdw blurRad="38100" dist="12700" dir="2700000" algn="tl" rotWithShape="0">
              <a:prstClr val="black">
                <a:alpha val="40000"/>
              </a:prstClr>
            </a:outerShdw>
          </a:effectLst>
        </p:spPr>
        <p:txBody>
          <a:bodyPr anchor="t">
            <a:normAutofit/>
          </a:bodyPr>
          <a:lstStyle/>
          <a:p>
            <a:pPr>
              <a:spcBef>
                <a:spcPts val="300"/>
              </a:spcBef>
            </a:pPr>
            <a:r>
              <a:rPr lang="en-US" sz="2800" dirty="0">
                <a:solidFill>
                  <a:schemeClr val="bg1"/>
                </a:solidFill>
                <a:latin typeface="Cambria Math" panose="02040503050406030204" pitchFamily="18" charset="0"/>
                <a:ea typeface="Cambria Math" panose="02040503050406030204" pitchFamily="18" charset="0"/>
              </a:rPr>
              <a:t>James 5:16</a:t>
            </a:r>
          </a:p>
          <a:p>
            <a:pPr>
              <a:spcBef>
                <a:spcPts val="300"/>
              </a:spcBef>
            </a:pPr>
            <a:r>
              <a:rPr lang="en-US" sz="2800" dirty="0">
                <a:solidFill>
                  <a:schemeClr val="bg1"/>
                </a:solidFill>
                <a:latin typeface="Cambria Math" panose="02040503050406030204" pitchFamily="18" charset="0"/>
                <a:ea typeface="Cambria Math" panose="02040503050406030204" pitchFamily="18" charset="0"/>
              </a:rPr>
              <a:t>Colossians 3:1-13</a:t>
            </a:r>
          </a:p>
          <a:p>
            <a:pPr>
              <a:spcBef>
                <a:spcPts val="300"/>
              </a:spcBef>
            </a:pPr>
            <a:r>
              <a:rPr lang="en-US" sz="2800" dirty="0">
                <a:solidFill>
                  <a:schemeClr val="bg1"/>
                </a:solidFill>
                <a:latin typeface="Cambria Math" panose="02040503050406030204" pitchFamily="18" charset="0"/>
                <a:ea typeface="Cambria Math" panose="02040503050406030204" pitchFamily="18" charset="0"/>
              </a:rPr>
              <a:t>1 John 1:5-9</a:t>
            </a:r>
          </a:p>
        </p:txBody>
      </p:sp>
      <p:grpSp>
        <p:nvGrpSpPr>
          <p:cNvPr id="13" name="Group 12">
            <a:extLst>
              <a:ext uri="{FF2B5EF4-FFF2-40B4-BE49-F238E27FC236}">
                <a16:creationId xmlns:a16="http://schemas.microsoft.com/office/drawing/2014/main" id="{91B7537E-7B93-4306-B9DF-4CD583E0AA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46663" y="4237480"/>
            <a:ext cx="650611" cy="115439"/>
            <a:chOff x="8910933" y="1861308"/>
            <a:chExt cx="867485" cy="115439"/>
          </a:xfrm>
        </p:grpSpPr>
        <p:sp>
          <p:nvSpPr>
            <p:cNvPr id="14" name="Rectangle 13">
              <a:extLst>
                <a:ext uri="{FF2B5EF4-FFF2-40B4-BE49-F238E27FC236}">
                  <a16:creationId xmlns:a16="http://schemas.microsoft.com/office/drawing/2014/main" id="{00AB796C-11E6-468E-9C0D-38940D8E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0FC9ACE4-DF02-4B56-B482-DDAD2EC090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9CC309-9401-4122-8206-A304650EFC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265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15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810" y="159026"/>
            <a:ext cx="5485380"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AA242-D1E5-C2A4-F003-B177ED7DCFCC}"/>
              </a:ext>
            </a:extLst>
          </p:cNvPr>
          <p:cNvSpPr>
            <a:spLocks noGrp="1"/>
          </p:cNvSpPr>
          <p:nvPr>
            <p:ph type="title"/>
          </p:nvPr>
        </p:nvSpPr>
        <p:spPr>
          <a:xfrm>
            <a:off x="114811" y="245330"/>
            <a:ext cx="5485379" cy="1904766"/>
          </a:xfrm>
        </p:spPr>
        <p:txBody>
          <a:bodyPr vert="horz" lIns="91440" tIns="45720" rIns="91440" bIns="45720" rtlCol="0" anchor="b">
            <a:normAutofit/>
          </a:bodyPr>
          <a:lstStyle/>
          <a:p>
            <a:pPr algn="ctr">
              <a:lnSpc>
                <a:spcPct val="100000"/>
              </a:lnSpc>
            </a:pPr>
            <a:r>
              <a:rPr lang="en-US" sz="3400" kern="1200" cap="all" spc="390" baseline="0" dirty="0">
                <a:latin typeface="Castellar" panose="020A0402060406010301" pitchFamily="18" charset="0"/>
              </a:rPr>
              <a:t>Unconfessed Sin Causes Spiritual Isolation</a:t>
            </a:r>
          </a:p>
        </p:txBody>
      </p:sp>
      <p:sp>
        <p:nvSpPr>
          <p:cNvPr id="19" name="Content Placeholder 7">
            <a:extLst>
              <a:ext uri="{FF2B5EF4-FFF2-40B4-BE49-F238E27FC236}">
                <a16:creationId xmlns:a16="http://schemas.microsoft.com/office/drawing/2014/main" id="{14E134DA-795A-36DA-A9BB-F14B758062B3}"/>
              </a:ext>
            </a:extLst>
          </p:cNvPr>
          <p:cNvSpPr>
            <a:spLocks noGrp="1"/>
          </p:cNvSpPr>
          <p:nvPr>
            <p:ph idx="1"/>
          </p:nvPr>
        </p:nvSpPr>
        <p:spPr>
          <a:xfrm>
            <a:off x="47904" y="2594535"/>
            <a:ext cx="5600190" cy="4104438"/>
          </a:xfrm>
        </p:spPr>
        <p:txBody>
          <a:bodyPr anchor="t">
            <a:normAutofit fontScale="92500"/>
          </a:bodyPr>
          <a:lstStyle/>
          <a:p>
            <a:pPr marL="0" lvl="1" indent="0" algn="ctr">
              <a:lnSpc>
                <a:spcPct val="103000"/>
              </a:lnSpc>
              <a:spcBef>
                <a:spcPts val="300"/>
              </a:spcBef>
              <a:buNone/>
            </a:pPr>
            <a:r>
              <a:rPr lang="en-US" sz="32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Psalm 38:3-11 </a:t>
            </a:r>
            <a:r>
              <a:rPr lang="en-US" sz="29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describes the utter misery, pain, and loneliness involved in bearing the burden of sin.</a:t>
            </a:r>
          </a:p>
          <a:p>
            <a:pPr lvl="1" indent="0" algn="ctr">
              <a:lnSpc>
                <a:spcPct val="103000"/>
              </a:lnSpc>
              <a:spcBef>
                <a:spcPts val="300"/>
              </a:spcBef>
              <a:buNone/>
            </a:pPr>
            <a:endParaRPr lang="en-US" sz="1200" dirty="0">
              <a:latin typeface="Cambria Math" panose="02040503050406030204" pitchFamily="18" charset="0"/>
              <a:ea typeface="Cambria Math" panose="02040503050406030204" pitchFamily="18" charset="0"/>
            </a:endParaRPr>
          </a:p>
          <a:p>
            <a:pPr algn="ctr">
              <a:lnSpc>
                <a:spcPct val="103000"/>
              </a:lnSpc>
              <a:spcBef>
                <a:spcPts val="300"/>
              </a:spcBef>
            </a:pPr>
            <a:r>
              <a:rPr lang="en-US" sz="2800" b="1" i="1" dirty="0">
                <a:latin typeface="Cambria Math" panose="02040503050406030204" pitchFamily="18" charset="0"/>
                <a:ea typeface="Cambria Math" panose="02040503050406030204" pitchFamily="18" charset="0"/>
              </a:rPr>
              <a:t>“</a:t>
            </a:r>
            <a:r>
              <a:rPr lang="en-US" sz="2900" b="1" i="1" dirty="0">
                <a:latin typeface="Cambria Math" panose="02040503050406030204" pitchFamily="18" charset="0"/>
                <a:ea typeface="Cambria Math" panose="02040503050406030204" pitchFamily="18" charset="0"/>
              </a:rPr>
              <a:t>Sin demands to have a man by himself. It withdraws him from the community. The more isolated a person is, the more destructive will be the power of sin over him…”                 </a:t>
            </a:r>
            <a:r>
              <a:rPr lang="en-US" dirty="0">
                <a:latin typeface="Cambria Math" panose="02040503050406030204" pitchFamily="18" charset="0"/>
                <a:ea typeface="Cambria Math" panose="02040503050406030204" pitchFamily="18" charset="0"/>
              </a:rPr>
              <a:t>(Dietrich Bonhoeffer)</a:t>
            </a:r>
            <a:endParaRPr lang="en-US" sz="2800" dirty="0">
              <a:latin typeface="Cambria Math" panose="02040503050406030204" pitchFamily="18" charset="0"/>
              <a:ea typeface="Cambria Math" panose="02040503050406030204" pitchFamily="18" charset="0"/>
            </a:endParaRPr>
          </a:p>
        </p:txBody>
      </p:sp>
      <p:pic>
        <p:nvPicPr>
          <p:cNvPr id="4" name="Content Placeholder 3">
            <a:extLst>
              <a:ext uri="{FF2B5EF4-FFF2-40B4-BE49-F238E27FC236}">
                <a16:creationId xmlns:a16="http://schemas.microsoft.com/office/drawing/2014/main" id="{01577293-7BAC-4FB5-0149-12B69CEE77B4}"/>
              </a:ext>
            </a:extLst>
          </p:cNvPr>
          <p:cNvPicPr>
            <a:picLocks noChangeAspect="1"/>
          </p:cNvPicPr>
          <p:nvPr/>
        </p:nvPicPr>
        <p:blipFill>
          <a:blip r:embed="rId2">
            <a:alphaModFix/>
          </a:blip>
          <a:srcRect l="54758" r="11867" b="-1"/>
          <a:stretch/>
        </p:blipFill>
        <p:spPr>
          <a:xfrm>
            <a:off x="5715000" y="10"/>
            <a:ext cx="3429000" cy="6857990"/>
          </a:xfrm>
          <a:prstGeom prst="rect">
            <a:avLst/>
          </a:prstGeom>
        </p:spPr>
      </p:pic>
      <p:grpSp>
        <p:nvGrpSpPr>
          <p:cNvPr id="33" name="Group 32">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2163" y="2320171"/>
            <a:ext cx="650611" cy="115439"/>
            <a:chOff x="8910933" y="1861308"/>
            <a:chExt cx="867485" cy="115439"/>
          </a:xfrm>
        </p:grpSpPr>
        <p:sp>
          <p:nvSpPr>
            <p:cNvPr id="34" name="Rectangle 33">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5" name="Straight Connector 34">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491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Effect transition="in" filter="fade">
                                      <p:cBhvr>
                                        <p:cTn id="14" dur="1000"/>
                                        <p:tgtEl>
                                          <p:spTgt spid="19">
                                            <p:txEl>
                                              <p:pRg st="2" end="2"/>
                                            </p:txEl>
                                          </p:spTgt>
                                        </p:tgtEl>
                                      </p:cBhvr>
                                    </p:animEffect>
                                    <p:anim calcmode="lin" valueType="num">
                                      <p:cBhvr>
                                        <p:cTn id="15"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C5CAB-9E51-C468-4D6C-D1A8225BA631}"/>
              </a:ext>
            </a:extLst>
          </p:cNvPr>
          <p:cNvPicPr>
            <a:picLocks noChangeAspect="1"/>
          </p:cNvPicPr>
          <p:nvPr/>
        </p:nvPicPr>
        <p:blipFill>
          <a:blip r:embed="rId2">
            <a:alphaModFix amt="76000"/>
          </a:blip>
          <a:stretch>
            <a:fillRect/>
          </a:stretch>
        </p:blipFill>
        <p:spPr>
          <a:xfrm>
            <a:off x="0" y="1"/>
            <a:ext cx="9144000" cy="6857999"/>
          </a:xfrm>
          <a:prstGeom prst="rect">
            <a:avLst/>
          </a:prstGeom>
          <a:solidFill>
            <a:schemeClr val="tx1"/>
          </a:solidFill>
        </p:spPr>
      </p:pic>
      <p:sp>
        <p:nvSpPr>
          <p:cNvPr id="2" name="Title 1">
            <a:extLst>
              <a:ext uri="{FF2B5EF4-FFF2-40B4-BE49-F238E27FC236}">
                <a16:creationId xmlns:a16="http://schemas.microsoft.com/office/drawing/2014/main" id="{F5795BB4-910D-E5B3-98A2-C300D5D34A43}"/>
              </a:ext>
            </a:extLst>
          </p:cNvPr>
          <p:cNvSpPr>
            <a:spLocks noGrp="1"/>
          </p:cNvSpPr>
          <p:nvPr>
            <p:ph type="title"/>
          </p:nvPr>
        </p:nvSpPr>
        <p:spPr>
          <a:xfrm>
            <a:off x="823796" y="601580"/>
            <a:ext cx="7496408" cy="1410810"/>
          </a:xfrm>
        </p:spPr>
        <p:txBody>
          <a:bodyPr>
            <a:normAutofit/>
          </a:bodyPr>
          <a:lstStyle/>
          <a:p>
            <a:pPr algn="ctr"/>
            <a:r>
              <a:rPr lang="en-US" sz="3600" dirty="0">
                <a:solidFill>
                  <a:schemeClr val="bg1"/>
                </a:solidFill>
                <a:latin typeface="Castellar" panose="020A0402060406010301" pitchFamily="18" charset="0"/>
                <a:ea typeface="Cambria Math" panose="02040503050406030204" pitchFamily="18" charset="0"/>
              </a:rPr>
              <a:t>WE NEED A COMMUNITY OF CONFESSORS &amp; Forgivers</a:t>
            </a:r>
          </a:p>
        </p:txBody>
      </p:sp>
      <p:sp>
        <p:nvSpPr>
          <p:cNvPr id="3" name="Content Placeholder 2">
            <a:extLst>
              <a:ext uri="{FF2B5EF4-FFF2-40B4-BE49-F238E27FC236}">
                <a16:creationId xmlns:a16="http://schemas.microsoft.com/office/drawing/2014/main" id="{398926F3-8DF1-8E71-FF5F-7B3E36406594}"/>
              </a:ext>
            </a:extLst>
          </p:cNvPr>
          <p:cNvSpPr>
            <a:spLocks noGrp="1"/>
          </p:cNvSpPr>
          <p:nvPr>
            <p:ph idx="1"/>
          </p:nvPr>
        </p:nvSpPr>
        <p:spPr>
          <a:xfrm>
            <a:off x="823796" y="2164758"/>
            <a:ext cx="7496408" cy="3969342"/>
          </a:xfrm>
        </p:spPr>
        <p:txBody>
          <a:bodyPr/>
          <a:lstStyle/>
          <a:p>
            <a:pPr marL="342900" indent="-342900">
              <a:lnSpc>
                <a:spcPct val="100000"/>
              </a:lnSpc>
              <a:spcBef>
                <a:spcPts val="600"/>
              </a:spcBef>
              <a:buFont typeface="Arial" panose="020B0604020202020204" pitchFamily="34" charset="0"/>
              <a:buChar char="•"/>
            </a:pPr>
            <a:r>
              <a:rPr lang="en-US" sz="3200" dirty="0">
                <a:solidFill>
                  <a:schemeClr val="bg1"/>
                </a:solidFill>
                <a:latin typeface="Cambria Math" panose="02040503050406030204" pitchFamily="18" charset="0"/>
                <a:ea typeface="Cambria Math" panose="02040503050406030204" pitchFamily="18" charset="0"/>
              </a:rPr>
              <a:t>According to Colossians 3:1-13, God has provided us with a loving community in Christ for us to confess our sins.</a:t>
            </a:r>
          </a:p>
          <a:p>
            <a:pPr marL="342900" indent="-342900">
              <a:lnSpc>
                <a:spcPct val="100000"/>
              </a:lnSpc>
              <a:spcBef>
                <a:spcPts val="600"/>
              </a:spcBef>
              <a:buFont typeface="Arial" panose="020B0604020202020204" pitchFamily="34" charset="0"/>
              <a:buChar char="•"/>
            </a:pPr>
            <a:r>
              <a:rPr lang="en-US" sz="3200" dirty="0">
                <a:solidFill>
                  <a:schemeClr val="bg1"/>
                </a:solidFill>
                <a:latin typeface="Cambria Math" panose="02040503050406030204" pitchFamily="18" charset="0"/>
                <a:ea typeface="Cambria Math" panose="02040503050406030204" pitchFamily="18" charset="0"/>
              </a:rPr>
              <a:t>This is part of bearing one another’s burdens (Galatians 6:1-2; James 5:16).</a:t>
            </a:r>
            <a:endParaRPr lang="en-US"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7165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25433B-F2CF-CE29-BE6E-883B9417732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AA7C3A-16B2-D415-402E-2D96D3B3090F}"/>
              </a:ext>
            </a:extLst>
          </p:cNvPr>
          <p:cNvPicPr>
            <a:picLocks noChangeAspect="1"/>
          </p:cNvPicPr>
          <p:nvPr/>
        </p:nvPicPr>
        <p:blipFill>
          <a:blip r:embed="rId2">
            <a:alphaModFix amt="76000"/>
          </a:blip>
          <a:stretch>
            <a:fillRect/>
          </a:stretch>
        </p:blipFill>
        <p:spPr>
          <a:xfrm>
            <a:off x="0" y="1"/>
            <a:ext cx="9144000" cy="6857999"/>
          </a:xfrm>
          <a:prstGeom prst="rect">
            <a:avLst/>
          </a:prstGeom>
          <a:solidFill>
            <a:schemeClr val="tx1"/>
          </a:solidFill>
        </p:spPr>
      </p:pic>
      <p:sp>
        <p:nvSpPr>
          <p:cNvPr id="2" name="Title 1">
            <a:extLst>
              <a:ext uri="{FF2B5EF4-FFF2-40B4-BE49-F238E27FC236}">
                <a16:creationId xmlns:a16="http://schemas.microsoft.com/office/drawing/2014/main" id="{83BD30F4-C395-59C4-4908-9CCE93B8F445}"/>
              </a:ext>
            </a:extLst>
          </p:cNvPr>
          <p:cNvSpPr>
            <a:spLocks noGrp="1"/>
          </p:cNvSpPr>
          <p:nvPr>
            <p:ph type="title"/>
          </p:nvPr>
        </p:nvSpPr>
        <p:spPr>
          <a:xfrm>
            <a:off x="1028700" y="723900"/>
            <a:ext cx="6966724" cy="1288489"/>
          </a:xfrm>
        </p:spPr>
        <p:txBody>
          <a:bodyPr>
            <a:normAutofit/>
          </a:bodyPr>
          <a:lstStyle/>
          <a:p>
            <a:pPr algn="ctr"/>
            <a:r>
              <a:rPr lang="en-US" sz="3600" dirty="0">
                <a:solidFill>
                  <a:schemeClr val="bg1"/>
                </a:solidFill>
                <a:latin typeface="Castellar" panose="020A0402060406010301" pitchFamily="18" charset="0"/>
                <a:ea typeface="Cambria Math" panose="02040503050406030204" pitchFamily="18" charset="0"/>
              </a:rPr>
              <a:t>Learning to Give and Receive Forgiveness</a:t>
            </a:r>
          </a:p>
        </p:txBody>
      </p:sp>
      <p:sp>
        <p:nvSpPr>
          <p:cNvPr id="3" name="Content Placeholder 2">
            <a:extLst>
              <a:ext uri="{FF2B5EF4-FFF2-40B4-BE49-F238E27FC236}">
                <a16:creationId xmlns:a16="http://schemas.microsoft.com/office/drawing/2014/main" id="{6C234D55-2A56-8EE3-C861-9B26573EAC19}"/>
              </a:ext>
            </a:extLst>
          </p:cNvPr>
          <p:cNvSpPr>
            <a:spLocks noGrp="1"/>
          </p:cNvSpPr>
          <p:nvPr>
            <p:ph idx="1"/>
          </p:nvPr>
        </p:nvSpPr>
        <p:spPr>
          <a:xfrm>
            <a:off x="614711" y="2164758"/>
            <a:ext cx="7914578" cy="3969342"/>
          </a:xfrm>
        </p:spPr>
        <p:txBody>
          <a:bodyPr/>
          <a:lstStyle/>
          <a:p>
            <a:pPr marL="342900" indent="-342900">
              <a:lnSpc>
                <a:spcPct val="100000"/>
              </a:lnSpc>
              <a:spcBef>
                <a:spcPts val="600"/>
              </a:spcBef>
              <a:buFont typeface="Arial" panose="020B0604020202020204" pitchFamily="34" charset="0"/>
              <a:buChar char="•"/>
            </a:pPr>
            <a:r>
              <a:rPr lang="en-US" sz="3200" dirty="0">
                <a:solidFill>
                  <a:schemeClr val="bg1"/>
                </a:solidFill>
                <a:latin typeface="Cambria Math" panose="02040503050406030204" pitchFamily="18" charset="0"/>
                <a:ea typeface="Cambria Math" panose="02040503050406030204" pitchFamily="18" charset="0"/>
              </a:rPr>
              <a:t>Forgiveness must flow from </a:t>
            </a:r>
            <a:r>
              <a:rPr lang="en-US" sz="3200">
                <a:solidFill>
                  <a:schemeClr val="bg1"/>
                </a:solidFill>
                <a:latin typeface="Cambria Math" panose="02040503050406030204" pitchFamily="18" charset="0"/>
                <a:ea typeface="Cambria Math" panose="02040503050406030204" pitchFamily="18" charset="0"/>
              </a:rPr>
              <a:t>and within </a:t>
            </a:r>
            <a:r>
              <a:rPr lang="en-US" sz="3200" dirty="0">
                <a:solidFill>
                  <a:schemeClr val="bg1"/>
                </a:solidFill>
                <a:latin typeface="Cambria Math" panose="02040503050406030204" pitchFamily="18" charset="0"/>
                <a:ea typeface="Cambria Math" panose="02040503050406030204" pitchFamily="18" charset="0"/>
              </a:rPr>
              <a:t>the church (2 Corinthians 2:5-11).</a:t>
            </a:r>
          </a:p>
          <a:p>
            <a:pPr marL="342900" indent="-342900">
              <a:lnSpc>
                <a:spcPct val="100000"/>
              </a:lnSpc>
              <a:spcBef>
                <a:spcPts val="600"/>
              </a:spcBef>
              <a:buFont typeface="Arial" panose="020B0604020202020204" pitchFamily="34" charset="0"/>
              <a:buChar char="•"/>
            </a:pPr>
            <a:r>
              <a:rPr lang="en-US" sz="3200" dirty="0">
                <a:solidFill>
                  <a:schemeClr val="bg1"/>
                </a:solidFill>
                <a:latin typeface="Cambria Math" panose="02040503050406030204" pitchFamily="18" charset="0"/>
                <a:ea typeface="Cambria Math" panose="02040503050406030204" pitchFamily="18" charset="0"/>
              </a:rPr>
              <a:t>Forgiveness must be extended and accepted (Genesis 50:15-21; Luke 17:3-4; Proverbs 28:13). </a:t>
            </a:r>
            <a:endParaRPr lang="en-US"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4530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5A2B54-08AD-5776-1D7E-2D0CDF637EB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782A55A-0203-955F-B25E-4542AA88E755}"/>
              </a:ext>
            </a:extLst>
          </p:cNvPr>
          <p:cNvPicPr>
            <a:picLocks noChangeAspect="1"/>
          </p:cNvPicPr>
          <p:nvPr/>
        </p:nvPicPr>
        <p:blipFill>
          <a:blip r:embed="rId2">
            <a:alphaModFix amt="76000"/>
          </a:blip>
          <a:stretch>
            <a:fillRect/>
          </a:stretch>
        </p:blipFill>
        <p:spPr>
          <a:xfrm>
            <a:off x="0" y="1"/>
            <a:ext cx="9144000" cy="6857999"/>
          </a:xfrm>
          <a:prstGeom prst="rect">
            <a:avLst/>
          </a:prstGeom>
          <a:solidFill>
            <a:schemeClr val="tx1"/>
          </a:solidFill>
        </p:spPr>
      </p:pic>
      <p:sp>
        <p:nvSpPr>
          <p:cNvPr id="2" name="Title 1">
            <a:extLst>
              <a:ext uri="{FF2B5EF4-FFF2-40B4-BE49-F238E27FC236}">
                <a16:creationId xmlns:a16="http://schemas.microsoft.com/office/drawing/2014/main" id="{00184960-06B2-EE5B-A512-45C5129A13FE}"/>
              </a:ext>
            </a:extLst>
          </p:cNvPr>
          <p:cNvSpPr>
            <a:spLocks noGrp="1"/>
          </p:cNvSpPr>
          <p:nvPr>
            <p:ph type="title"/>
          </p:nvPr>
        </p:nvSpPr>
        <p:spPr>
          <a:xfrm>
            <a:off x="713678" y="490654"/>
            <a:ext cx="7683190" cy="1521735"/>
          </a:xfrm>
        </p:spPr>
        <p:txBody>
          <a:bodyPr>
            <a:normAutofit/>
          </a:bodyPr>
          <a:lstStyle/>
          <a:p>
            <a:pPr algn="ctr"/>
            <a:r>
              <a:rPr lang="en-US" sz="3600" dirty="0">
                <a:solidFill>
                  <a:schemeClr val="bg1"/>
                </a:solidFill>
                <a:latin typeface="Castellar" panose="020A0402060406010301" pitchFamily="18" charset="0"/>
                <a:ea typeface="Cambria Math" panose="02040503050406030204" pitchFamily="18" charset="0"/>
              </a:rPr>
              <a:t>Confession is a Critical Component of Fellowship</a:t>
            </a:r>
          </a:p>
        </p:txBody>
      </p:sp>
      <p:sp>
        <p:nvSpPr>
          <p:cNvPr id="3" name="Content Placeholder 2">
            <a:extLst>
              <a:ext uri="{FF2B5EF4-FFF2-40B4-BE49-F238E27FC236}">
                <a16:creationId xmlns:a16="http://schemas.microsoft.com/office/drawing/2014/main" id="{7795BECC-021C-329E-D1E1-B57C21B695B8}"/>
              </a:ext>
            </a:extLst>
          </p:cNvPr>
          <p:cNvSpPr>
            <a:spLocks noGrp="1"/>
          </p:cNvSpPr>
          <p:nvPr>
            <p:ph idx="1"/>
          </p:nvPr>
        </p:nvSpPr>
        <p:spPr>
          <a:xfrm>
            <a:off x="557561" y="2161903"/>
            <a:ext cx="7995424" cy="3969342"/>
          </a:xfrm>
        </p:spPr>
        <p:txBody>
          <a:bodyPr>
            <a:noAutofit/>
          </a:bodyPr>
          <a:lstStyle/>
          <a:p>
            <a:pPr marL="342900" indent="-342900">
              <a:lnSpc>
                <a:spcPct val="100000"/>
              </a:lnSpc>
              <a:spcBef>
                <a:spcPts val="600"/>
              </a:spcBef>
              <a:buFont typeface="Arial" panose="020B0604020202020204" pitchFamily="34" charset="0"/>
              <a:buChar char="•"/>
            </a:pPr>
            <a:r>
              <a:rPr lang="en-US" sz="3200" dirty="0">
                <a:solidFill>
                  <a:schemeClr val="bg1"/>
                </a:solidFill>
                <a:latin typeface="Cambria Math" panose="02040503050406030204" pitchFamily="18" charset="0"/>
                <a:ea typeface="Cambria Math" panose="02040503050406030204" pitchFamily="18" charset="0"/>
              </a:rPr>
              <a:t>The blood of Jesus cleanses us from all sin if we walk in the light (1 John 1:6-7).	</a:t>
            </a:r>
          </a:p>
          <a:p>
            <a:pPr marL="342900" indent="-342900">
              <a:lnSpc>
                <a:spcPct val="100000"/>
              </a:lnSpc>
              <a:spcBef>
                <a:spcPts val="600"/>
              </a:spcBef>
              <a:buFont typeface="Arial" panose="020B0604020202020204" pitchFamily="34" charset="0"/>
              <a:buChar char="•"/>
            </a:pPr>
            <a:r>
              <a:rPr lang="en-US" sz="3200" dirty="0">
                <a:solidFill>
                  <a:schemeClr val="bg1"/>
                </a:solidFill>
                <a:latin typeface="Cambria Math" panose="02040503050406030204" pitchFamily="18" charset="0"/>
                <a:ea typeface="Cambria Math" panose="02040503050406030204" pitchFamily="18" charset="0"/>
              </a:rPr>
              <a:t>We deceive ourselves if we say we have no sin (1 John 1:8).</a:t>
            </a:r>
          </a:p>
          <a:p>
            <a:pPr marL="342900" indent="-342900">
              <a:lnSpc>
                <a:spcPct val="100000"/>
              </a:lnSpc>
              <a:spcBef>
                <a:spcPts val="600"/>
              </a:spcBef>
              <a:buFont typeface="Arial" panose="020B0604020202020204" pitchFamily="34" charset="0"/>
              <a:buChar char="•"/>
            </a:pPr>
            <a:r>
              <a:rPr lang="en-US" sz="3200" dirty="0">
                <a:solidFill>
                  <a:schemeClr val="bg1"/>
                </a:solidFill>
                <a:latin typeface="Cambria Math" panose="02040503050406030204" pitchFamily="18" charset="0"/>
                <a:ea typeface="Cambria Math" panose="02040503050406030204" pitchFamily="18" charset="0"/>
              </a:rPr>
              <a:t>“</a:t>
            </a:r>
            <a:r>
              <a:rPr lang="en-US" sz="3200" b="1" dirty="0">
                <a:solidFill>
                  <a:schemeClr val="bg1"/>
                </a:solidFill>
                <a:latin typeface="Cambria Math" panose="02040503050406030204" pitchFamily="18" charset="0"/>
                <a:ea typeface="Cambria Math" panose="02040503050406030204" pitchFamily="18" charset="0"/>
              </a:rPr>
              <a:t>If we confess </a:t>
            </a:r>
            <a:r>
              <a:rPr lang="en-US" sz="3200" dirty="0">
                <a:solidFill>
                  <a:schemeClr val="bg1"/>
                </a:solidFill>
                <a:latin typeface="Cambria Math" panose="02040503050406030204" pitchFamily="18" charset="0"/>
                <a:ea typeface="Cambria Math" panose="02040503050406030204" pitchFamily="18" charset="0"/>
              </a:rPr>
              <a:t>our sins, He is faithful and just to forgive us our sins and to cleanse us from all unrighteousness” (1 John 1:9).</a:t>
            </a:r>
          </a:p>
        </p:txBody>
      </p:sp>
    </p:spTree>
    <p:extLst>
      <p:ext uri="{BB962C8B-B14F-4D97-AF65-F5344CB8AC3E}">
        <p14:creationId xmlns:p14="http://schemas.microsoft.com/office/powerpoint/2010/main" val="330401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343</TotalTime>
  <Words>299</Words>
  <Application>Microsoft Office PowerPoint</Application>
  <PresentationFormat>On-screen Show (4:3)</PresentationFormat>
  <Paragraphs>20</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Bembo</vt:lpstr>
      <vt:lpstr>Cambria Math</vt:lpstr>
      <vt:lpstr>Castellar</vt:lpstr>
      <vt:lpstr>AdornVTI</vt:lpstr>
      <vt:lpstr>Confession of Sin:  an Essential Key to Cleansing and Fellowship</vt:lpstr>
      <vt:lpstr>Unconfessed Sin Causes Spiritual Isolation</vt:lpstr>
      <vt:lpstr>WE NEED A COMMUNITY OF CONFESSORS &amp; Forgivers</vt:lpstr>
      <vt:lpstr>Learning to Give and Receive Forgiveness</vt:lpstr>
      <vt:lpstr>Confession is a Critical Component of Fellowship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12</cp:revision>
  <dcterms:created xsi:type="dcterms:W3CDTF">2024-10-25T14:47:25Z</dcterms:created>
  <dcterms:modified xsi:type="dcterms:W3CDTF">2024-10-26T14:40:11Z</dcterms:modified>
</cp:coreProperties>
</file>