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F36"/>
    <a:srgbClr val="0E1052"/>
    <a:srgbClr val="007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894" autoAdjust="0"/>
  </p:normalViewPr>
  <p:slideViewPr>
    <p:cSldViewPr snapToGrid="0">
      <p:cViewPr varScale="1">
        <p:scale>
          <a:sx n="51" d="100"/>
          <a:sy n="51" d="100"/>
        </p:scale>
        <p:origin x="1672" y="32"/>
      </p:cViewPr>
      <p:guideLst/>
    </p:cSldViewPr>
  </p:slideViewPr>
  <p:outlineViewPr>
    <p:cViewPr>
      <p:scale>
        <a:sx n="33" d="100"/>
        <a:sy n="33" d="100"/>
      </p:scale>
      <p:origin x="0" y="-29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9C327-F349-40B2-A61F-F720F04EE8C4}" type="datetimeFigureOut">
              <a:rPr lang="en-US" smtClean="0"/>
              <a:t>11/10/2023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E4E42-30DD-4946-9104-84E762969FBF}" type="slidenum">
              <a:rPr lang="en-US" smtClean="0"/>
              <a:t>‹#›</a:t>
            </a:fld>
            <a:endParaRPr lang="en-US"/>
          </a:p>
        </p:txBody>
      </p:sp>
    </p:spTree>
    <p:extLst>
      <p:ext uri="{BB962C8B-B14F-4D97-AF65-F5344CB8AC3E}">
        <p14:creationId xmlns:p14="http://schemas.microsoft.com/office/powerpoint/2010/main" val="251788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be where Christians assemble together in the presence of the Lord.  It is good to be here, because it is good to worship God, to obey Him, to grow spiritually, to edify the church, to set a good example, to prepare for Jesus’ return, and serve Him with a pure conscience.</a:t>
            </a:r>
          </a:p>
        </p:txBody>
      </p:sp>
      <p:sp>
        <p:nvSpPr>
          <p:cNvPr id="4" name="Slide Number Placeholder 3"/>
          <p:cNvSpPr>
            <a:spLocks noGrp="1"/>
          </p:cNvSpPr>
          <p:nvPr>
            <p:ph type="sldNum" sz="quarter" idx="5"/>
          </p:nvPr>
        </p:nvSpPr>
        <p:spPr/>
        <p:txBody>
          <a:bodyPr/>
          <a:lstStyle/>
          <a:p>
            <a:fld id="{204E4E42-30DD-4946-9104-84E762969FBF}" type="slidenum">
              <a:rPr lang="en-US" smtClean="0"/>
              <a:t>1</a:t>
            </a:fld>
            <a:endParaRPr lang="en-US"/>
          </a:p>
        </p:txBody>
      </p:sp>
    </p:spTree>
    <p:extLst>
      <p:ext uri="{BB962C8B-B14F-4D97-AF65-F5344CB8AC3E}">
        <p14:creationId xmlns:p14="http://schemas.microsoft.com/office/powerpoint/2010/main" val="251655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9CCCA5-24EB-4353-935A-37736251ACE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146655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CCCA5-24EB-4353-935A-37736251ACE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87912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CCCA5-24EB-4353-935A-37736251ACE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81003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9CCCA5-24EB-4353-935A-37736251ACE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44093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9CCCA5-24EB-4353-935A-37736251ACEC}"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138603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9CCCA5-24EB-4353-935A-37736251ACEC}"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365055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9CCCA5-24EB-4353-935A-37736251ACEC}"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345093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9CCCA5-24EB-4353-935A-37736251ACEC}"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339205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CCCA5-24EB-4353-935A-37736251ACEC}"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300695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CCCA5-24EB-4353-935A-37736251ACEC}"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263484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49CCCA5-24EB-4353-935A-37736251ACEC}"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2A8E0-4A7E-4CC3-B5C6-F16810AB4E5D}" type="slidenum">
              <a:rPr lang="en-US" smtClean="0"/>
              <a:t>‹#›</a:t>
            </a:fld>
            <a:endParaRPr lang="en-US"/>
          </a:p>
        </p:txBody>
      </p:sp>
    </p:spTree>
    <p:extLst>
      <p:ext uri="{BB962C8B-B14F-4D97-AF65-F5344CB8AC3E}">
        <p14:creationId xmlns:p14="http://schemas.microsoft.com/office/powerpoint/2010/main" val="13111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chemeClr val="accent1">
                <a:lumMod val="45000"/>
                <a:lumOff val="55000"/>
              </a:schemeClr>
            </a:gs>
            <a:gs pos="83000">
              <a:srgbClr val="007DD2"/>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CCCA5-24EB-4353-935A-37736251ACEC}" type="datetimeFigureOut">
              <a:rPr lang="en-US" smtClean="0"/>
              <a:t>11/10/2023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2A8E0-4A7E-4CC3-B5C6-F16810AB4E5D}" type="slidenum">
              <a:rPr lang="en-US" smtClean="0"/>
              <a:t>‹#›</a:t>
            </a:fld>
            <a:endParaRPr lang="en-US"/>
          </a:p>
        </p:txBody>
      </p:sp>
    </p:spTree>
    <p:extLst>
      <p:ext uri="{BB962C8B-B14F-4D97-AF65-F5344CB8AC3E}">
        <p14:creationId xmlns:p14="http://schemas.microsoft.com/office/powerpoint/2010/main" val="3181334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64DA0-39E3-8C16-F801-10261E6D3111}"/>
              </a:ext>
            </a:extLst>
          </p:cNvPr>
          <p:cNvPicPr>
            <a:picLocks noChangeAspect="1"/>
          </p:cNvPicPr>
          <p:nvPr/>
        </p:nvPicPr>
        <p:blipFill rotWithShape="1">
          <a:blip r:embed="rId3"/>
          <a:srcRect t="32031" b="7433"/>
          <a:stretch/>
        </p:blipFill>
        <p:spPr>
          <a:xfrm>
            <a:off x="5335" y="0"/>
            <a:ext cx="9138665" cy="4151587"/>
          </a:xfrm>
          <a:prstGeom prst="rect">
            <a:avLst/>
          </a:prstGeom>
        </p:spPr>
      </p:pic>
      <p:sp>
        <p:nvSpPr>
          <p:cNvPr id="2" name="Title 1">
            <a:extLst>
              <a:ext uri="{FF2B5EF4-FFF2-40B4-BE49-F238E27FC236}">
                <a16:creationId xmlns:a16="http://schemas.microsoft.com/office/drawing/2014/main" id="{A99DC949-6293-EB2B-F361-7CD1A7FB6767}"/>
              </a:ext>
            </a:extLst>
          </p:cNvPr>
          <p:cNvSpPr>
            <a:spLocks noGrp="1"/>
          </p:cNvSpPr>
          <p:nvPr>
            <p:ph type="ctrTitle"/>
          </p:nvPr>
        </p:nvSpPr>
        <p:spPr>
          <a:xfrm>
            <a:off x="914359" y="4558479"/>
            <a:ext cx="7772400" cy="1219200"/>
          </a:xfrm>
        </p:spPr>
        <p:txBody>
          <a:bodyPr>
            <a:normAutofit/>
          </a:bodyPr>
          <a:lstStyle/>
          <a:p>
            <a:r>
              <a:rPr lang="en-US" sz="7200" dirty="0">
                <a:solidFill>
                  <a:schemeClr val="bg1"/>
                </a:solidFill>
                <a:latin typeface="Bodoni MT Condensed" panose="02070606080606020203" pitchFamily="18" charset="0"/>
              </a:rPr>
              <a:t>“It is Good for Us to Be Here”</a:t>
            </a:r>
          </a:p>
        </p:txBody>
      </p:sp>
      <p:sp>
        <p:nvSpPr>
          <p:cNvPr id="3" name="Subtitle 2">
            <a:extLst>
              <a:ext uri="{FF2B5EF4-FFF2-40B4-BE49-F238E27FC236}">
                <a16:creationId xmlns:a16="http://schemas.microsoft.com/office/drawing/2014/main" id="{884016D1-255D-4A80-DFA8-1945EE177022}"/>
              </a:ext>
            </a:extLst>
          </p:cNvPr>
          <p:cNvSpPr>
            <a:spLocks noGrp="1"/>
          </p:cNvSpPr>
          <p:nvPr>
            <p:ph type="subTitle" idx="1"/>
          </p:nvPr>
        </p:nvSpPr>
        <p:spPr>
          <a:xfrm>
            <a:off x="1143000" y="5777679"/>
            <a:ext cx="6858000" cy="507507"/>
          </a:xfrm>
        </p:spPr>
        <p:txBody>
          <a:bodyPr/>
          <a:lstStyle/>
          <a:p>
            <a:r>
              <a:rPr lang="en-US" sz="2800" dirty="0"/>
              <a:t>Matthew 17:1-4; 18:20</a:t>
            </a:r>
          </a:p>
          <a:p>
            <a:endParaRPr lang="en-US" dirty="0"/>
          </a:p>
        </p:txBody>
      </p:sp>
    </p:spTree>
    <p:extLst>
      <p:ext uri="{BB962C8B-B14F-4D97-AF65-F5344CB8AC3E}">
        <p14:creationId xmlns:p14="http://schemas.microsoft.com/office/powerpoint/2010/main" val="1265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EA46C4-B739-7DB2-D7F2-4D6C595FC52D}"/>
              </a:ext>
            </a:extLst>
          </p:cNvPr>
          <p:cNvPicPr>
            <a:picLocks noChangeAspect="1"/>
          </p:cNvPicPr>
          <p:nvPr/>
        </p:nvPicPr>
        <p:blipFill>
          <a:blip r:embed="rId2"/>
          <a:stretch>
            <a:fillRect/>
          </a:stretch>
        </p:blipFill>
        <p:spPr>
          <a:xfrm>
            <a:off x="6138201" y="4745516"/>
            <a:ext cx="2681950" cy="2012636"/>
          </a:xfrm>
          <a:prstGeom prst="rect">
            <a:avLst/>
          </a:prstGeom>
          <a:ln>
            <a:noFill/>
          </a:ln>
          <a:effectLst>
            <a:softEdge rad="112500"/>
          </a:effectLst>
        </p:spPr>
      </p:pic>
      <p:sp>
        <p:nvSpPr>
          <p:cNvPr id="2" name="Title 1">
            <a:extLst>
              <a:ext uri="{FF2B5EF4-FFF2-40B4-BE49-F238E27FC236}">
                <a16:creationId xmlns:a16="http://schemas.microsoft.com/office/drawing/2014/main" id="{9258BE6B-D4A3-C11B-3ADF-2871267985D5}"/>
              </a:ext>
            </a:extLst>
          </p:cNvPr>
          <p:cNvSpPr>
            <a:spLocks noGrp="1"/>
          </p:cNvSpPr>
          <p:nvPr>
            <p:ph type="title"/>
          </p:nvPr>
        </p:nvSpPr>
        <p:spPr>
          <a:xfrm>
            <a:off x="536028" y="365126"/>
            <a:ext cx="7979322" cy="1325563"/>
          </a:xfrm>
        </p:spPr>
        <p:txBody>
          <a:bodyPr anchor="ctr">
            <a:normAutofit/>
          </a:bodyPr>
          <a:lstStyle/>
          <a:p>
            <a:r>
              <a:rPr lang="en-US" sz="6000" dirty="0">
                <a:solidFill>
                  <a:schemeClr val="accent1">
                    <a:lumMod val="50000"/>
                  </a:schemeClr>
                </a:solidFill>
                <a:latin typeface="Bodoni MT Condensed" panose="02070606080606020203" pitchFamily="18" charset="0"/>
              </a:rPr>
              <a:t>“It is Good for Us to Be Here”</a:t>
            </a:r>
          </a:p>
        </p:txBody>
      </p:sp>
      <p:sp>
        <p:nvSpPr>
          <p:cNvPr id="3" name="Content Placeholder 2">
            <a:extLst>
              <a:ext uri="{FF2B5EF4-FFF2-40B4-BE49-F238E27FC236}">
                <a16:creationId xmlns:a16="http://schemas.microsoft.com/office/drawing/2014/main" id="{DA38A39B-EA7F-3B7B-75D8-50583669B7B3}"/>
              </a:ext>
            </a:extLst>
          </p:cNvPr>
          <p:cNvSpPr>
            <a:spLocks noGrp="1"/>
          </p:cNvSpPr>
          <p:nvPr>
            <p:ph idx="1"/>
          </p:nvPr>
        </p:nvSpPr>
        <p:spPr>
          <a:xfrm>
            <a:off x="536028" y="1400496"/>
            <a:ext cx="8408275" cy="4351338"/>
          </a:xfrm>
        </p:spPr>
        <p:txBody>
          <a:bodyPr anchor="ctr">
            <a:normAutofit/>
          </a:bodyPr>
          <a:lstStyle/>
          <a:p>
            <a:pPr marL="0" indent="0">
              <a:buNone/>
            </a:pPr>
            <a:r>
              <a:rPr lang="en-US" sz="3600" b="1" dirty="0">
                <a:solidFill>
                  <a:srgbClr val="121F36"/>
                </a:solidFill>
              </a:rPr>
              <a:t>It is good to worship God </a:t>
            </a:r>
          </a:p>
          <a:p>
            <a:r>
              <a:rPr lang="en-US" sz="3200" dirty="0">
                <a:solidFill>
                  <a:srgbClr val="121F36"/>
                </a:solidFill>
                <a:effectLst>
                  <a:outerShdw blurRad="38100" dist="38100" dir="2700000" algn="tl">
                    <a:srgbClr val="000000">
                      <a:alpha val="43137"/>
                    </a:srgbClr>
                  </a:outerShdw>
                </a:effectLst>
              </a:rPr>
              <a:t>Worship is pleasant and beautiful (Psalm 147:1).</a:t>
            </a:r>
          </a:p>
          <a:p>
            <a:r>
              <a:rPr lang="en-US" sz="3200" dirty="0">
                <a:solidFill>
                  <a:srgbClr val="121F36"/>
                </a:solidFill>
                <a:effectLst>
                  <a:outerShdw blurRad="38100" dist="38100" dir="2700000" algn="tl">
                    <a:srgbClr val="000000">
                      <a:alpha val="43137"/>
                    </a:srgbClr>
                  </a:outerShdw>
                </a:effectLst>
              </a:rPr>
              <a:t>It brings us closer to God (Psalm 73:28;                     1 Corinthians 14:24-25).</a:t>
            </a:r>
          </a:p>
          <a:p>
            <a:r>
              <a:rPr lang="en-US" sz="3200" dirty="0">
                <a:solidFill>
                  <a:srgbClr val="121F36"/>
                </a:solidFill>
                <a:effectLst>
                  <a:outerShdw blurRad="38100" dist="38100" dir="2700000" algn="tl">
                    <a:srgbClr val="000000">
                      <a:alpha val="43137"/>
                    </a:srgbClr>
                  </a:outerShdw>
                </a:effectLst>
              </a:rPr>
              <a:t>It provides an opportunity to thank the One who has done so much for us                       (Psalm 54:6-7; 92:1).</a:t>
            </a:r>
          </a:p>
          <a:p>
            <a:endParaRPr lang="en-US" sz="1600" dirty="0"/>
          </a:p>
        </p:txBody>
      </p:sp>
    </p:spTree>
    <p:extLst>
      <p:ext uri="{BB962C8B-B14F-4D97-AF65-F5344CB8AC3E}">
        <p14:creationId xmlns:p14="http://schemas.microsoft.com/office/powerpoint/2010/main" val="351662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EA46C4-B739-7DB2-D7F2-4D6C595FC52D}"/>
              </a:ext>
            </a:extLst>
          </p:cNvPr>
          <p:cNvPicPr>
            <a:picLocks noChangeAspect="1"/>
          </p:cNvPicPr>
          <p:nvPr/>
        </p:nvPicPr>
        <p:blipFill>
          <a:blip r:embed="rId2"/>
          <a:stretch>
            <a:fillRect/>
          </a:stretch>
        </p:blipFill>
        <p:spPr>
          <a:xfrm>
            <a:off x="6138201" y="4745516"/>
            <a:ext cx="2681950" cy="2012636"/>
          </a:xfrm>
          <a:prstGeom prst="rect">
            <a:avLst/>
          </a:prstGeom>
          <a:ln>
            <a:noFill/>
          </a:ln>
          <a:effectLst>
            <a:softEdge rad="112500"/>
          </a:effectLst>
        </p:spPr>
      </p:pic>
      <p:sp>
        <p:nvSpPr>
          <p:cNvPr id="2" name="Title 1">
            <a:extLst>
              <a:ext uri="{FF2B5EF4-FFF2-40B4-BE49-F238E27FC236}">
                <a16:creationId xmlns:a16="http://schemas.microsoft.com/office/drawing/2014/main" id="{9258BE6B-D4A3-C11B-3ADF-2871267985D5}"/>
              </a:ext>
            </a:extLst>
          </p:cNvPr>
          <p:cNvSpPr>
            <a:spLocks noGrp="1"/>
          </p:cNvSpPr>
          <p:nvPr>
            <p:ph type="title"/>
          </p:nvPr>
        </p:nvSpPr>
        <p:spPr/>
        <p:txBody>
          <a:bodyPr anchor="ctr">
            <a:normAutofit/>
          </a:bodyPr>
          <a:lstStyle/>
          <a:p>
            <a:r>
              <a:rPr lang="en-US" sz="6000" dirty="0">
                <a:solidFill>
                  <a:schemeClr val="accent1">
                    <a:lumMod val="50000"/>
                  </a:schemeClr>
                </a:solidFill>
                <a:latin typeface="Bodoni MT Condensed" panose="02070606080606020203" pitchFamily="18" charset="0"/>
              </a:rPr>
              <a:t>“It is Good for Us to Be Here”</a:t>
            </a:r>
          </a:p>
        </p:txBody>
      </p:sp>
      <p:sp>
        <p:nvSpPr>
          <p:cNvPr id="3" name="Content Placeholder 2">
            <a:extLst>
              <a:ext uri="{FF2B5EF4-FFF2-40B4-BE49-F238E27FC236}">
                <a16:creationId xmlns:a16="http://schemas.microsoft.com/office/drawing/2014/main" id="{DA38A39B-EA7F-3B7B-75D8-50583669B7B3}"/>
              </a:ext>
            </a:extLst>
          </p:cNvPr>
          <p:cNvSpPr>
            <a:spLocks noGrp="1"/>
          </p:cNvSpPr>
          <p:nvPr>
            <p:ph idx="1"/>
          </p:nvPr>
        </p:nvSpPr>
        <p:spPr>
          <a:xfrm>
            <a:off x="628651" y="1400496"/>
            <a:ext cx="7779626" cy="4351338"/>
          </a:xfrm>
        </p:spPr>
        <p:txBody>
          <a:bodyPr anchor="ctr">
            <a:normAutofit/>
          </a:bodyPr>
          <a:lstStyle/>
          <a:p>
            <a:pPr marL="0" indent="0">
              <a:buNone/>
            </a:pPr>
            <a:r>
              <a:rPr lang="en-US" sz="3600" b="1" dirty="0">
                <a:solidFill>
                  <a:srgbClr val="121F36"/>
                </a:solidFill>
              </a:rPr>
              <a:t>It is good to obey God </a:t>
            </a:r>
          </a:p>
          <a:p>
            <a:r>
              <a:rPr lang="en-US" sz="3200" dirty="0">
                <a:solidFill>
                  <a:srgbClr val="121F36"/>
                </a:solidFill>
                <a:effectLst>
                  <a:outerShdw blurRad="38100" dist="38100" dir="2700000" algn="tl">
                    <a:srgbClr val="000000">
                      <a:alpha val="43137"/>
                    </a:srgbClr>
                  </a:outerShdw>
                </a:effectLst>
              </a:rPr>
              <a:t>The command not to forsake assembling (Hebrews 10:25).</a:t>
            </a:r>
          </a:p>
          <a:p>
            <a:r>
              <a:rPr lang="en-US" sz="3200" dirty="0">
                <a:solidFill>
                  <a:srgbClr val="121F36"/>
                </a:solidFill>
                <a:effectLst>
                  <a:outerShdw blurRad="38100" dist="38100" dir="2700000" algn="tl">
                    <a:srgbClr val="000000">
                      <a:alpha val="43137"/>
                    </a:srgbClr>
                  </a:outerShdw>
                </a:effectLst>
              </a:rPr>
              <a:t>The command to edify one another (Romans 14:19).</a:t>
            </a:r>
          </a:p>
          <a:p>
            <a:r>
              <a:rPr lang="en-US" sz="3200" dirty="0">
                <a:solidFill>
                  <a:srgbClr val="121F36"/>
                </a:solidFill>
                <a:effectLst>
                  <a:outerShdw blurRad="38100" dist="38100" dir="2700000" algn="tl">
                    <a:srgbClr val="000000">
                      <a:alpha val="43137"/>
                    </a:srgbClr>
                  </a:outerShdw>
                </a:effectLst>
              </a:rPr>
              <a:t>The command to seek first the kingdom of God (Matthew 6:33).</a:t>
            </a:r>
          </a:p>
          <a:p>
            <a:endParaRPr lang="en-US" sz="1600" dirty="0"/>
          </a:p>
        </p:txBody>
      </p:sp>
    </p:spTree>
    <p:extLst>
      <p:ext uri="{BB962C8B-B14F-4D97-AF65-F5344CB8AC3E}">
        <p14:creationId xmlns:p14="http://schemas.microsoft.com/office/powerpoint/2010/main" val="23340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EA46C4-B739-7DB2-D7F2-4D6C595FC52D}"/>
              </a:ext>
            </a:extLst>
          </p:cNvPr>
          <p:cNvPicPr>
            <a:picLocks noChangeAspect="1"/>
          </p:cNvPicPr>
          <p:nvPr/>
        </p:nvPicPr>
        <p:blipFill>
          <a:blip r:embed="rId2"/>
          <a:stretch>
            <a:fillRect/>
          </a:stretch>
        </p:blipFill>
        <p:spPr>
          <a:xfrm>
            <a:off x="6138201" y="4745516"/>
            <a:ext cx="2681950" cy="2012636"/>
          </a:xfrm>
          <a:prstGeom prst="rect">
            <a:avLst/>
          </a:prstGeom>
          <a:ln>
            <a:noFill/>
          </a:ln>
          <a:effectLst>
            <a:softEdge rad="112500"/>
          </a:effectLst>
        </p:spPr>
      </p:pic>
      <p:sp>
        <p:nvSpPr>
          <p:cNvPr id="2" name="Title 1">
            <a:extLst>
              <a:ext uri="{FF2B5EF4-FFF2-40B4-BE49-F238E27FC236}">
                <a16:creationId xmlns:a16="http://schemas.microsoft.com/office/drawing/2014/main" id="{9258BE6B-D4A3-C11B-3ADF-2871267985D5}"/>
              </a:ext>
            </a:extLst>
          </p:cNvPr>
          <p:cNvSpPr>
            <a:spLocks noGrp="1"/>
          </p:cNvSpPr>
          <p:nvPr>
            <p:ph type="title"/>
          </p:nvPr>
        </p:nvSpPr>
        <p:spPr/>
        <p:txBody>
          <a:bodyPr anchor="ctr">
            <a:normAutofit/>
          </a:bodyPr>
          <a:lstStyle/>
          <a:p>
            <a:r>
              <a:rPr lang="en-US" sz="6000" dirty="0">
                <a:solidFill>
                  <a:schemeClr val="accent1">
                    <a:lumMod val="50000"/>
                  </a:schemeClr>
                </a:solidFill>
                <a:latin typeface="Bodoni MT Condensed" panose="02070606080606020203" pitchFamily="18" charset="0"/>
              </a:rPr>
              <a:t>“It is Good for Us to Be Here”</a:t>
            </a:r>
          </a:p>
        </p:txBody>
      </p:sp>
      <p:sp>
        <p:nvSpPr>
          <p:cNvPr id="3" name="Content Placeholder 2">
            <a:extLst>
              <a:ext uri="{FF2B5EF4-FFF2-40B4-BE49-F238E27FC236}">
                <a16:creationId xmlns:a16="http://schemas.microsoft.com/office/drawing/2014/main" id="{DA38A39B-EA7F-3B7B-75D8-50583669B7B3}"/>
              </a:ext>
            </a:extLst>
          </p:cNvPr>
          <p:cNvSpPr>
            <a:spLocks noGrp="1"/>
          </p:cNvSpPr>
          <p:nvPr>
            <p:ph idx="1"/>
          </p:nvPr>
        </p:nvSpPr>
        <p:spPr>
          <a:xfrm>
            <a:off x="628650" y="1690688"/>
            <a:ext cx="8031873" cy="4061145"/>
          </a:xfrm>
        </p:spPr>
        <p:txBody>
          <a:bodyPr anchor="t">
            <a:normAutofit/>
          </a:bodyPr>
          <a:lstStyle/>
          <a:p>
            <a:pPr marL="0" indent="0">
              <a:buNone/>
            </a:pPr>
            <a:r>
              <a:rPr lang="en-US" sz="3600" b="1" dirty="0">
                <a:solidFill>
                  <a:srgbClr val="121F36"/>
                </a:solidFill>
              </a:rPr>
              <a:t>It is good to grow spiritually </a:t>
            </a:r>
          </a:p>
          <a:p>
            <a:r>
              <a:rPr lang="en-US" sz="3200" dirty="0">
                <a:solidFill>
                  <a:srgbClr val="121F36"/>
                </a:solidFill>
                <a:effectLst>
                  <a:outerShdw blurRad="38100" dist="38100" dir="2700000" algn="tl">
                    <a:srgbClr val="000000">
                      <a:alpha val="43137"/>
                    </a:srgbClr>
                  </a:outerShdw>
                </a:effectLst>
              </a:rPr>
              <a:t>Church assemblies are designed to provide spiritual growth (Acts 11:26; Colossians 3:16).</a:t>
            </a:r>
          </a:p>
          <a:p>
            <a:r>
              <a:rPr lang="en-US" sz="3200" dirty="0">
                <a:solidFill>
                  <a:srgbClr val="121F36"/>
                </a:solidFill>
                <a:effectLst>
                  <a:outerShdw blurRad="38100" dist="38100" dir="2700000" algn="tl">
                    <a:srgbClr val="000000">
                      <a:alpha val="43137"/>
                    </a:srgbClr>
                  </a:outerShdw>
                </a:effectLst>
              </a:rPr>
              <a:t>Our growth is dependent upon our diet                  (1 Peter 2:2).</a:t>
            </a:r>
          </a:p>
          <a:p>
            <a:endParaRPr lang="en-US" sz="1600" dirty="0"/>
          </a:p>
        </p:txBody>
      </p:sp>
    </p:spTree>
    <p:extLst>
      <p:ext uri="{BB962C8B-B14F-4D97-AF65-F5344CB8AC3E}">
        <p14:creationId xmlns:p14="http://schemas.microsoft.com/office/powerpoint/2010/main" val="2574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EA46C4-B739-7DB2-D7F2-4D6C595FC52D}"/>
              </a:ext>
            </a:extLst>
          </p:cNvPr>
          <p:cNvPicPr>
            <a:picLocks noChangeAspect="1"/>
          </p:cNvPicPr>
          <p:nvPr/>
        </p:nvPicPr>
        <p:blipFill>
          <a:blip r:embed="rId2"/>
          <a:stretch>
            <a:fillRect/>
          </a:stretch>
        </p:blipFill>
        <p:spPr>
          <a:xfrm>
            <a:off x="6138201" y="4745516"/>
            <a:ext cx="2681950" cy="2012636"/>
          </a:xfrm>
          <a:prstGeom prst="rect">
            <a:avLst/>
          </a:prstGeom>
          <a:ln>
            <a:noFill/>
          </a:ln>
          <a:effectLst>
            <a:softEdge rad="112500"/>
          </a:effectLst>
        </p:spPr>
      </p:pic>
      <p:sp>
        <p:nvSpPr>
          <p:cNvPr id="2" name="Title 1">
            <a:extLst>
              <a:ext uri="{FF2B5EF4-FFF2-40B4-BE49-F238E27FC236}">
                <a16:creationId xmlns:a16="http://schemas.microsoft.com/office/drawing/2014/main" id="{9258BE6B-D4A3-C11B-3ADF-2871267985D5}"/>
              </a:ext>
            </a:extLst>
          </p:cNvPr>
          <p:cNvSpPr>
            <a:spLocks noGrp="1"/>
          </p:cNvSpPr>
          <p:nvPr>
            <p:ph type="title"/>
          </p:nvPr>
        </p:nvSpPr>
        <p:spPr/>
        <p:txBody>
          <a:bodyPr anchor="ctr">
            <a:normAutofit/>
          </a:bodyPr>
          <a:lstStyle/>
          <a:p>
            <a:r>
              <a:rPr lang="en-US" sz="6000" dirty="0">
                <a:solidFill>
                  <a:schemeClr val="accent1">
                    <a:lumMod val="50000"/>
                  </a:schemeClr>
                </a:solidFill>
                <a:latin typeface="Bodoni MT Condensed" panose="02070606080606020203" pitchFamily="18" charset="0"/>
              </a:rPr>
              <a:t>“It is Good for Us to Be Here”</a:t>
            </a:r>
          </a:p>
        </p:txBody>
      </p:sp>
      <p:sp>
        <p:nvSpPr>
          <p:cNvPr id="3" name="Content Placeholder 2">
            <a:extLst>
              <a:ext uri="{FF2B5EF4-FFF2-40B4-BE49-F238E27FC236}">
                <a16:creationId xmlns:a16="http://schemas.microsoft.com/office/drawing/2014/main" id="{DA38A39B-EA7F-3B7B-75D8-50583669B7B3}"/>
              </a:ext>
            </a:extLst>
          </p:cNvPr>
          <p:cNvSpPr>
            <a:spLocks noGrp="1"/>
          </p:cNvSpPr>
          <p:nvPr>
            <p:ph idx="1"/>
          </p:nvPr>
        </p:nvSpPr>
        <p:spPr>
          <a:xfrm>
            <a:off x="628650" y="1690688"/>
            <a:ext cx="8315653" cy="4061145"/>
          </a:xfrm>
        </p:spPr>
        <p:txBody>
          <a:bodyPr anchor="t">
            <a:normAutofit/>
          </a:bodyPr>
          <a:lstStyle/>
          <a:p>
            <a:pPr marL="0" indent="0">
              <a:buNone/>
            </a:pPr>
            <a:r>
              <a:rPr lang="en-US" sz="3600" b="1" dirty="0">
                <a:solidFill>
                  <a:srgbClr val="121F36"/>
                </a:solidFill>
              </a:rPr>
              <a:t>It is good to help the church function properly. </a:t>
            </a:r>
          </a:p>
          <a:p>
            <a:r>
              <a:rPr lang="en-US" sz="3200" dirty="0">
                <a:solidFill>
                  <a:srgbClr val="121F36"/>
                </a:solidFill>
                <a:effectLst>
                  <a:outerShdw blurRad="38100" dist="38100" dir="2700000" algn="tl">
                    <a:srgbClr val="000000">
                      <a:alpha val="43137"/>
                    </a:srgbClr>
                  </a:outerShdw>
                </a:effectLst>
              </a:rPr>
              <a:t>The church needs workers (Ephesians 4:15-16; 1 Corinthians 12:12-19).</a:t>
            </a:r>
          </a:p>
          <a:p>
            <a:r>
              <a:rPr lang="en-US" sz="3200" dirty="0">
                <a:solidFill>
                  <a:srgbClr val="121F36"/>
                </a:solidFill>
                <a:effectLst>
                  <a:outerShdw blurRad="38100" dist="38100" dir="2700000" algn="tl">
                    <a:srgbClr val="000000">
                      <a:alpha val="43137"/>
                    </a:srgbClr>
                  </a:outerShdw>
                </a:effectLst>
              </a:rPr>
              <a:t>The church is dependent upon its members.</a:t>
            </a:r>
          </a:p>
          <a:p>
            <a:endParaRPr lang="en-US" sz="1600" dirty="0"/>
          </a:p>
        </p:txBody>
      </p:sp>
    </p:spTree>
    <p:extLst>
      <p:ext uri="{BB962C8B-B14F-4D97-AF65-F5344CB8AC3E}">
        <p14:creationId xmlns:p14="http://schemas.microsoft.com/office/powerpoint/2010/main" val="373845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EA46C4-B739-7DB2-D7F2-4D6C595FC52D}"/>
              </a:ext>
            </a:extLst>
          </p:cNvPr>
          <p:cNvPicPr>
            <a:picLocks noChangeAspect="1"/>
          </p:cNvPicPr>
          <p:nvPr/>
        </p:nvPicPr>
        <p:blipFill>
          <a:blip r:embed="rId2"/>
          <a:stretch>
            <a:fillRect/>
          </a:stretch>
        </p:blipFill>
        <p:spPr>
          <a:xfrm>
            <a:off x="6138201" y="4745516"/>
            <a:ext cx="2681950" cy="2012636"/>
          </a:xfrm>
          <a:prstGeom prst="rect">
            <a:avLst/>
          </a:prstGeom>
          <a:ln>
            <a:noFill/>
          </a:ln>
          <a:effectLst>
            <a:softEdge rad="112500"/>
          </a:effectLst>
        </p:spPr>
      </p:pic>
      <p:sp>
        <p:nvSpPr>
          <p:cNvPr id="2" name="Title 1">
            <a:extLst>
              <a:ext uri="{FF2B5EF4-FFF2-40B4-BE49-F238E27FC236}">
                <a16:creationId xmlns:a16="http://schemas.microsoft.com/office/drawing/2014/main" id="{9258BE6B-D4A3-C11B-3ADF-2871267985D5}"/>
              </a:ext>
            </a:extLst>
          </p:cNvPr>
          <p:cNvSpPr>
            <a:spLocks noGrp="1"/>
          </p:cNvSpPr>
          <p:nvPr>
            <p:ph type="title"/>
          </p:nvPr>
        </p:nvSpPr>
        <p:spPr/>
        <p:txBody>
          <a:bodyPr anchor="ctr">
            <a:normAutofit/>
          </a:bodyPr>
          <a:lstStyle/>
          <a:p>
            <a:r>
              <a:rPr lang="en-US" sz="6000" dirty="0">
                <a:solidFill>
                  <a:schemeClr val="accent1">
                    <a:lumMod val="50000"/>
                  </a:schemeClr>
                </a:solidFill>
                <a:latin typeface="Bodoni MT Condensed" panose="02070606080606020203" pitchFamily="18" charset="0"/>
              </a:rPr>
              <a:t>“It is Good for Us to Be Here”</a:t>
            </a:r>
          </a:p>
        </p:txBody>
      </p:sp>
      <p:sp>
        <p:nvSpPr>
          <p:cNvPr id="3" name="Content Placeholder 2">
            <a:extLst>
              <a:ext uri="{FF2B5EF4-FFF2-40B4-BE49-F238E27FC236}">
                <a16:creationId xmlns:a16="http://schemas.microsoft.com/office/drawing/2014/main" id="{DA38A39B-EA7F-3B7B-75D8-50583669B7B3}"/>
              </a:ext>
            </a:extLst>
          </p:cNvPr>
          <p:cNvSpPr>
            <a:spLocks noGrp="1"/>
          </p:cNvSpPr>
          <p:nvPr>
            <p:ph idx="1"/>
          </p:nvPr>
        </p:nvSpPr>
        <p:spPr>
          <a:xfrm>
            <a:off x="628651" y="1690688"/>
            <a:ext cx="8031874" cy="4061145"/>
          </a:xfrm>
        </p:spPr>
        <p:txBody>
          <a:bodyPr anchor="t">
            <a:normAutofit/>
          </a:bodyPr>
          <a:lstStyle/>
          <a:p>
            <a:pPr marL="0" indent="0">
              <a:buNone/>
            </a:pPr>
            <a:r>
              <a:rPr lang="en-US" sz="3600" b="1" dirty="0">
                <a:solidFill>
                  <a:srgbClr val="121F36"/>
                </a:solidFill>
              </a:rPr>
              <a:t>It is good to set a good example</a:t>
            </a:r>
          </a:p>
          <a:p>
            <a:r>
              <a:rPr lang="en-US" sz="3200" dirty="0">
                <a:solidFill>
                  <a:srgbClr val="121F36"/>
                </a:solidFill>
                <a:effectLst>
                  <a:outerShdw blurRad="38100" dist="38100" dir="2700000" algn="tl">
                    <a:srgbClr val="000000">
                      <a:alpha val="43137"/>
                    </a:srgbClr>
                  </a:outerShdw>
                </a:effectLst>
              </a:rPr>
              <a:t>Christians are to set a good example                     (1 Timothy 4:12).</a:t>
            </a:r>
          </a:p>
          <a:p>
            <a:r>
              <a:rPr lang="en-US" sz="3200" dirty="0">
                <a:solidFill>
                  <a:srgbClr val="121F36"/>
                </a:solidFill>
                <a:effectLst>
                  <a:outerShdw blurRad="38100" dist="38100" dir="2700000" algn="tl">
                    <a:srgbClr val="000000">
                      <a:alpha val="43137"/>
                    </a:srgbClr>
                  </a:outerShdw>
                </a:effectLst>
              </a:rPr>
              <a:t>Faithful church attendance is essential for good influence (1 Peter 2:12).</a:t>
            </a:r>
          </a:p>
          <a:p>
            <a:endParaRPr lang="en-US" sz="1600" dirty="0"/>
          </a:p>
        </p:txBody>
      </p:sp>
    </p:spTree>
    <p:extLst>
      <p:ext uri="{BB962C8B-B14F-4D97-AF65-F5344CB8AC3E}">
        <p14:creationId xmlns:p14="http://schemas.microsoft.com/office/powerpoint/2010/main" val="299123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EA46C4-B739-7DB2-D7F2-4D6C595FC52D}"/>
              </a:ext>
            </a:extLst>
          </p:cNvPr>
          <p:cNvPicPr>
            <a:picLocks noChangeAspect="1"/>
          </p:cNvPicPr>
          <p:nvPr/>
        </p:nvPicPr>
        <p:blipFill>
          <a:blip r:embed="rId2"/>
          <a:stretch>
            <a:fillRect/>
          </a:stretch>
        </p:blipFill>
        <p:spPr>
          <a:xfrm>
            <a:off x="6138201" y="4745516"/>
            <a:ext cx="2681950" cy="2012636"/>
          </a:xfrm>
          <a:prstGeom prst="rect">
            <a:avLst/>
          </a:prstGeom>
          <a:ln>
            <a:noFill/>
          </a:ln>
          <a:effectLst>
            <a:softEdge rad="112500"/>
          </a:effectLst>
        </p:spPr>
      </p:pic>
      <p:sp>
        <p:nvSpPr>
          <p:cNvPr id="2" name="Title 1">
            <a:extLst>
              <a:ext uri="{FF2B5EF4-FFF2-40B4-BE49-F238E27FC236}">
                <a16:creationId xmlns:a16="http://schemas.microsoft.com/office/drawing/2014/main" id="{9258BE6B-D4A3-C11B-3ADF-2871267985D5}"/>
              </a:ext>
            </a:extLst>
          </p:cNvPr>
          <p:cNvSpPr>
            <a:spLocks noGrp="1"/>
          </p:cNvSpPr>
          <p:nvPr>
            <p:ph type="title"/>
          </p:nvPr>
        </p:nvSpPr>
        <p:spPr/>
        <p:txBody>
          <a:bodyPr anchor="ctr">
            <a:normAutofit/>
          </a:bodyPr>
          <a:lstStyle/>
          <a:p>
            <a:r>
              <a:rPr lang="en-US" sz="6000" dirty="0">
                <a:solidFill>
                  <a:schemeClr val="accent1">
                    <a:lumMod val="50000"/>
                  </a:schemeClr>
                </a:solidFill>
                <a:latin typeface="Bodoni MT Condensed" panose="02070606080606020203" pitchFamily="18" charset="0"/>
              </a:rPr>
              <a:t>“It is Good for Us to Be Here”</a:t>
            </a:r>
          </a:p>
        </p:txBody>
      </p:sp>
      <p:sp>
        <p:nvSpPr>
          <p:cNvPr id="3" name="Content Placeholder 2">
            <a:extLst>
              <a:ext uri="{FF2B5EF4-FFF2-40B4-BE49-F238E27FC236}">
                <a16:creationId xmlns:a16="http://schemas.microsoft.com/office/drawing/2014/main" id="{DA38A39B-EA7F-3B7B-75D8-50583669B7B3}"/>
              </a:ext>
            </a:extLst>
          </p:cNvPr>
          <p:cNvSpPr>
            <a:spLocks noGrp="1"/>
          </p:cNvSpPr>
          <p:nvPr>
            <p:ph idx="1"/>
          </p:nvPr>
        </p:nvSpPr>
        <p:spPr>
          <a:xfrm>
            <a:off x="628650" y="1400496"/>
            <a:ext cx="8315653" cy="4351338"/>
          </a:xfrm>
        </p:spPr>
        <p:txBody>
          <a:bodyPr anchor="ctr">
            <a:normAutofit/>
          </a:bodyPr>
          <a:lstStyle/>
          <a:p>
            <a:pPr marL="0" indent="0">
              <a:buNone/>
            </a:pPr>
            <a:r>
              <a:rPr lang="en-US" sz="3600" b="1" dirty="0">
                <a:solidFill>
                  <a:srgbClr val="121F36"/>
                </a:solidFill>
              </a:rPr>
              <a:t>It is good to be ready for Jesus’ return</a:t>
            </a:r>
          </a:p>
          <a:p>
            <a:r>
              <a:rPr lang="en-US" sz="3200" dirty="0">
                <a:solidFill>
                  <a:srgbClr val="121F36"/>
                </a:solidFill>
                <a:effectLst>
                  <a:outerShdw blurRad="38100" dist="38100" dir="2700000" algn="tl">
                    <a:srgbClr val="000000">
                      <a:alpha val="43137"/>
                    </a:srgbClr>
                  </a:outerShdw>
                </a:effectLst>
              </a:rPr>
              <a:t>Christians are to be prepared (Matthew 25:13; Ephesians 5:16).</a:t>
            </a:r>
          </a:p>
          <a:p>
            <a:r>
              <a:rPr lang="en-US" sz="3200" dirty="0">
                <a:solidFill>
                  <a:srgbClr val="121F36"/>
                </a:solidFill>
                <a:effectLst>
                  <a:outerShdw blurRad="38100" dist="38100" dir="2700000" algn="tl">
                    <a:srgbClr val="000000">
                      <a:alpha val="43137"/>
                    </a:srgbClr>
                  </a:outerShdw>
                </a:effectLst>
              </a:rPr>
              <a:t>Attending every service contributes to our preparation.</a:t>
            </a:r>
          </a:p>
          <a:p>
            <a:endParaRPr lang="en-US" sz="1600" dirty="0"/>
          </a:p>
        </p:txBody>
      </p:sp>
    </p:spTree>
    <p:extLst>
      <p:ext uri="{BB962C8B-B14F-4D97-AF65-F5344CB8AC3E}">
        <p14:creationId xmlns:p14="http://schemas.microsoft.com/office/powerpoint/2010/main" val="150573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EA46C4-B739-7DB2-D7F2-4D6C595FC52D}"/>
              </a:ext>
            </a:extLst>
          </p:cNvPr>
          <p:cNvPicPr>
            <a:picLocks noChangeAspect="1"/>
          </p:cNvPicPr>
          <p:nvPr/>
        </p:nvPicPr>
        <p:blipFill>
          <a:blip r:embed="rId2"/>
          <a:stretch>
            <a:fillRect/>
          </a:stretch>
        </p:blipFill>
        <p:spPr>
          <a:xfrm>
            <a:off x="6138201" y="4745516"/>
            <a:ext cx="2681950" cy="2012636"/>
          </a:xfrm>
          <a:prstGeom prst="rect">
            <a:avLst/>
          </a:prstGeom>
          <a:ln>
            <a:noFill/>
          </a:ln>
          <a:effectLst>
            <a:softEdge rad="112500"/>
          </a:effectLst>
        </p:spPr>
      </p:pic>
      <p:sp>
        <p:nvSpPr>
          <p:cNvPr id="2" name="Title 1">
            <a:extLst>
              <a:ext uri="{FF2B5EF4-FFF2-40B4-BE49-F238E27FC236}">
                <a16:creationId xmlns:a16="http://schemas.microsoft.com/office/drawing/2014/main" id="{9258BE6B-D4A3-C11B-3ADF-2871267985D5}"/>
              </a:ext>
            </a:extLst>
          </p:cNvPr>
          <p:cNvSpPr>
            <a:spLocks noGrp="1"/>
          </p:cNvSpPr>
          <p:nvPr>
            <p:ph type="title"/>
          </p:nvPr>
        </p:nvSpPr>
        <p:spPr/>
        <p:txBody>
          <a:bodyPr anchor="ctr">
            <a:normAutofit/>
          </a:bodyPr>
          <a:lstStyle/>
          <a:p>
            <a:r>
              <a:rPr lang="en-US" sz="6000" dirty="0">
                <a:solidFill>
                  <a:schemeClr val="accent1">
                    <a:lumMod val="50000"/>
                  </a:schemeClr>
                </a:solidFill>
                <a:latin typeface="Bodoni MT Condensed" panose="02070606080606020203" pitchFamily="18" charset="0"/>
              </a:rPr>
              <a:t>“It is Good for Us to Be Here”</a:t>
            </a:r>
          </a:p>
        </p:txBody>
      </p:sp>
      <p:sp>
        <p:nvSpPr>
          <p:cNvPr id="3" name="Content Placeholder 2">
            <a:extLst>
              <a:ext uri="{FF2B5EF4-FFF2-40B4-BE49-F238E27FC236}">
                <a16:creationId xmlns:a16="http://schemas.microsoft.com/office/drawing/2014/main" id="{DA38A39B-EA7F-3B7B-75D8-50583669B7B3}"/>
              </a:ext>
            </a:extLst>
          </p:cNvPr>
          <p:cNvSpPr>
            <a:spLocks noGrp="1"/>
          </p:cNvSpPr>
          <p:nvPr>
            <p:ph idx="1"/>
          </p:nvPr>
        </p:nvSpPr>
        <p:spPr>
          <a:xfrm>
            <a:off x="628651" y="1400496"/>
            <a:ext cx="8031874" cy="4351338"/>
          </a:xfrm>
        </p:spPr>
        <p:txBody>
          <a:bodyPr anchor="ctr">
            <a:normAutofit/>
          </a:bodyPr>
          <a:lstStyle/>
          <a:p>
            <a:pPr marL="0" indent="0">
              <a:buNone/>
            </a:pPr>
            <a:r>
              <a:rPr lang="en-US" sz="3600" b="1" dirty="0">
                <a:solidFill>
                  <a:srgbClr val="121F36"/>
                </a:solidFill>
              </a:rPr>
              <a:t>It is good to have a clear conscience</a:t>
            </a:r>
          </a:p>
          <a:p>
            <a:r>
              <a:rPr lang="en-US" sz="3200" dirty="0">
                <a:solidFill>
                  <a:srgbClr val="121F36"/>
                </a:solidFill>
                <a:effectLst>
                  <a:outerShdw blurRad="38100" dist="38100" dir="2700000" algn="tl">
                    <a:srgbClr val="000000">
                      <a:alpha val="43137"/>
                    </a:srgbClr>
                  </a:outerShdw>
                </a:effectLst>
              </a:rPr>
              <a:t>A clear conscience is essential to a faithful life (1 Timothy 1:19; Acts 24:16).</a:t>
            </a:r>
          </a:p>
          <a:p>
            <a:r>
              <a:rPr lang="en-US" sz="3200" dirty="0">
                <a:solidFill>
                  <a:srgbClr val="121F36"/>
                </a:solidFill>
                <a:effectLst>
                  <a:outerShdw blurRad="38100" dist="38100" dir="2700000" algn="tl">
                    <a:srgbClr val="000000">
                      <a:alpha val="43137"/>
                    </a:srgbClr>
                  </a:outerShdw>
                </a:effectLst>
              </a:rPr>
              <a:t>Missing services will contribute to a guilty conscience or a seared conscience 	              (1 Timothy 4:2; Hebrews 13:18).</a:t>
            </a:r>
          </a:p>
          <a:p>
            <a:endParaRPr lang="en-US" sz="1600" dirty="0"/>
          </a:p>
        </p:txBody>
      </p:sp>
    </p:spTree>
    <p:extLst>
      <p:ext uri="{BB962C8B-B14F-4D97-AF65-F5344CB8AC3E}">
        <p14:creationId xmlns:p14="http://schemas.microsoft.com/office/powerpoint/2010/main" val="45924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116</TotalTime>
  <Words>412</Words>
  <Application>Microsoft Office PowerPoint</Application>
  <PresentationFormat>On-screen Show (4:3)</PresentationFormat>
  <Paragraphs>34</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Bodoni MT Condensed</vt:lpstr>
      <vt:lpstr>Calibri</vt:lpstr>
      <vt:lpstr>Calibri Light</vt:lpstr>
      <vt:lpstr>Office Theme</vt:lpstr>
      <vt:lpstr>“It is Good for Us to Be Here”</vt:lpstr>
      <vt:lpstr>“It is Good for Us to Be Here”</vt:lpstr>
      <vt:lpstr>“It is Good for Us to Be Here”</vt:lpstr>
      <vt:lpstr>“It is Good for Us to Be Here”</vt:lpstr>
      <vt:lpstr>“It is Good for Us to Be Here”</vt:lpstr>
      <vt:lpstr>“It is Good for Us to Be Here”</vt:lpstr>
      <vt:lpstr>“It is Good for Us to Be Here”</vt:lpstr>
      <vt:lpstr>“It is Good for Us to Be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is Good for Us to Be Here”</dc:title>
  <dc:creator>Steve Klein</dc:creator>
  <cp:lastModifiedBy>Steve Klein</cp:lastModifiedBy>
  <cp:revision>6</cp:revision>
  <dcterms:created xsi:type="dcterms:W3CDTF">2023-11-08T20:00:26Z</dcterms:created>
  <dcterms:modified xsi:type="dcterms:W3CDTF">2023-11-10T16:05:05Z</dcterms:modified>
</cp:coreProperties>
</file>