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7"/>
  </p:notesMasterIdLst>
  <p:sldIdLst>
    <p:sldId id="258" r:id="rId2"/>
    <p:sldId id="259" r:id="rId3"/>
    <p:sldId id="260" r:id="rId4"/>
    <p:sldId id="257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60" autoAdjust="0"/>
  </p:normalViewPr>
  <p:slideViewPr>
    <p:cSldViewPr>
      <p:cViewPr varScale="1">
        <p:scale>
          <a:sx n="82" d="100"/>
          <a:sy n="82" d="100"/>
        </p:scale>
        <p:origin x="156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D24EDCB8-01A0-4C7A-BA0D-B9A039DDF1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0530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184406-EC51-4459-983A-23C7ECBB4C9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A house divided cannot stand.  We must work for unity in</a:t>
            </a:r>
            <a:r>
              <a:rPr lang="en-US" altLang="en-US" baseline="0" dirty="0" smtClean="0"/>
              <a:t> our homes and in the church so that we may serve and glorify God acceptably.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48265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8E5C4B-862B-4B62-90BD-00BAEFFEA5A9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7619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C73D8C-5842-4D48-A522-FE58C1084055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1873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4890F2-7BBE-4861-8F61-0351633ED470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321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0B6BA-2680-4988-A083-3093AB278D6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1891468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580EF-B9A0-45F1-9563-62E0120FAE9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3068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580EF-B9A0-45F1-9563-62E0120FAE9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5623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580EF-B9A0-45F1-9563-62E0120FAE9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2048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580EF-B9A0-45F1-9563-62E0120FAE9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1728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580EF-B9A0-45F1-9563-62E0120FAE9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2554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580EF-B9A0-45F1-9563-62E0120FAE9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216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31234-F916-4C2B-9D6A-B70D64FB20B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6561033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50056-31E9-4683-BE43-427DC3A399C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1396687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5A092-352B-4747-ADE4-1C184966EEE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7972277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DBEC0-843C-47C8-B092-86FC4C138D8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1580750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63D1E-25DD-473B-A357-ACDA25A94FA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1714217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3D6E-CCD5-4ECE-8014-91C2FF893A4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1521659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1EF65-2C62-48D9-BC6F-66D4CA0ADA7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8153887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120B7-AF8D-4123-8E63-B26C60E9D7C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7460304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9B0A-0CA2-48F6-AE48-09024352AE2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8792059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CC496-AA36-4583-85F3-87403F2308D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1005167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404580EF-B9A0-45F1-9563-62E0120FAE9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3958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33663" y="56755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Uniting A House Divided</a:t>
            </a:r>
          </a:p>
        </p:txBody>
      </p:sp>
      <p:pic>
        <p:nvPicPr>
          <p:cNvPr id="7172" name="Picture 4" descr="16468_bi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2209800"/>
            <a:ext cx="3028950" cy="4114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749814" y="2380627"/>
            <a:ext cx="26670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dirty="0"/>
              <a:t>Differences in favorite teams can cause tension in the home.</a:t>
            </a:r>
          </a:p>
        </p:txBody>
      </p:sp>
      <p:pic>
        <p:nvPicPr>
          <p:cNvPr id="7176" name="Picture 8" descr="MCj0391412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667000"/>
            <a:ext cx="2987675" cy="311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7" name="AutoShape 9"/>
          <p:cNvSpPr>
            <a:spLocks noChangeArrowheads="1"/>
          </p:cNvSpPr>
          <p:nvPr/>
        </p:nvSpPr>
        <p:spPr bwMode="auto">
          <a:xfrm rot="450200">
            <a:off x="7040470" y="3027255"/>
            <a:ext cx="812469" cy="2357405"/>
          </a:xfrm>
          <a:prstGeom prst="lightningBol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67033"/>
            <a:ext cx="7886700" cy="1006474"/>
          </a:xfrm>
        </p:spPr>
        <p:txBody>
          <a:bodyPr>
            <a:normAutofit/>
          </a:bodyPr>
          <a:lstStyle/>
          <a:p>
            <a:pPr algn="ctr"/>
            <a:r>
              <a:rPr lang="en-US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Uniting a House Divided</a:t>
            </a:r>
          </a:p>
        </p:txBody>
      </p:sp>
      <p:pic>
        <p:nvPicPr>
          <p:cNvPr id="12293" name="Picture 5" descr="MCj04149840000[1]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3896652"/>
            <a:ext cx="3505200" cy="2489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2" name="Picture 4" descr="MCj0414986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5447" y="1619413"/>
            <a:ext cx="2819400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5" name="Picture 7" descr="MCj0415474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273507"/>
            <a:ext cx="2209800" cy="1995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683645" y="3263726"/>
            <a:ext cx="326311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 b="1" dirty="0"/>
              <a:t>Differences in favorite faiths can cause eternal tragedy!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         </a:t>
            </a:r>
            <a:r>
              <a:rPr lang="en-US" altLang="en-US" sz="2400" i="1" dirty="0" smtClean="0"/>
              <a:t>(</a:t>
            </a:r>
            <a:r>
              <a:rPr lang="en-US" altLang="en-US" sz="2400" i="1" dirty="0"/>
              <a:t>1 Kings 11:4;  </a:t>
            </a:r>
            <a:r>
              <a:rPr lang="en-US" altLang="en-US" sz="2400" i="1" dirty="0" smtClean="0"/>
              <a:t>Nehemiah </a:t>
            </a:r>
            <a:r>
              <a:rPr lang="en-US" altLang="en-US" sz="2400" i="1" dirty="0"/>
              <a:t>13:23-24)</a:t>
            </a:r>
          </a:p>
        </p:txBody>
      </p:sp>
      <p:pic>
        <p:nvPicPr>
          <p:cNvPr id="12298" name="Picture 10" descr="MCj02311650000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6813" y="3896652"/>
            <a:ext cx="1936137" cy="2131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4" name="AutoShape 6"/>
          <p:cNvSpPr>
            <a:spLocks noChangeArrowheads="1"/>
          </p:cNvSpPr>
          <p:nvPr/>
        </p:nvSpPr>
        <p:spPr bwMode="auto">
          <a:xfrm rot="18719124">
            <a:off x="3078114" y="2968177"/>
            <a:ext cx="1752600" cy="1224024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Uniting a House Divided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23056" y="1524000"/>
            <a:ext cx="8497888" cy="4952999"/>
          </a:xfrm>
        </p:spPr>
        <p:txBody>
          <a:bodyPr>
            <a:normAutofit/>
          </a:bodyPr>
          <a:lstStyle/>
          <a:p>
            <a:pPr marL="288925" indent="-288925">
              <a:lnSpc>
                <a:spcPct val="90000"/>
              </a:lnSpc>
              <a:buSzTx/>
              <a:buFont typeface="Wingdings" panose="05000000000000000000" pitchFamily="2" charset="2"/>
              <a:buChar char="§"/>
            </a:pPr>
            <a:r>
              <a:rPr lang="en-US" altLang="en-US" sz="3200" b="1" dirty="0">
                <a:latin typeface="Arial" panose="020B0604020202020204" pitchFamily="34" charset="0"/>
              </a:rPr>
              <a:t>Divided households are inevitable</a:t>
            </a:r>
            <a:r>
              <a:rPr lang="en-US" altLang="en-US" sz="3200" dirty="0">
                <a:latin typeface="Arial" panose="020B0604020202020204" pitchFamily="34" charset="0"/>
              </a:rPr>
              <a:t> 		</a:t>
            </a:r>
            <a:r>
              <a:rPr lang="en-US" altLang="en-US" sz="3200" dirty="0">
                <a:solidFill>
                  <a:schemeClr val="tx2"/>
                </a:solidFill>
                <a:latin typeface="Arial" panose="020B0604020202020204" pitchFamily="34" charset="0"/>
              </a:rPr>
              <a:t>(Luke 12:51-33)</a:t>
            </a:r>
          </a:p>
          <a:p>
            <a:pPr marL="288925" indent="-288925">
              <a:lnSpc>
                <a:spcPct val="90000"/>
              </a:lnSpc>
              <a:buSzTx/>
              <a:buFont typeface="Wingdings" panose="05000000000000000000" pitchFamily="2" charset="2"/>
              <a:buChar char="§"/>
            </a:pPr>
            <a:r>
              <a:rPr lang="en-US" altLang="en-US" sz="3200" b="1" dirty="0">
                <a:latin typeface="Arial" panose="020B0604020202020204" pitchFamily="34" charset="0"/>
              </a:rPr>
              <a:t>Divided households cannot stand</a:t>
            </a:r>
            <a:r>
              <a:rPr lang="en-US" altLang="en-US" sz="3200" dirty="0">
                <a:latin typeface="Arial" panose="020B0604020202020204" pitchFamily="34" charset="0"/>
              </a:rPr>
              <a:t> 		</a:t>
            </a:r>
            <a:r>
              <a:rPr lang="en-US" altLang="en-US" sz="3200" dirty="0">
                <a:solidFill>
                  <a:schemeClr val="tx2"/>
                </a:solidFill>
                <a:latin typeface="Arial" panose="020B0604020202020204" pitchFamily="34" charset="0"/>
              </a:rPr>
              <a:t>(Mark 3:25)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</a:p>
          <a:p>
            <a:pPr marL="288925" indent="-288925">
              <a:lnSpc>
                <a:spcPct val="90000"/>
              </a:lnSpc>
              <a:buSzTx/>
              <a:buFont typeface="Wingdings" panose="05000000000000000000" pitchFamily="2" charset="2"/>
              <a:buChar char="§"/>
            </a:pPr>
            <a:r>
              <a:rPr lang="en-US" altLang="en-US" sz="3200" b="1" dirty="0">
                <a:latin typeface="Arial" panose="020B0604020202020204" pitchFamily="34" charset="0"/>
              </a:rPr>
              <a:t>But divided households CAN be united</a:t>
            </a:r>
            <a:r>
              <a:rPr lang="en-US" altLang="en-US" sz="3200" dirty="0">
                <a:latin typeface="Arial" panose="020B0604020202020204" pitchFamily="34" charset="0"/>
              </a:rPr>
              <a:t> 	</a:t>
            </a:r>
            <a:r>
              <a:rPr lang="en-US" altLang="en-US" sz="3200" dirty="0" smtClean="0">
                <a:solidFill>
                  <a:schemeClr val="tx2"/>
                </a:solidFill>
                <a:latin typeface="Arial" panose="020B0604020202020204" pitchFamily="34" charset="0"/>
              </a:rPr>
              <a:t>(</a:t>
            </a:r>
            <a:r>
              <a:rPr lang="en-US" altLang="en-US" sz="3200" dirty="0">
                <a:solidFill>
                  <a:schemeClr val="tx2"/>
                </a:solidFill>
                <a:latin typeface="Arial" panose="020B0604020202020204" pitchFamily="34" charset="0"/>
              </a:rPr>
              <a:t>1 Corinthians 7:12-16)</a:t>
            </a:r>
          </a:p>
          <a:p>
            <a:pPr marL="288925" indent="-288925">
              <a:lnSpc>
                <a:spcPct val="90000"/>
              </a:lnSpc>
              <a:buSzTx/>
              <a:buFont typeface="Wingdings" panose="05000000000000000000" pitchFamily="2" charset="2"/>
              <a:buChar char="§"/>
            </a:pPr>
            <a:r>
              <a:rPr lang="en-US" altLang="en-US" sz="3200" b="1" dirty="0">
                <a:latin typeface="Arial" panose="020B0604020202020204" pitchFamily="34" charset="0"/>
              </a:rPr>
              <a:t>And the result of uniting a household is “good and pleasant”</a:t>
            </a:r>
            <a:r>
              <a:rPr lang="en-US" altLang="en-US" sz="3200" dirty="0">
                <a:latin typeface="Arial" panose="020B0604020202020204" pitchFamily="34" charset="0"/>
              </a:rPr>
              <a:t> 				</a:t>
            </a:r>
            <a:r>
              <a:rPr lang="en-US" altLang="en-US" sz="3200" dirty="0" smtClean="0">
                <a:latin typeface="Arial" panose="020B0604020202020204" pitchFamily="34" charset="0"/>
              </a:rPr>
              <a:t>	</a:t>
            </a:r>
            <a:r>
              <a:rPr lang="en-US" altLang="en-US" sz="3200" dirty="0" smtClean="0">
                <a:solidFill>
                  <a:schemeClr val="tx2"/>
                </a:solidFill>
                <a:latin typeface="Arial" panose="020B0604020202020204" pitchFamily="34" charset="0"/>
              </a:rPr>
              <a:t>(</a:t>
            </a:r>
            <a:r>
              <a:rPr lang="en-US" altLang="en-US" sz="3200" dirty="0">
                <a:solidFill>
                  <a:schemeClr val="tx2"/>
                </a:solidFill>
                <a:latin typeface="Arial" panose="020B0604020202020204" pitchFamily="34" charset="0"/>
              </a:rPr>
              <a:t>Psalm 133:1)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§"/>
            </a:pPr>
            <a:endParaRPr lang="en-US" altLang="en-US" sz="2800" dirty="0">
              <a:latin typeface="Arial" panose="020B0604020202020204" pitchFamily="34" charset="0"/>
            </a:endParaRPr>
          </a:p>
        </p:txBody>
      </p:sp>
      <p:pic>
        <p:nvPicPr>
          <p:cNvPr id="13317" name="Picture 5" descr="MCj0391412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33400"/>
            <a:ext cx="1746250" cy="159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6" name="AutoShape 4"/>
          <p:cNvSpPr>
            <a:spLocks noChangeArrowheads="1"/>
          </p:cNvSpPr>
          <p:nvPr/>
        </p:nvSpPr>
        <p:spPr bwMode="auto">
          <a:xfrm rot="332147">
            <a:off x="7772400" y="762000"/>
            <a:ext cx="457200" cy="1219200"/>
          </a:xfrm>
          <a:prstGeom prst="lightningBol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Uniting a House Divided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375650" cy="5333999"/>
          </a:xfrm>
        </p:spPr>
        <p:txBody>
          <a:bodyPr>
            <a:normAutofit/>
          </a:bodyPr>
          <a:lstStyle/>
          <a:p>
            <a:pPr marL="288925" indent="-288925">
              <a:lnSpc>
                <a:spcPct val="80000"/>
              </a:lnSpc>
              <a:spcAft>
                <a:spcPts val="600"/>
              </a:spcAft>
            </a:pPr>
            <a:r>
              <a:rPr lang="en-US" altLang="en-US" sz="3200" b="1" dirty="0">
                <a:latin typeface="Arial" panose="020B0604020202020204" pitchFamily="34" charset="0"/>
              </a:rPr>
              <a:t>Requires </a:t>
            </a:r>
            <a:r>
              <a:rPr lang="en-US" altLang="en-US" sz="3200" b="1" dirty="0" smtClean="0">
                <a:latin typeface="Arial" panose="020B0604020202020204" pitchFamily="34" charset="0"/>
              </a:rPr>
              <a:t>effort </a:t>
            </a:r>
            <a:r>
              <a:rPr lang="en-US" altLang="en-US" sz="3200" b="1" dirty="0">
                <a:latin typeface="Arial" panose="020B0604020202020204" pitchFamily="34" charset="0"/>
              </a:rPr>
              <a:t>and determination</a:t>
            </a:r>
            <a:r>
              <a:rPr lang="en-US" altLang="en-US" sz="3200" dirty="0">
                <a:latin typeface="Arial" panose="020B0604020202020204" pitchFamily="34" charset="0"/>
              </a:rPr>
              <a:t> 	</a:t>
            </a:r>
            <a:r>
              <a:rPr lang="en-US" altLang="en-US" sz="3200" dirty="0">
                <a:solidFill>
                  <a:schemeClr val="tx2"/>
                </a:solidFill>
                <a:latin typeface="Arial" panose="020B0604020202020204" pitchFamily="34" charset="0"/>
              </a:rPr>
              <a:t>(Ephesians 4:1-3)</a:t>
            </a:r>
          </a:p>
          <a:p>
            <a:pPr marL="288925" indent="-288925">
              <a:lnSpc>
                <a:spcPct val="80000"/>
              </a:lnSpc>
              <a:spcAft>
                <a:spcPts val="600"/>
              </a:spcAft>
            </a:pPr>
            <a:r>
              <a:rPr lang="en-US" altLang="en-US" sz="3200" b="1" dirty="0">
                <a:latin typeface="Arial" panose="020B0604020202020204" pitchFamily="34" charset="0"/>
              </a:rPr>
              <a:t>Benefits from male leadership</a:t>
            </a:r>
            <a:r>
              <a:rPr lang="en-US" altLang="en-US" sz="3200" dirty="0">
                <a:latin typeface="Arial" panose="020B0604020202020204" pitchFamily="34" charset="0"/>
              </a:rPr>
              <a:t> 	      	</a:t>
            </a:r>
            <a:r>
              <a:rPr lang="en-US" altLang="en-US" sz="3200" dirty="0">
                <a:solidFill>
                  <a:schemeClr val="tx2"/>
                </a:solidFill>
                <a:latin typeface="Arial" panose="020B0604020202020204" pitchFamily="34" charset="0"/>
              </a:rPr>
              <a:t>(Joshua 24:15; Hebrews 11:7)</a:t>
            </a:r>
          </a:p>
          <a:p>
            <a:pPr marL="288925" indent="-288925">
              <a:lnSpc>
                <a:spcPct val="80000"/>
              </a:lnSpc>
              <a:spcAft>
                <a:spcPts val="600"/>
              </a:spcAft>
            </a:pPr>
            <a:r>
              <a:rPr lang="en-US" altLang="en-US" sz="3200" b="1" dirty="0">
                <a:latin typeface="Arial" panose="020B0604020202020204" pitchFamily="34" charset="0"/>
              </a:rPr>
              <a:t>Benefits from a woman’s godly example</a:t>
            </a:r>
            <a:r>
              <a:rPr lang="en-US" altLang="en-US" sz="3200" dirty="0">
                <a:latin typeface="Arial" panose="020B0604020202020204" pitchFamily="34" charset="0"/>
              </a:rPr>
              <a:t>         	</a:t>
            </a:r>
            <a:r>
              <a:rPr lang="en-US" altLang="en-US" sz="3200" dirty="0">
                <a:solidFill>
                  <a:schemeClr val="tx2"/>
                </a:solidFill>
                <a:latin typeface="Arial" panose="020B0604020202020204" pitchFamily="34" charset="0"/>
              </a:rPr>
              <a:t>(1 Peter 3:1-2)</a:t>
            </a:r>
          </a:p>
          <a:p>
            <a:pPr marL="288925" indent="-288925">
              <a:lnSpc>
                <a:spcPct val="80000"/>
              </a:lnSpc>
              <a:spcAft>
                <a:spcPts val="600"/>
              </a:spcAft>
            </a:pPr>
            <a:r>
              <a:rPr lang="en-US" altLang="en-US" sz="3200" b="1" dirty="0">
                <a:latin typeface="Arial" panose="020B0604020202020204" pitchFamily="34" charset="0"/>
              </a:rPr>
              <a:t>Necessitates that every household member respect God and hear His word</a:t>
            </a:r>
            <a:r>
              <a:rPr lang="en-US" altLang="en-US" sz="3200" dirty="0">
                <a:latin typeface="Arial" panose="020B0604020202020204" pitchFamily="34" charset="0"/>
              </a:rPr>
              <a:t> 	</a:t>
            </a:r>
            <a:r>
              <a:rPr lang="en-US" altLang="en-US" sz="3200" dirty="0" smtClean="0">
                <a:solidFill>
                  <a:schemeClr val="tx2"/>
                </a:solidFill>
                <a:latin typeface="Arial" panose="020B0604020202020204" pitchFamily="34" charset="0"/>
              </a:rPr>
              <a:t>(</a:t>
            </a:r>
            <a:r>
              <a:rPr lang="en-US" altLang="en-US" sz="3200" dirty="0">
                <a:solidFill>
                  <a:schemeClr val="tx2"/>
                </a:solidFill>
                <a:latin typeface="Arial" panose="020B0604020202020204" pitchFamily="34" charset="0"/>
              </a:rPr>
              <a:t>Acts 16:14-15; 18:8; 16:31-34; 10:2-33)</a:t>
            </a:r>
          </a:p>
          <a:p>
            <a:pPr marL="288925" indent="-288925">
              <a:lnSpc>
                <a:spcPct val="80000"/>
              </a:lnSpc>
              <a:spcAft>
                <a:spcPts val="600"/>
              </a:spcAft>
            </a:pPr>
            <a:r>
              <a:rPr lang="en-US" altLang="en-US" sz="3200" b="1" dirty="0">
                <a:latin typeface="Arial" panose="020B0604020202020204" pitchFamily="34" charset="0"/>
              </a:rPr>
              <a:t>Not only saves souls, but also enables greater service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>
                <a:solidFill>
                  <a:schemeClr val="tx2"/>
                </a:solidFill>
                <a:latin typeface="Arial" panose="020B0604020202020204" pitchFamily="34" charset="0"/>
              </a:rPr>
              <a:t>(1 Corinthians 16:15</a:t>
            </a:r>
            <a:r>
              <a:rPr lang="en-US" altLang="en-US" sz="3200" dirty="0" smtClean="0">
                <a:solidFill>
                  <a:schemeClr val="tx2"/>
                </a:solidFill>
                <a:latin typeface="Arial" panose="020B0604020202020204" pitchFamily="34" charset="0"/>
              </a:rPr>
              <a:t>)</a:t>
            </a:r>
            <a:endParaRPr lang="en-US" altLang="en-US" sz="32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pic>
        <p:nvPicPr>
          <p:cNvPr id="6148" name="Picture 4" descr="MCj0391412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727869"/>
            <a:ext cx="1746250" cy="159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875" y="304800"/>
            <a:ext cx="8229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us Strive for </a:t>
            </a:r>
            <a:r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Unity </a:t>
            </a:r>
            <a:r>
              <a:rPr lang="en-US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that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Might Serve &amp; Glorify God as ONE!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2875" y="1825624"/>
            <a:ext cx="7952475" cy="4651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i="1" dirty="0" smtClean="0"/>
              <a:t>“</a:t>
            </a:r>
            <a:r>
              <a:rPr lang="en-US" sz="3200" i="1" dirty="0"/>
              <a:t>Now may the God of patience and comfort </a:t>
            </a:r>
            <a:r>
              <a:rPr lang="en-US" sz="4000" i="1" dirty="0"/>
              <a:t>grant you to be like-minded </a:t>
            </a:r>
            <a:r>
              <a:rPr lang="en-US" sz="4000" i="1" dirty="0" smtClean="0"/>
              <a:t>toward </a:t>
            </a:r>
            <a:r>
              <a:rPr lang="en-US" sz="3200" i="1" dirty="0" smtClean="0"/>
              <a:t>one </a:t>
            </a:r>
            <a:r>
              <a:rPr lang="en-US" sz="3200" i="1" dirty="0"/>
              <a:t>another, according to Christ Jesus, </a:t>
            </a:r>
            <a:r>
              <a:rPr lang="en-US" sz="3200" i="1" dirty="0" smtClean="0"/>
              <a:t>       	</a:t>
            </a:r>
            <a:r>
              <a:rPr lang="en-US" sz="4400" i="1" dirty="0" smtClean="0"/>
              <a:t>that you may with</a:t>
            </a:r>
            <a:r>
              <a:rPr lang="en-US" sz="3600" i="1" dirty="0" smtClean="0"/>
              <a:t> </a:t>
            </a:r>
            <a:r>
              <a:rPr lang="en-US" sz="4400" i="1" dirty="0" smtClean="0"/>
              <a:t>one mind 			and one mouth </a:t>
            </a:r>
            <a:r>
              <a:rPr lang="en-US" sz="4000" i="1" dirty="0" smtClean="0"/>
              <a:t>			</a:t>
            </a:r>
            <a:r>
              <a:rPr lang="en-US" sz="6000" i="1" dirty="0" smtClean="0"/>
              <a:t>glorify </a:t>
            </a:r>
            <a:r>
              <a:rPr lang="en-US" sz="4800" i="1" dirty="0" smtClean="0"/>
              <a:t>the God </a:t>
            </a:r>
            <a:r>
              <a:rPr lang="en-US" sz="4800" i="1" dirty="0"/>
              <a:t>and Father </a:t>
            </a:r>
            <a:r>
              <a:rPr lang="en-US" sz="4800" i="1" dirty="0" smtClean="0"/>
              <a:t>			</a:t>
            </a:r>
            <a:r>
              <a:rPr lang="en-US" sz="3600" i="1" dirty="0" smtClean="0"/>
              <a:t>of </a:t>
            </a:r>
            <a:r>
              <a:rPr lang="en-US" sz="3600" i="1" dirty="0"/>
              <a:t>our Lord Jesus Christ</a:t>
            </a:r>
            <a:r>
              <a:rPr lang="en-US" sz="3600" i="1" dirty="0" smtClean="0"/>
              <a:t>.”</a:t>
            </a:r>
            <a:r>
              <a:rPr lang="en-US" sz="3600" b="1" i="1" dirty="0"/>
              <a:t> </a:t>
            </a:r>
            <a:r>
              <a:rPr lang="en-US" sz="3200" b="1" dirty="0" smtClean="0"/>
              <a:t>							(Romans 15:5-6</a:t>
            </a:r>
            <a:r>
              <a:rPr lang="en-US" sz="3200" dirty="0" smtClean="0"/>
              <a:t>)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257682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190</TotalTime>
  <Words>123</Words>
  <Application>Microsoft Office PowerPoint</Application>
  <PresentationFormat>On-screen Show (4:3)</PresentationFormat>
  <Paragraphs>22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Corbel</vt:lpstr>
      <vt:lpstr>Tahoma</vt:lpstr>
      <vt:lpstr>Wingdings</vt:lpstr>
      <vt:lpstr>Depth</vt:lpstr>
      <vt:lpstr>Uniting A House Divided</vt:lpstr>
      <vt:lpstr>Uniting a House Divided</vt:lpstr>
      <vt:lpstr>Uniting a House Divided</vt:lpstr>
      <vt:lpstr>Uniting a House Divided</vt:lpstr>
      <vt:lpstr>Let us Strive for Unity so that We Might Serve &amp; Glorify God as ONE!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Uniting a House Divided</dc:title>
  <dc:creator>Steve</dc:creator>
  <cp:lastModifiedBy>Eastside Enlightener</cp:lastModifiedBy>
  <cp:revision>13</cp:revision>
  <dcterms:created xsi:type="dcterms:W3CDTF">2007-04-13T21:06:11Z</dcterms:created>
  <dcterms:modified xsi:type="dcterms:W3CDTF">2015-11-14T16:17:19Z</dcterms:modified>
</cp:coreProperties>
</file>