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57" d="100"/>
          <a:sy n="57" d="100"/>
        </p:scale>
        <p:origin x="130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38CE03-74E3-4514-806D-2E04FBAAE07A}" type="datetimeFigureOut">
              <a:rPr lang="en-US" smtClean="0"/>
              <a:t>11/17/2019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8A0777-18E0-4239-8373-F98BE0C1E66A}" type="slidenum">
              <a:rPr lang="en-US" smtClean="0"/>
              <a:t>‹#›</a:t>
            </a:fld>
            <a:endParaRPr lang="en-US"/>
          </a:p>
        </p:txBody>
      </p:sp>
    </p:spTree>
    <p:extLst>
      <p:ext uri="{BB962C8B-B14F-4D97-AF65-F5344CB8AC3E}">
        <p14:creationId xmlns:p14="http://schemas.microsoft.com/office/powerpoint/2010/main" val="3449566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follow Christ is to lose one’s life.  The old man is put to death, and every temptation and trial thereafter becomes an opportunity to die to ourselves that we might live for Jesus.  </a:t>
            </a:r>
          </a:p>
        </p:txBody>
      </p:sp>
      <p:sp>
        <p:nvSpPr>
          <p:cNvPr id="4" name="Slide Number Placeholder 3"/>
          <p:cNvSpPr>
            <a:spLocks noGrp="1"/>
          </p:cNvSpPr>
          <p:nvPr>
            <p:ph type="sldNum" sz="quarter" idx="5"/>
          </p:nvPr>
        </p:nvSpPr>
        <p:spPr/>
        <p:txBody>
          <a:bodyPr/>
          <a:lstStyle/>
          <a:p>
            <a:fld id="{D78A0777-18E0-4239-8373-F98BE0C1E66A}" type="slidenum">
              <a:rPr lang="en-US" smtClean="0"/>
              <a:t>1</a:t>
            </a:fld>
            <a:endParaRPr lang="en-US"/>
          </a:p>
        </p:txBody>
      </p:sp>
    </p:spTree>
    <p:extLst>
      <p:ext uri="{BB962C8B-B14F-4D97-AF65-F5344CB8AC3E}">
        <p14:creationId xmlns:p14="http://schemas.microsoft.com/office/powerpoint/2010/main" val="1087039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2D1799-0237-47E8-92E3-C2A73B3F11BB}" type="datetimeFigureOut">
              <a:rPr lang="en-US" smtClean="0"/>
              <a:t>11/17/2019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18963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2D1799-0237-47E8-92E3-C2A73B3F11BB}" type="datetimeFigureOut">
              <a:rPr lang="en-US" smtClean="0"/>
              <a:t>11/17/2019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1428263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2D1799-0237-47E8-92E3-C2A73B3F11BB}" type="datetimeFigureOut">
              <a:rPr lang="en-US" smtClean="0"/>
              <a:t>11/17/2019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2716836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2D1799-0237-47E8-92E3-C2A73B3F11BB}" type="datetimeFigureOut">
              <a:rPr lang="en-US" smtClean="0"/>
              <a:t>11/17/2019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426014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2D1799-0237-47E8-92E3-C2A73B3F11BB}" type="datetimeFigureOut">
              <a:rPr lang="en-US" smtClean="0"/>
              <a:t>11/17/2019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385411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2D1799-0237-47E8-92E3-C2A73B3F11BB}" type="datetimeFigureOut">
              <a:rPr lang="en-US" smtClean="0"/>
              <a:t>11/17/2019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2674953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2D1799-0237-47E8-92E3-C2A73B3F11BB}" type="datetimeFigureOut">
              <a:rPr lang="en-US" smtClean="0"/>
              <a:t>11/17/2019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2918815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2D1799-0237-47E8-92E3-C2A73B3F11BB}" type="datetimeFigureOut">
              <a:rPr lang="en-US" smtClean="0"/>
              <a:t>11/17/2019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2445132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2D1799-0237-47E8-92E3-C2A73B3F11BB}" type="datetimeFigureOut">
              <a:rPr lang="en-US" smtClean="0"/>
              <a:t>11/17/2019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1056887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2D1799-0237-47E8-92E3-C2A73B3F11BB}" type="datetimeFigureOut">
              <a:rPr lang="en-US" smtClean="0"/>
              <a:t>11/17/2019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3421686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2D1799-0237-47E8-92E3-C2A73B3F11BB}" type="datetimeFigureOut">
              <a:rPr lang="en-US" smtClean="0"/>
              <a:t>11/17/2019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0B54B-827C-4351-8F56-4754E9934040}" type="slidenum">
              <a:rPr lang="en-US" smtClean="0"/>
              <a:t>‹#›</a:t>
            </a:fld>
            <a:endParaRPr lang="en-US"/>
          </a:p>
        </p:txBody>
      </p:sp>
    </p:spTree>
    <p:extLst>
      <p:ext uri="{BB962C8B-B14F-4D97-AF65-F5344CB8AC3E}">
        <p14:creationId xmlns:p14="http://schemas.microsoft.com/office/powerpoint/2010/main" val="1621531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2D1799-0237-47E8-92E3-C2A73B3F11BB}" type="datetimeFigureOut">
              <a:rPr lang="en-US" smtClean="0"/>
              <a:t>11/17/2019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0B54B-827C-4351-8F56-4754E9934040}" type="slidenum">
              <a:rPr lang="en-US" smtClean="0"/>
              <a:t>‹#›</a:t>
            </a:fld>
            <a:endParaRPr lang="en-US"/>
          </a:p>
        </p:txBody>
      </p:sp>
    </p:spTree>
    <p:extLst>
      <p:ext uri="{BB962C8B-B14F-4D97-AF65-F5344CB8AC3E}">
        <p14:creationId xmlns:p14="http://schemas.microsoft.com/office/powerpoint/2010/main" val="2766723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AB61F1F-EF7E-4304-9FCA-3708764CA15A}"/>
              </a:ext>
            </a:extLst>
          </p:cNvPr>
          <p:cNvPicPr>
            <a:picLocks noChangeAspect="1"/>
          </p:cNvPicPr>
          <p:nvPr/>
        </p:nvPicPr>
        <p:blipFill rotWithShape="1">
          <a:blip r:embed="rId3"/>
          <a:srcRect t="6654" r="-1" b="-1"/>
          <a:stretch/>
        </p:blipFill>
        <p:spPr>
          <a:xfrm>
            <a:off x="-1900" y="-11107"/>
            <a:ext cx="9145900" cy="5698675"/>
          </a:xfrm>
          <a:prstGeom prst="rect">
            <a:avLst/>
          </a:prstGeom>
        </p:spPr>
      </p:pic>
      <p:sp>
        <p:nvSpPr>
          <p:cNvPr id="2" name="Title 1">
            <a:extLst>
              <a:ext uri="{FF2B5EF4-FFF2-40B4-BE49-F238E27FC236}">
                <a16:creationId xmlns:a16="http://schemas.microsoft.com/office/drawing/2014/main" id="{A6782104-6937-427E-82CE-2F4C84B98642}"/>
              </a:ext>
            </a:extLst>
          </p:cNvPr>
          <p:cNvSpPr>
            <a:spLocks noGrp="1"/>
          </p:cNvSpPr>
          <p:nvPr>
            <p:ph type="ctrTitle"/>
          </p:nvPr>
        </p:nvSpPr>
        <p:spPr>
          <a:xfrm>
            <a:off x="627699" y="4436283"/>
            <a:ext cx="7886700" cy="932688"/>
          </a:xfrm>
        </p:spPr>
        <p:txBody>
          <a:bodyPr>
            <a:normAutofit/>
          </a:bodyPr>
          <a:lstStyle/>
          <a:p>
            <a:r>
              <a:rPr lang="en-US" sz="5400" dirty="0">
                <a:solidFill>
                  <a:srgbClr val="FF0000"/>
                </a:solidFill>
                <a:latin typeface="Agency FB" panose="020B0503020202020204" pitchFamily="34" charset="0"/>
              </a:rPr>
              <a:t>A Chance to Die</a:t>
            </a:r>
          </a:p>
        </p:txBody>
      </p:sp>
      <p:sp>
        <p:nvSpPr>
          <p:cNvPr id="3" name="Subtitle 2">
            <a:extLst>
              <a:ext uri="{FF2B5EF4-FFF2-40B4-BE49-F238E27FC236}">
                <a16:creationId xmlns:a16="http://schemas.microsoft.com/office/drawing/2014/main" id="{788F51D2-2378-4763-A478-AF679B514BC1}"/>
              </a:ext>
            </a:extLst>
          </p:cNvPr>
          <p:cNvSpPr>
            <a:spLocks noGrp="1"/>
          </p:cNvSpPr>
          <p:nvPr>
            <p:ph type="subTitle" idx="1"/>
          </p:nvPr>
        </p:nvSpPr>
        <p:spPr>
          <a:xfrm>
            <a:off x="1731596" y="5437632"/>
            <a:ext cx="5678907" cy="1251285"/>
          </a:xfrm>
        </p:spPr>
        <p:txBody>
          <a:bodyPr anchor="t">
            <a:normAutofit lnSpcReduction="10000"/>
          </a:bodyPr>
          <a:lstStyle/>
          <a:p>
            <a:r>
              <a:rPr lang="en-US" sz="2800" dirty="0">
                <a:solidFill>
                  <a:schemeClr val="bg1"/>
                </a:solidFill>
                <a:latin typeface="Pristina" panose="03060402040406080204" pitchFamily="66" charset="0"/>
              </a:rPr>
              <a:t>“For whoever desires to save his life will lose it,  but whoever loses his life for My sake will save it.”  				</a:t>
            </a:r>
            <a:r>
              <a:rPr lang="en-US" dirty="0">
                <a:solidFill>
                  <a:schemeClr val="bg1"/>
                </a:solidFill>
                <a:latin typeface="Pristina" panose="03060402040406080204" pitchFamily="66" charset="0"/>
              </a:rPr>
              <a:t>- Jesus Christ</a:t>
            </a:r>
            <a:endParaRPr lang="en-US" sz="2000" dirty="0">
              <a:solidFill>
                <a:schemeClr val="bg1"/>
              </a:solidFill>
              <a:latin typeface="Pristina" panose="03060402040406080204" pitchFamily="66" charset="0"/>
            </a:endParaRPr>
          </a:p>
        </p:txBody>
      </p:sp>
    </p:spTree>
    <p:extLst>
      <p:ext uri="{BB962C8B-B14F-4D97-AF65-F5344CB8AC3E}">
        <p14:creationId xmlns:p14="http://schemas.microsoft.com/office/powerpoint/2010/main" val="420253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BF6D9-F43B-4A75-A90D-EFD6C9001B98}"/>
              </a:ext>
            </a:extLst>
          </p:cNvPr>
          <p:cNvSpPr>
            <a:spLocks noGrp="1"/>
          </p:cNvSpPr>
          <p:nvPr>
            <p:ph type="title"/>
          </p:nvPr>
        </p:nvSpPr>
        <p:spPr/>
        <p:txBody>
          <a:bodyPr>
            <a:normAutofit/>
          </a:bodyPr>
          <a:lstStyle/>
          <a:p>
            <a:pPr algn="ctr"/>
            <a:r>
              <a:rPr lang="en-US" sz="5400" dirty="0">
                <a:solidFill>
                  <a:srgbClr val="FF0000"/>
                </a:solidFill>
                <a:latin typeface="Agency FB" panose="020B0503020202020204" pitchFamily="34" charset="0"/>
              </a:rPr>
              <a:t>A Chance to Die</a:t>
            </a:r>
          </a:p>
        </p:txBody>
      </p:sp>
      <p:sp>
        <p:nvSpPr>
          <p:cNvPr id="3" name="Content Placeholder 2">
            <a:extLst>
              <a:ext uri="{FF2B5EF4-FFF2-40B4-BE49-F238E27FC236}">
                <a16:creationId xmlns:a16="http://schemas.microsoft.com/office/drawing/2014/main" id="{4F5A855D-1E3D-4E21-AB7E-FE352863746B}"/>
              </a:ext>
            </a:extLst>
          </p:cNvPr>
          <p:cNvSpPr>
            <a:spLocks noGrp="1"/>
          </p:cNvSpPr>
          <p:nvPr>
            <p:ph idx="1"/>
          </p:nvPr>
        </p:nvSpPr>
        <p:spPr>
          <a:xfrm>
            <a:off x="628650" y="1574800"/>
            <a:ext cx="7886700" cy="5016500"/>
          </a:xfrm>
        </p:spPr>
        <p:txBody>
          <a:bodyPr>
            <a:normAutofit/>
          </a:bodyPr>
          <a:lstStyle/>
          <a:p>
            <a:pPr marL="0" indent="0" algn="ctr">
              <a:buNone/>
            </a:pPr>
            <a:r>
              <a:rPr lang="en-US" sz="3600" b="1" dirty="0">
                <a:solidFill>
                  <a:schemeClr val="bg1"/>
                </a:solidFill>
              </a:rPr>
              <a:t>Following Jesus means Losing Your Life</a:t>
            </a:r>
          </a:p>
          <a:p>
            <a:r>
              <a:rPr lang="en-US" sz="3200" dirty="0">
                <a:solidFill>
                  <a:schemeClr val="bg1"/>
                </a:solidFill>
                <a:effectLst>
                  <a:glow rad="101600">
                    <a:schemeClr val="accent2">
                      <a:satMod val="175000"/>
                      <a:alpha val="40000"/>
                    </a:schemeClr>
                  </a:glow>
                </a:effectLst>
              </a:rPr>
              <a:t>This was what Jesus told would-be followers</a:t>
            </a:r>
            <a:r>
              <a:rPr lang="en-US" sz="3200" dirty="0">
                <a:solidFill>
                  <a:schemeClr val="bg1"/>
                </a:solidFill>
              </a:rPr>
              <a:t> </a:t>
            </a:r>
            <a:r>
              <a:rPr lang="en-US" dirty="0">
                <a:solidFill>
                  <a:schemeClr val="bg2"/>
                </a:solidFill>
              </a:rPr>
              <a:t>(Luke 9:23-24)</a:t>
            </a:r>
          </a:p>
          <a:p>
            <a:r>
              <a:rPr lang="en-US" sz="3200" dirty="0">
                <a:solidFill>
                  <a:schemeClr val="bg1"/>
                </a:solidFill>
                <a:effectLst>
                  <a:glow rad="101600">
                    <a:schemeClr val="accent2">
                      <a:satMod val="175000"/>
                      <a:alpha val="40000"/>
                    </a:schemeClr>
                  </a:glow>
                </a:effectLst>
              </a:rPr>
              <a:t>To follow Christ is to partake in His sufferings and ultimately in His death and resurrection </a:t>
            </a:r>
            <a:r>
              <a:rPr lang="en-US" dirty="0">
                <a:solidFill>
                  <a:schemeClr val="bg2"/>
                </a:solidFill>
              </a:rPr>
              <a:t>(Philippians 3:10-11; Galatians 2:20; Romans 6:4-5)</a:t>
            </a:r>
          </a:p>
          <a:p>
            <a:r>
              <a:rPr lang="en-US" sz="3200" dirty="0">
                <a:solidFill>
                  <a:schemeClr val="bg1"/>
                </a:solidFill>
                <a:effectLst>
                  <a:glow rad="101600">
                    <a:schemeClr val="accent2">
                      <a:satMod val="175000"/>
                      <a:alpha val="40000"/>
                    </a:schemeClr>
                  </a:glow>
                </a:effectLst>
              </a:rPr>
              <a:t>We have died with Christ so that we should no longer live for ourselves                                     </a:t>
            </a:r>
            <a:r>
              <a:rPr lang="en-US" dirty="0">
                <a:solidFill>
                  <a:schemeClr val="bg2"/>
                </a:solidFill>
              </a:rPr>
              <a:t>(2 Corinthians 5:14-15)</a:t>
            </a:r>
            <a:endParaRPr lang="en-US" sz="3200" dirty="0">
              <a:solidFill>
                <a:schemeClr val="bg2"/>
              </a:solidFill>
            </a:endParaRPr>
          </a:p>
        </p:txBody>
      </p:sp>
      <p:pic>
        <p:nvPicPr>
          <p:cNvPr id="1026" name="Picture 2" descr="Cross, Christian, Christianity, Crucifix">
            <a:extLst>
              <a:ext uri="{FF2B5EF4-FFF2-40B4-BE49-F238E27FC236}">
                <a16:creationId xmlns:a16="http://schemas.microsoft.com/office/drawing/2014/main" id="{F91A0CDE-0BE2-474B-9755-6B70B8D61226}"/>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5734050" y="5270500"/>
            <a:ext cx="3175000" cy="158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9452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BF6D9-F43B-4A75-A90D-EFD6C9001B98}"/>
              </a:ext>
            </a:extLst>
          </p:cNvPr>
          <p:cNvSpPr>
            <a:spLocks noGrp="1"/>
          </p:cNvSpPr>
          <p:nvPr>
            <p:ph type="title"/>
          </p:nvPr>
        </p:nvSpPr>
        <p:spPr/>
        <p:txBody>
          <a:bodyPr>
            <a:normAutofit/>
          </a:bodyPr>
          <a:lstStyle/>
          <a:p>
            <a:pPr algn="ctr"/>
            <a:r>
              <a:rPr lang="en-US" sz="5400" dirty="0">
                <a:solidFill>
                  <a:srgbClr val="FF0000"/>
                </a:solidFill>
                <a:latin typeface="Agency FB" panose="020B0503020202020204" pitchFamily="34" charset="0"/>
              </a:rPr>
              <a:t>Seeking A Chance to Die</a:t>
            </a:r>
          </a:p>
        </p:txBody>
      </p:sp>
      <p:sp>
        <p:nvSpPr>
          <p:cNvPr id="3" name="Content Placeholder 2">
            <a:extLst>
              <a:ext uri="{FF2B5EF4-FFF2-40B4-BE49-F238E27FC236}">
                <a16:creationId xmlns:a16="http://schemas.microsoft.com/office/drawing/2014/main" id="{4F5A855D-1E3D-4E21-AB7E-FE352863746B}"/>
              </a:ext>
            </a:extLst>
          </p:cNvPr>
          <p:cNvSpPr>
            <a:spLocks noGrp="1"/>
          </p:cNvSpPr>
          <p:nvPr>
            <p:ph idx="1"/>
          </p:nvPr>
        </p:nvSpPr>
        <p:spPr>
          <a:xfrm>
            <a:off x="628650" y="1533855"/>
            <a:ext cx="7983087" cy="5139899"/>
          </a:xfrm>
        </p:spPr>
        <p:txBody>
          <a:bodyPr>
            <a:normAutofit/>
          </a:bodyPr>
          <a:lstStyle/>
          <a:p>
            <a:r>
              <a:rPr lang="en-US" sz="3200" dirty="0">
                <a:solidFill>
                  <a:schemeClr val="bg1"/>
                </a:solidFill>
                <a:effectLst>
                  <a:glow rad="101600">
                    <a:schemeClr val="accent2">
                      <a:satMod val="175000"/>
                      <a:alpha val="40000"/>
                    </a:schemeClr>
                  </a:glow>
                </a:effectLst>
              </a:rPr>
              <a:t>Every day we carry our cross seeking for a chance to die </a:t>
            </a:r>
            <a:r>
              <a:rPr lang="en-US" dirty="0">
                <a:solidFill>
                  <a:schemeClr val="bg2"/>
                </a:solidFill>
              </a:rPr>
              <a:t>(1 Corinthians 15:31) </a:t>
            </a:r>
            <a:endParaRPr lang="en-US" sz="3200" dirty="0">
              <a:solidFill>
                <a:schemeClr val="bg2"/>
              </a:solidFill>
            </a:endParaRPr>
          </a:p>
          <a:p>
            <a:r>
              <a:rPr lang="en-US" sz="3200" dirty="0">
                <a:solidFill>
                  <a:schemeClr val="bg1"/>
                </a:solidFill>
                <a:effectLst>
                  <a:glow rad="101600">
                    <a:schemeClr val="accent2">
                      <a:satMod val="175000"/>
                      <a:alpha val="40000"/>
                    </a:schemeClr>
                  </a:glow>
                </a:effectLst>
              </a:rPr>
              <a:t>This death is a theme of the epistle to the Colossians </a:t>
            </a:r>
            <a:r>
              <a:rPr lang="en-US" dirty="0">
                <a:solidFill>
                  <a:schemeClr val="bg2"/>
                </a:solidFill>
              </a:rPr>
              <a:t>(Colossians 2:11-12; 20-22; 3:1-10)</a:t>
            </a:r>
          </a:p>
          <a:p>
            <a:pPr lvl="1"/>
            <a:r>
              <a:rPr lang="en-US" sz="3200" i="1" dirty="0">
                <a:solidFill>
                  <a:schemeClr val="bg1"/>
                </a:solidFill>
                <a:effectLst>
                  <a:glow rad="139700">
                    <a:schemeClr val="accent5">
                      <a:satMod val="175000"/>
                      <a:alpha val="40000"/>
                    </a:schemeClr>
                  </a:glow>
                </a:effectLst>
              </a:rPr>
              <a:t>We must see every temptation and trial  as a chance to kill off part of our old man!</a:t>
            </a:r>
          </a:p>
          <a:p>
            <a:pPr marL="0" indent="0">
              <a:buNone/>
            </a:pPr>
            <a:r>
              <a:rPr lang="en-US" sz="3600" i="1" dirty="0">
                <a:solidFill>
                  <a:schemeClr val="bg1"/>
                </a:solidFill>
                <a:effectLst>
                  <a:glow rad="139700">
                    <a:schemeClr val="accent5">
                      <a:satMod val="175000"/>
                      <a:alpha val="40000"/>
                    </a:schemeClr>
                  </a:glow>
                </a:effectLst>
              </a:rPr>
              <a:t>“For if you live according to the flesh you will die; but if by the Spirit you put to death the deeds of the body, you will live.”</a:t>
            </a:r>
            <a:br>
              <a:rPr lang="en-US" sz="3600" i="1" dirty="0">
                <a:solidFill>
                  <a:schemeClr val="bg1"/>
                </a:solidFill>
                <a:effectLst>
                  <a:glow rad="139700">
                    <a:schemeClr val="accent5">
                      <a:satMod val="175000"/>
                      <a:alpha val="40000"/>
                    </a:schemeClr>
                  </a:glow>
                </a:effectLst>
              </a:rPr>
            </a:br>
            <a:r>
              <a:rPr lang="en-US" sz="3600" i="1" dirty="0">
                <a:solidFill>
                  <a:schemeClr val="bg1"/>
                </a:solidFill>
                <a:effectLst>
                  <a:glow rad="139700">
                    <a:schemeClr val="accent5">
                      <a:satMod val="175000"/>
                      <a:alpha val="40000"/>
                    </a:schemeClr>
                  </a:glow>
                </a:effectLst>
              </a:rPr>
              <a:t>(Romans 8:13)</a:t>
            </a:r>
          </a:p>
        </p:txBody>
      </p:sp>
      <p:pic>
        <p:nvPicPr>
          <p:cNvPr id="1026" name="Picture 2" descr="Cross, Christian, Christianity, Crucifix">
            <a:extLst>
              <a:ext uri="{FF2B5EF4-FFF2-40B4-BE49-F238E27FC236}">
                <a16:creationId xmlns:a16="http://schemas.microsoft.com/office/drawing/2014/main" id="{F91A0CDE-0BE2-474B-9755-6B70B8D61226}"/>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6728346" y="5767648"/>
            <a:ext cx="2180704" cy="1090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086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236</Words>
  <Application>Microsoft Office PowerPoint</Application>
  <PresentationFormat>On-screen Show (4:3)</PresentationFormat>
  <Paragraphs>14</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Agency FB</vt:lpstr>
      <vt:lpstr>Arial</vt:lpstr>
      <vt:lpstr>Calibri</vt:lpstr>
      <vt:lpstr>Calibri Light</vt:lpstr>
      <vt:lpstr>Pristina</vt:lpstr>
      <vt:lpstr>Office Theme</vt:lpstr>
      <vt:lpstr>A Chance to Die</vt:lpstr>
      <vt:lpstr>A Chance to Die</vt:lpstr>
      <vt:lpstr>Seeking A Chance to Die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Chance to Die</dc:title>
  <dc:creator>Eastside Enlightener</dc:creator>
  <cp:lastModifiedBy>Steve Klein</cp:lastModifiedBy>
  <cp:revision>11</cp:revision>
  <dcterms:created xsi:type="dcterms:W3CDTF">2019-11-14T20:01:51Z</dcterms:created>
  <dcterms:modified xsi:type="dcterms:W3CDTF">2019-11-17T13:05:51Z</dcterms:modified>
</cp:coreProperties>
</file>