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2" d="100"/>
          <a:sy n="72" d="100"/>
        </p:scale>
        <p:origin x="1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9B405C-EDEF-4FEA-AA1D-34C0E36931BA}" type="datetimeFigureOut">
              <a:rPr lang="en-US" smtClean="0"/>
              <a:t>11/25/2020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479638-75C6-4928-81DE-F2F79B0A73B4}" type="slidenum">
              <a:rPr lang="en-US" smtClean="0"/>
              <a:t>‹#›</a:t>
            </a:fld>
            <a:endParaRPr lang="en-US"/>
          </a:p>
        </p:txBody>
      </p:sp>
    </p:spTree>
    <p:extLst>
      <p:ext uri="{BB962C8B-B14F-4D97-AF65-F5344CB8AC3E}">
        <p14:creationId xmlns:p14="http://schemas.microsoft.com/office/powerpoint/2010/main" val="2885617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of faith will often request prayers from others.  We all need to commit to fulfilling those requests and making it our practice to intercede often in prayer for others even when they don’t request it. </a:t>
            </a:r>
          </a:p>
        </p:txBody>
      </p:sp>
      <p:sp>
        <p:nvSpPr>
          <p:cNvPr id="4" name="Slide Number Placeholder 3"/>
          <p:cNvSpPr>
            <a:spLocks noGrp="1"/>
          </p:cNvSpPr>
          <p:nvPr>
            <p:ph type="sldNum" sz="quarter" idx="5"/>
          </p:nvPr>
        </p:nvSpPr>
        <p:spPr/>
        <p:txBody>
          <a:bodyPr/>
          <a:lstStyle/>
          <a:p>
            <a:fld id="{BE479638-75C6-4928-81DE-F2F79B0A73B4}" type="slidenum">
              <a:rPr lang="en-US" smtClean="0"/>
              <a:t>1</a:t>
            </a:fld>
            <a:endParaRPr lang="en-US"/>
          </a:p>
        </p:txBody>
      </p:sp>
    </p:spTree>
    <p:extLst>
      <p:ext uri="{BB962C8B-B14F-4D97-AF65-F5344CB8AC3E}">
        <p14:creationId xmlns:p14="http://schemas.microsoft.com/office/powerpoint/2010/main" val="3629129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5EF66C4-72ED-4F8D-B3CA-D8B45EDE2B1B}"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250056197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EF66C4-72ED-4F8D-B3CA-D8B45EDE2B1B}"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36056855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EF66C4-72ED-4F8D-B3CA-D8B45EDE2B1B}"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2195800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EF66C4-72ED-4F8D-B3CA-D8B45EDE2B1B}"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231737123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EF66C4-72ED-4F8D-B3CA-D8B45EDE2B1B}"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417386314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EF66C4-72ED-4F8D-B3CA-D8B45EDE2B1B}"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168917282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EF66C4-72ED-4F8D-B3CA-D8B45EDE2B1B}" type="datetimeFigureOut">
              <a:rPr lang="en-US" smtClean="0"/>
              <a:t>11/25/2020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11158613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5EF66C4-72ED-4F8D-B3CA-D8B45EDE2B1B}" type="datetimeFigureOut">
              <a:rPr lang="en-US" smtClean="0"/>
              <a:t>11/25/2020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174853181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F66C4-72ED-4F8D-B3CA-D8B45EDE2B1B}" type="datetimeFigureOut">
              <a:rPr lang="en-US" smtClean="0"/>
              <a:t>11/25/2020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33090966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EF66C4-72ED-4F8D-B3CA-D8B45EDE2B1B}"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24284907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EF66C4-72ED-4F8D-B3CA-D8B45EDE2B1B}"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F5201D-AFED-4712-B9B2-9D37686C4484}" type="slidenum">
              <a:rPr lang="en-US" smtClean="0"/>
              <a:t>‹#›</a:t>
            </a:fld>
            <a:endParaRPr lang="en-US"/>
          </a:p>
        </p:txBody>
      </p:sp>
    </p:spTree>
    <p:extLst>
      <p:ext uri="{BB962C8B-B14F-4D97-AF65-F5344CB8AC3E}">
        <p14:creationId xmlns:p14="http://schemas.microsoft.com/office/powerpoint/2010/main" val="19213956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F66C4-72ED-4F8D-B3CA-D8B45EDE2B1B}" type="datetimeFigureOut">
              <a:rPr lang="en-US" smtClean="0"/>
              <a:t>11/25/2020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F5201D-AFED-4712-B9B2-9D37686C4484}" type="slidenum">
              <a:rPr lang="en-US" smtClean="0"/>
              <a:t>‹#›</a:t>
            </a:fld>
            <a:endParaRPr lang="en-US"/>
          </a:p>
        </p:txBody>
      </p:sp>
    </p:spTree>
    <p:extLst>
      <p:ext uri="{BB962C8B-B14F-4D97-AF65-F5344CB8AC3E}">
        <p14:creationId xmlns:p14="http://schemas.microsoft.com/office/powerpoint/2010/main" val="3315789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590060-B677-4254-8170-1B72D35AC59A}"/>
              </a:ext>
            </a:extLst>
          </p:cNvPr>
          <p:cNvSpPr>
            <a:spLocks noGrp="1"/>
          </p:cNvSpPr>
          <p:nvPr>
            <p:ph type="ctrTitle"/>
          </p:nvPr>
        </p:nvSpPr>
        <p:spPr>
          <a:xfrm>
            <a:off x="3924300" y="1367673"/>
            <a:ext cx="4593431" cy="2665509"/>
          </a:xfrm>
        </p:spPr>
        <p:txBody>
          <a:bodyPr>
            <a:normAutofit/>
          </a:bodyPr>
          <a:lstStyle/>
          <a:p>
            <a:pPr algn="r"/>
            <a:r>
              <a:rPr lang="en-US" sz="7200" dirty="0">
                <a:solidFill>
                  <a:schemeClr val="bg1"/>
                </a:solidFill>
                <a:latin typeface="Bernard MT Condensed" panose="02050806060905020404" pitchFamily="18" charset="0"/>
              </a:rPr>
              <a:t>The Need to Intercede</a:t>
            </a:r>
          </a:p>
        </p:txBody>
      </p:sp>
      <p:sp>
        <p:nvSpPr>
          <p:cNvPr id="3" name="Subtitle 2">
            <a:extLst>
              <a:ext uri="{FF2B5EF4-FFF2-40B4-BE49-F238E27FC236}">
                <a16:creationId xmlns:a16="http://schemas.microsoft.com/office/drawing/2014/main" id="{0B32C985-ED8C-43A5-A5E9-64A297F53777}"/>
              </a:ext>
            </a:extLst>
          </p:cNvPr>
          <p:cNvSpPr>
            <a:spLocks noGrp="1"/>
          </p:cNvSpPr>
          <p:nvPr>
            <p:ph type="subTitle" idx="1"/>
          </p:nvPr>
        </p:nvSpPr>
        <p:spPr>
          <a:xfrm>
            <a:off x="5034017" y="4033182"/>
            <a:ext cx="3395226" cy="1070663"/>
          </a:xfrm>
        </p:spPr>
        <p:txBody>
          <a:bodyPr>
            <a:normAutofit lnSpcReduction="10000"/>
          </a:bodyPr>
          <a:lstStyle/>
          <a:p>
            <a:pPr algn="r"/>
            <a:r>
              <a:rPr lang="en-US" sz="3600" dirty="0">
                <a:solidFill>
                  <a:schemeClr val="bg1"/>
                </a:solidFill>
                <a:latin typeface="Vijaya" panose="02020604020202020204" pitchFamily="18" charset="0"/>
                <a:cs typeface="Vijaya" panose="02020604020202020204" pitchFamily="18" charset="0"/>
              </a:rPr>
              <a:t>The Imperative of Intercessory Prayer</a:t>
            </a:r>
          </a:p>
        </p:txBody>
      </p:sp>
      <p:grpSp>
        <p:nvGrpSpPr>
          <p:cNvPr id="12" name="Group 11">
            <a:extLst>
              <a:ext uri="{FF2B5EF4-FFF2-40B4-BE49-F238E27FC236}">
                <a16:creationId xmlns:a16="http://schemas.microsoft.com/office/drawing/2014/main" id="{0DBA5192-D1D6-4385-9B20-7991E99218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3436144" cy="6858002"/>
            <a:chOff x="-2" y="-1"/>
            <a:chExt cx="4581527" cy="6858002"/>
          </a:xfrm>
          <a:effectLst>
            <a:outerShdw blurRad="381000" dist="50800" algn="ctr" rotWithShape="0">
              <a:srgbClr val="000000">
                <a:alpha val="10000"/>
              </a:srgbClr>
            </a:outerShdw>
          </a:effectLst>
        </p:grpSpPr>
        <p:grpSp>
          <p:nvGrpSpPr>
            <p:cNvPr id="13" name="Group 12">
              <a:extLst>
                <a:ext uri="{FF2B5EF4-FFF2-40B4-BE49-F238E27FC236}">
                  <a16:creationId xmlns:a16="http://schemas.microsoft.com/office/drawing/2014/main" id="{49CFA8C3-E4AC-4EF8-8986-83C92DBF583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21" name="Freeform: Shape 20">
                <a:extLst>
                  <a:ext uri="{FF2B5EF4-FFF2-40B4-BE49-F238E27FC236}">
                    <a16:creationId xmlns:a16="http://schemas.microsoft.com/office/drawing/2014/main" id="{C939349E-97F2-4F20-99B2-B5BABDD5E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6DF4F205-369D-432D-BE06-61DCFE9AB0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4" name="Group 13">
              <a:extLst>
                <a:ext uri="{FF2B5EF4-FFF2-40B4-BE49-F238E27FC236}">
                  <a16:creationId xmlns:a16="http://schemas.microsoft.com/office/drawing/2014/main" id="{1658D615-89F8-4EE3-A5C2-8B57E48744C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5" name="Group 14">
                <a:extLst>
                  <a:ext uri="{FF2B5EF4-FFF2-40B4-BE49-F238E27FC236}">
                    <a16:creationId xmlns:a16="http://schemas.microsoft.com/office/drawing/2014/main" id="{4529F45F-9E0D-4469-B6FE-BFA23DC316E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9" name="Freeform: Shape 18">
                  <a:extLst>
                    <a:ext uri="{FF2B5EF4-FFF2-40B4-BE49-F238E27FC236}">
                      <a16:creationId xmlns:a16="http://schemas.microsoft.com/office/drawing/2014/main" id="{4D258C8B-77B4-43BA-8B2F-AB7C96C399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867E9E24-BE8C-47FF-BCF1-3E4BDF64DE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6" name="Group 15">
                <a:extLst>
                  <a:ext uri="{FF2B5EF4-FFF2-40B4-BE49-F238E27FC236}">
                    <a16:creationId xmlns:a16="http://schemas.microsoft.com/office/drawing/2014/main" id="{BDD9DC28-AE74-45F4-8F16-49C6A59604F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7" name="Freeform: Shape 16">
                  <a:extLst>
                    <a:ext uri="{FF2B5EF4-FFF2-40B4-BE49-F238E27FC236}">
                      <a16:creationId xmlns:a16="http://schemas.microsoft.com/office/drawing/2014/main" id="{6DDBBC55-F5AB-4776-B58D-648EECAB54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30F7ABFF-600B-4509-83F7-177A4FE3DB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a:blip r:embed="rId3">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grpSp>
      <p:pic>
        <p:nvPicPr>
          <p:cNvPr id="7" name="Picture 6">
            <a:extLst>
              <a:ext uri="{FF2B5EF4-FFF2-40B4-BE49-F238E27FC236}">
                <a16:creationId xmlns:a16="http://schemas.microsoft.com/office/drawing/2014/main" id="{AF1BD5C5-CB9D-48EC-9A1B-15585EEEB190}"/>
              </a:ext>
            </a:extLst>
          </p:cNvPr>
          <p:cNvPicPr>
            <a:picLocks noChangeAspect="1"/>
          </p:cNvPicPr>
          <p:nvPr/>
        </p:nvPicPr>
        <p:blipFill>
          <a:blip r:embed="rId4"/>
          <a:stretch>
            <a:fillRect/>
          </a:stretch>
        </p:blipFill>
        <p:spPr>
          <a:xfrm flipH="1">
            <a:off x="271365" y="2114042"/>
            <a:ext cx="2435290" cy="334098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8" name="TextBox 7">
            <a:extLst>
              <a:ext uri="{FF2B5EF4-FFF2-40B4-BE49-F238E27FC236}">
                <a16:creationId xmlns:a16="http://schemas.microsoft.com/office/drawing/2014/main" id="{D22E41A5-85BB-45E3-ABB4-75E5105D108B}"/>
              </a:ext>
            </a:extLst>
          </p:cNvPr>
          <p:cNvSpPr txBox="1"/>
          <p:nvPr/>
        </p:nvSpPr>
        <p:spPr>
          <a:xfrm>
            <a:off x="281980" y="6303600"/>
            <a:ext cx="2668555" cy="369332"/>
          </a:xfrm>
          <a:prstGeom prst="rect">
            <a:avLst/>
          </a:prstGeom>
          <a:noFill/>
        </p:spPr>
        <p:txBody>
          <a:bodyPr wrap="square" rtlCol="0">
            <a:spAutoFit/>
          </a:bodyPr>
          <a:lstStyle/>
          <a:p>
            <a:r>
              <a:rPr lang="en-US" dirty="0">
                <a:solidFill>
                  <a:schemeClr val="bg1">
                    <a:lumMod val="65000"/>
                  </a:schemeClr>
                </a:solidFill>
              </a:rPr>
              <a:t>Luke 18:7  </a:t>
            </a:r>
            <a:r>
              <a:rPr lang="en-US" dirty="0">
                <a:solidFill>
                  <a:schemeClr val="bg1">
                    <a:lumMod val="65000"/>
                  </a:schemeClr>
                </a:solidFill>
                <a:sym typeface="Wingdings" panose="05000000000000000000" pitchFamily="2" charset="2"/>
              </a:rPr>
              <a:t></a:t>
            </a:r>
            <a:r>
              <a:rPr lang="en-US" dirty="0">
                <a:solidFill>
                  <a:schemeClr val="bg1">
                    <a:lumMod val="65000"/>
                  </a:schemeClr>
                </a:solidFill>
              </a:rPr>
              <a:t>  James 5:16</a:t>
            </a:r>
          </a:p>
        </p:txBody>
      </p:sp>
    </p:spTree>
    <p:extLst>
      <p:ext uri="{BB962C8B-B14F-4D97-AF65-F5344CB8AC3E}">
        <p14:creationId xmlns:p14="http://schemas.microsoft.com/office/powerpoint/2010/main" val="269854805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96781C-32A1-4FDA-A83B-A7FF8C1B1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482D2F-EC32-4271-9D18-F328A4DF24F8}"/>
              </a:ext>
            </a:extLst>
          </p:cNvPr>
          <p:cNvSpPr>
            <a:spLocks noGrp="1"/>
          </p:cNvSpPr>
          <p:nvPr>
            <p:ph type="title"/>
          </p:nvPr>
        </p:nvSpPr>
        <p:spPr>
          <a:xfrm>
            <a:off x="3443286" y="793361"/>
            <a:ext cx="5526228" cy="1529961"/>
          </a:xfrm>
        </p:spPr>
        <p:txBody>
          <a:bodyPr anchor="t">
            <a:normAutofit/>
          </a:bodyPr>
          <a:lstStyle/>
          <a:p>
            <a:r>
              <a:rPr lang="en-US" dirty="0">
                <a:solidFill>
                  <a:schemeClr val="bg1"/>
                </a:solidFill>
                <a:latin typeface="Bernard MT Condensed" panose="02050806060905020404" pitchFamily="18" charset="0"/>
              </a:rPr>
              <a:t>Pleading for Interceding </a:t>
            </a:r>
            <a:br>
              <a:rPr lang="en-US" sz="3600" dirty="0">
                <a:solidFill>
                  <a:schemeClr val="bg1"/>
                </a:solidFill>
              </a:rPr>
            </a:br>
            <a:r>
              <a:rPr lang="en-US" sz="2800" dirty="0">
                <a:solidFill>
                  <a:schemeClr val="bg1"/>
                </a:solidFill>
              </a:rPr>
              <a:t>1 Thessalonians 5:25 </a:t>
            </a:r>
            <a:endParaRPr lang="en-US" sz="3600" dirty="0">
              <a:solidFill>
                <a:schemeClr val="bg1"/>
              </a:solidFill>
            </a:endParaRPr>
          </a:p>
        </p:txBody>
      </p:sp>
      <p:grpSp>
        <p:nvGrpSpPr>
          <p:cNvPr id="11" name="Group 10">
            <a:extLst>
              <a:ext uri="{FF2B5EF4-FFF2-40B4-BE49-F238E27FC236}">
                <a16:creationId xmlns:a16="http://schemas.microsoft.com/office/drawing/2014/main" id="{54A1C8FD-E5B7-4BEC-A74A-A55FB8EA7C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72963" y="-1"/>
            <a:ext cx="663180" cy="6858001"/>
            <a:chOff x="3697284" y="-1"/>
            <a:chExt cx="884241" cy="6858001"/>
          </a:xfrm>
          <a:effectLst>
            <a:outerShdw blurRad="381000" dist="152400" algn="l" rotWithShape="0">
              <a:prstClr val="black">
                <a:alpha val="10000"/>
              </a:prstClr>
            </a:outerShdw>
          </a:effectLst>
        </p:grpSpPr>
        <p:sp>
          <p:nvSpPr>
            <p:cNvPr id="12" name="Freeform: Shape 11">
              <a:extLst>
                <a:ext uri="{FF2B5EF4-FFF2-40B4-BE49-F238E27FC236}">
                  <a16:creationId xmlns:a16="http://schemas.microsoft.com/office/drawing/2014/main" id="{B20D202D-5E48-4B15-9AF5-71BED4FCFF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68D6A069-9380-4E59-A0DA-07053EE8E5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Content Placeholder 2">
            <a:extLst>
              <a:ext uri="{FF2B5EF4-FFF2-40B4-BE49-F238E27FC236}">
                <a16:creationId xmlns:a16="http://schemas.microsoft.com/office/drawing/2014/main" id="{FF3A0481-C641-4B1B-BA20-EC87F09489D3}"/>
              </a:ext>
            </a:extLst>
          </p:cNvPr>
          <p:cNvSpPr>
            <a:spLocks noGrp="1"/>
          </p:cNvSpPr>
          <p:nvPr>
            <p:ph idx="1"/>
          </p:nvPr>
        </p:nvSpPr>
        <p:spPr>
          <a:xfrm>
            <a:off x="3924300" y="2323322"/>
            <a:ext cx="4605337" cy="3505078"/>
          </a:xfrm>
        </p:spPr>
        <p:txBody>
          <a:bodyPr>
            <a:normAutofit/>
          </a:bodyPr>
          <a:lstStyle/>
          <a:p>
            <a:r>
              <a:rPr lang="en-US" sz="3000" b="1" dirty="0">
                <a:solidFill>
                  <a:schemeClr val="bg1">
                    <a:alpha val="80000"/>
                  </a:schemeClr>
                </a:solidFill>
              </a:rPr>
              <a:t>The request of the sick </a:t>
            </a:r>
            <a:r>
              <a:rPr lang="en-US" sz="3000" dirty="0">
                <a:solidFill>
                  <a:schemeClr val="bg1">
                    <a:alpha val="80000"/>
                  </a:schemeClr>
                </a:solidFill>
              </a:rPr>
              <a:t>(James 5:14-15) </a:t>
            </a:r>
          </a:p>
          <a:p>
            <a:r>
              <a:rPr lang="en-US" sz="3000" b="1" dirty="0">
                <a:solidFill>
                  <a:schemeClr val="bg1">
                    <a:alpha val="80000"/>
                  </a:schemeClr>
                </a:solidFill>
              </a:rPr>
              <a:t>The request of the sinful </a:t>
            </a:r>
            <a:r>
              <a:rPr lang="en-US" sz="3000" dirty="0">
                <a:solidFill>
                  <a:schemeClr val="bg1">
                    <a:alpha val="80000"/>
                  </a:schemeClr>
                </a:solidFill>
              </a:rPr>
              <a:t>(James 5:16; Acts 8:22-24)</a:t>
            </a:r>
          </a:p>
          <a:p>
            <a:r>
              <a:rPr lang="en-US" sz="3000" b="1" dirty="0">
                <a:solidFill>
                  <a:schemeClr val="bg1">
                    <a:alpha val="80000"/>
                  </a:schemeClr>
                </a:solidFill>
              </a:rPr>
              <a:t>The request of an evangelist </a:t>
            </a:r>
            <a:r>
              <a:rPr lang="en-US" sz="3000" dirty="0">
                <a:solidFill>
                  <a:schemeClr val="bg1">
                    <a:alpha val="80000"/>
                  </a:schemeClr>
                </a:solidFill>
              </a:rPr>
              <a:t>(Col. 4:2-4;   Eph. 6:19; 2 Thess. 3:1-2)</a:t>
            </a:r>
          </a:p>
          <a:p>
            <a:endParaRPr lang="en-US" sz="2100" dirty="0">
              <a:solidFill>
                <a:schemeClr val="bg1">
                  <a:alpha val="80000"/>
                </a:schemeClr>
              </a:solidFill>
            </a:endParaRPr>
          </a:p>
          <a:p>
            <a:endParaRPr lang="en-US" sz="2100" dirty="0">
              <a:solidFill>
                <a:schemeClr val="bg1">
                  <a:alpha val="80000"/>
                </a:schemeClr>
              </a:solidFill>
            </a:endParaRPr>
          </a:p>
        </p:txBody>
      </p:sp>
      <p:pic>
        <p:nvPicPr>
          <p:cNvPr id="5" name="Picture 4">
            <a:extLst>
              <a:ext uri="{FF2B5EF4-FFF2-40B4-BE49-F238E27FC236}">
                <a16:creationId xmlns:a16="http://schemas.microsoft.com/office/drawing/2014/main" id="{E5696952-53D5-4399-91BC-2A6663FF39EC}"/>
              </a:ext>
            </a:extLst>
          </p:cNvPr>
          <p:cNvPicPr>
            <a:picLocks noChangeAspect="1"/>
          </p:cNvPicPr>
          <p:nvPr/>
        </p:nvPicPr>
        <p:blipFill>
          <a:blip r:embed="rId3"/>
          <a:stretch>
            <a:fillRect/>
          </a:stretch>
        </p:blipFill>
        <p:spPr>
          <a:xfrm>
            <a:off x="174486" y="2192551"/>
            <a:ext cx="2786113" cy="4730906"/>
          </a:xfrm>
          <a:prstGeom prst="rect">
            <a:avLst/>
          </a:prstGeom>
        </p:spPr>
      </p:pic>
    </p:spTree>
    <p:extLst>
      <p:ext uri="{BB962C8B-B14F-4D97-AF65-F5344CB8AC3E}">
        <p14:creationId xmlns:p14="http://schemas.microsoft.com/office/powerpoint/2010/main" val="78078962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96781C-32A1-4FDA-A83B-A7FF8C1B1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482D2F-EC32-4271-9D18-F328A4DF24F8}"/>
              </a:ext>
            </a:extLst>
          </p:cNvPr>
          <p:cNvSpPr>
            <a:spLocks noGrp="1"/>
          </p:cNvSpPr>
          <p:nvPr>
            <p:ph type="title"/>
          </p:nvPr>
        </p:nvSpPr>
        <p:spPr>
          <a:xfrm>
            <a:off x="3359310" y="531961"/>
            <a:ext cx="5526228" cy="1072761"/>
          </a:xfrm>
        </p:spPr>
        <p:txBody>
          <a:bodyPr anchor="t">
            <a:normAutofit/>
          </a:bodyPr>
          <a:lstStyle/>
          <a:p>
            <a:r>
              <a:rPr lang="en-US" sz="4800" dirty="0">
                <a:solidFill>
                  <a:schemeClr val="bg1"/>
                </a:solidFill>
                <a:latin typeface="Bernard MT Condensed" panose="02050806060905020404" pitchFamily="18" charset="0"/>
              </a:rPr>
              <a:t>The Need to Intercede</a:t>
            </a:r>
            <a:endParaRPr lang="en-US" sz="3600" dirty="0">
              <a:solidFill>
                <a:schemeClr val="bg1"/>
              </a:solidFill>
            </a:endParaRPr>
          </a:p>
        </p:txBody>
      </p:sp>
      <p:grpSp>
        <p:nvGrpSpPr>
          <p:cNvPr id="11" name="Group 10">
            <a:extLst>
              <a:ext uri="{FF2B5EF4-FFF2-40B4-BE49-F238E27FC236}">
                <a16:creationId xmlns:a16="http://schemas.microsoft.com/office/drawing/2014/main" id="{54A1C8FD-E5B7-4BEC-A74A-A55FB8EA7C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72963" y="-1"/>
            <a:ext cx="663180" cy="6858001"/>
            <a:chOff x="3697284" y="-1"/>
            <a:chExt cx="884241" cy="6858001"/>
          </a:xfrm>
          <a:effectLst>
            <a:outerShdw blurRad="381000" dist="152400" algn="l" rotWithShape="0">
              <a:prstClr val="black">
                <a:alpha val="10000"/>
              </a:prstClr>
            </a:outerShdw>
          </a:effectLst>
        </p:grpSpPr>
        <p:sp>
          <p:nvSpPr>
            <p:cNvPr id="12" name="Freeform: Shape 11">
              <a:extLst>
                <a:ext uri="{FF2B5EF4-FFF2-40B4-BE49-F238E27FC236}">
                  <a16:creationId xmlns:a16="http://schemas.microsoft.com/office/drawing/2014/main" id="{B20D202D-5E48-4B15-9AF5-71BED4FCFF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68D6A069-9380-4E59-A0DA-07053EE8E5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Content Placeholder 2">
            <a:extLst>
              <a:ext uri="{FF2B5EF4-FFF2-40B4-BE49-F238E27FC236}">
                <a16:creationId xmlns:a16="http://schemas.microsoft.com/office/drawing/2014/main" id="{FF3A0481-C641-4B1B-BA20-EC87F09489D3}"/>
              </a:ext>
            </a:extLst>
          </p:cNvPr>
          <p:cNvSpPr>
            <a:spLocks noGrp="1"/>
          </p:cNvSpPr>
          <p:nvPr>
            <p:ph idx="1"/>
          </p:nvPr>
        </p:nvSpPr>
        <p:spPr>
          <a:xfrm>
            <a:off x="3694922" y="1604721"/>
            <a:ext cx="5274592" cy="5253279"/>
          </a:xfrm>
        </p:spPr>
        <p:txBody>
          <a:bodyPr>
            <a:normAutofit/>
          </a:bodyPr>
          <a:lstStyle/>
          <a:p>
            <a:r>
              <a:rPr lang="en-US" sz="3000" b="1" dirty="0">
                <a:solidFill>
                  <a:schemeClr val="bg1">
                    <a:alpha val="80000"/>
                  </a:schemeClr>
                </a:solidFill>
              </a:rPr>
              <a:t>We are commanded to do so </a:t>
            </a:r>
            <a:r>
              <a:rPr lang="en-US" dirty="0">
                <a:solidFill>
                  <a:schemeClr val="bg1">
                    <a:alpha val="80000"/>
                  </a:schemeClr>
                </a:solidFill>
              </a:rPr>
              <a:t>(Eph. 6:18; 1 Tim. 2:1)</a:t>
            </a:r>
          </a:p>
          <a:p>
            <a:r>
              <a:rPr lang="en-US" sz="3000" b="1" dirty="0">
                <a:solidFill>
                  <a:schemeClr val="bg1">
                    <a:alpha val="80000"/>
                  </a:schemeClr>
                </a:solidFill>
              </a:rPr>
              <a:t>Some who need prayer the most will never ask for it        </a:t>
            </a:r>
            <a:r>
              <a:rPr lang="en-US" dirty="0">
                <a:solidFill>
                  <a:schemeClr val="bg1">
                    <a:alpha val="80000"/>
                  </a:schemeClr>
                </a:solidFill>
              </a:rPr>
              <a:t>(1 Tim. 2:2; Matt. 5:44-45;             Luke 23:34; 22:31-32)</a:t>
            </a:r>
          </a:p>
          <a:p>
            <a:r>
              <a:rPr lang="en-US" sz="3000" b="1" dirty="0">
                <a:solidFill>
                  <a:schemeClr val="bg1">
                    <a:alpha val="80000"/>
                  </a:schemeClr>
                </a:solidFill>
              </a:rPr>
              <a:t>Intercessory prayer is an outgrowth of thankfulness and love for others </a:t>
            </a:r>
            <a:r>
              <a:rPr lang="en-US" dirty="0">
                <a:solidFill>
                  <a:schemeClr val="bg1">
                    <a:alpha val="80000"/>
                  </a:schemeClr>
                </a:solidFill>
              </a:rPr>
              <a:t>(Col. 1:3-9)</a:t>
            </a:r>
            <a:endParaRPr lang="en-US" sz="3200" dirty="0">
              <a:solidFill>
                <a:schemeClr val="bg1">
                  <a:alpha val="80000"/>
                </a:schemeClr>
              </a:solidFill>
            </a:endParaRPr>
          </a:p>
          <a:p>
            <a:r>
              <a:rPr lang="en-US" sz="3000" b="1" dirty="0">
                <a:solidFill>
                  <a:schemeClr val="bg1">
                    <a:alpha val="80000"/>
                  </a:schemeClr>
                </a:solidFill>
              </a:rPr>
              <a:t>We need to pray for Christians to love others </a:t>
            </a:r>
            <a:r>
              <a:rPr lang="en-US" dirty="0">
                <a:solidFill>
                  <a:schemeClr val="bg1">
                    <a:alpha val="80000"/>
                  </a:schemeClr>
                </a:solidFill>
              </a:rPr>
              <a:t>(1 Thess. 3:12-13)</a:t>
            </a:r>
            <a:endParaRPr lang="en-US" sz="2100" dirty="0">
              <a:solidFill>
                <a:schemeClr val="bg1">
                  <a:alpha val="80000"/>
                </a:schemeClr>
              </a:solidFill>
            </a:endParaRPr>
          </a:p>
        </p:txBody>
      </p:sp>
      <p:pic>
        <p:nvPicPr>
          <p:cNvPr id="5" name="Picture 4">
            <a:extLst>
              <a:ext uri="{FF2B5EF4-FFF2-40B4-BE49-F238E27FC236}">
                <a16:creationId xmlns:a16="http://schemas.microsoft.com/office/drawing/2014/main" id="{E5696952-53D5-4399-91BC-2A6663FF39EC}"/>
              </a:ext>
            </a:extLst>
          </p:cNvPr>
          <p:cNvPicPr>
            <a:picLocks noChangeAspect="1"/>
          </p:cNvPicPr>
          <p:nvPr/>
        </p:nvPicPr>
        <p:blipFill>
          <a:blip r:embed="rId3"/>
          <a:stretch>
            <a:fillRect/>
          </a:stretch>
        </p:blipFill>
        <p:spPr>
          <a:xfrm>
            <a:off x="174486" y="2192551"/>
            <a:ext cx="2786113" cy="4730906"/>
          </a:xfrm>
          <a:prstGeom prst="rect">
            <a:avLst/>
          </a:prstGeom>
        </p:spPr>
      </p:pic>
    </p:spTree>
    <p:extLst>
      <p:ext uri="{BB962C8B-B14F-4D97-AF65-F5344CB8AC3E}">
        <p14:creationId xmlns:p14="http://schemas.microsoft.com/office/powerpoint/2010/main" val="27716661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177</Words>
  <Application>Microsoft Office PowerPoint</Application>
  <PresentationFormat>On-screen Show (4:3)</PresentationFormat>
  <Paragraphs>14</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Bernard MT Condensed</vt:lpstr>
      <vt:lpstr>Calibri</vt:lpstr>
      <vt:lpstr>Calibri Light</vt:lpstr>
      <vt:lpstr>Vijaya</vt:lpstr>
      <vt:lpstr>Office Theme</vt:lpstr>
      <vt:lpstr>The Need to Intercede</vt:lpstr>
      <vt:lpstr>Pleading for Interceding  1 Thessalonians 5:25 </vt:lpstr>
      <vt:lpstr>The Need to Intercede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Need to Intercede</dc:title>
  <dc:creator>Steve</dc:creator>
  <cp:lastModifiedBy>Michael Nix</cp:lastModifiedBy>
  <cp:revision>9</cp:revision>
  <dcterms:created xsi:type="dcterms:W3CDTF">2020-11-20T21:47:03Z</dcterms:created>
  <dcterms:modified xsi:type="dcterms:W3CDTF">2020-11-26T00:46:01Z</dcterms:modified>
</cp:coreProperties>
</file>