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D5EAFF"/>
    <a:srgbClr val="FFFF99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62" d="100"/>
          <a:sy n="62" d="100"/>
        </p:scale>
        <p:origin x="7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3AD3DD5-B907-4299-99C9-17CF9EEB31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CA6495D-007E-4A6F-92C8-9F6A65D995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02AB312-DE50-44D7-9628-AEAF4855F81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C187891F-6DCA-4973-A709-67EC0740518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C932AD85-3173-48D6-96E3-5BE036E669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1A56F456-337D-4623-B34E-98E0F52D15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806A45-8A60-4D57-A22E-96D00E1020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7EF42A-3501-4D46-B2A6-4E0B552F96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1F0C31-667B-4B71-B82F-1A7379E699EE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3B266482-0C7C-4BBD-B4F4-01FE8EBAE7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B761C7-AA28-4DFA-BF60-87C2637804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Aquila and Priscilla serve as great examples of ordinary people who showed extraordinary devotion to the cause of Christ.  Their appearances in the pages of the New Testament </a:t>
            </a:r>
            <a:r>
              <a:rPr lang="en-US" altLang="en-US"/>
              <a:t>teach valuable </a:t>
            </a:r>
            <a:r>
              <a:rPr lang="en-US" altLang="en-US" dirty="0"/>
              <a:t>lessons about marriage, loyalty, and service.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1E6C687-2BD7-4A8E-B233-E0C356E5AB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6CFD4-9106-435F-A74E-44FAD6347FD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524506C-C598-4E7B-9562-3D8714AACA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D515BBF-343B-44A7-B050-54A1DF0EC4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E32C2B1-1E40-4766-B94F-DBEA51B41F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556231-54B5-4436-99C6-2DA072400BF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72DDB33-8C0D-478C-B01C-75D418836B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B0E9C79-A28B-4B59-A0A6-DE46F3AE5E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609049-A88A-4C46-B66E-6FD6495251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DF0A1D-7B41-498B-BFA9-03AF0F1DA43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8AFC28E9-9E75-4660-AC99-C1F58C6A34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8E0FA3F-A4F3-469E-9627-8F20C50BF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3B172F3-00DC-46E3-8A62-3D65C120A2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3C257-0DFA-4A58-8B76-72C09CDEF19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4D73A2E0-BD10-496C-9AEB-E161277608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3DE3072-BF87-4A4D-8722-C2E25DA1B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1B0A6F7-B5E2-4F62-96AE-F3AA9A16BE5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AC2FEEC-0D50-4D8E-B541-DABBDFF6FF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43D70E5-42B8-4EB6-93C4-406748A83F5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DC6C9CA7-A7FC-46D2-BDC6-77E73F1119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024FC86-C31A-4ADA-8E3D-AE0DE88CAC3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6AC539-B31A-467B-9EBF-5C1017925A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512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512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72952-BBB5-4BAD-A99F-379835416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1D561-BD94-4D63-9A9E-DEDEE9493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C6DBC-908C-4131-BC24-CFB4A1834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E520-430F-43D7-8A3B-A2FBDB03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89DA0-ACA1-4B99-A9ED-C626E4E94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4E4BA-E70E-4612-BE5A-FF9DDEF21F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3064426"/>
      </p:ext>
    </p:extLst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675211-E122-42FB-9C52-9B72D8F971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2BBB5-E262-45C6-AD2A-32FC488F8A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BEB7A-FF06-4A9A-A702-198FE40F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A32D9-13B0-4E92-8488-FA192C02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12450-35CD-4C3D-8D99-9FFC86B9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23E8B-4400-418D-869E-2727DC047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807940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B41CB-5629-48F4-984D-E5CCB0E2E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8DB12-BE10-44EA-95A9-AD7570C74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604C5-5526-4534-B7FE-0579A87E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094AB-C365-44D0-8FB9-74C45D9E1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652D6-55FB-4965-926A-90F8B52D3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29262-8B67-4F11-A68E-6AFEAD90B4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084277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B5110-49D2-4D6C-B08C-F0EFE695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6F731-9414-4508-B3A7-49B052EAA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01721-A5C9-4953-93DB-02DD21D1B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CC73E-302A-49C7-97ED-8B94A5BF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F79AB-7268-4915-B5FD-D1566F84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C1C25-867C-4AC2-A07B-291C014D81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6346218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D818D-F2E3-494C-8791-B084F103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926A1-70F4-4268-81D4-6897872B1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F438AC-ED0B-4508-8B0B-9AE9FCF62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C2899-CDD0-423A-BD83-06B5A4240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E257ED-F171-4E43-9F5F-6BB51E36C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BB2F2-EA99-44E1-8E2E-7F0DE029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EA149-FD4B-4F42-AC38-D4F2A7F5D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622907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8450E-31B7-4688-9252-8BD335B1D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B28E4-969F-43D8-9D86-8DE627883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BA6897-EB5F-46C0-B21E-325BCFB81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C4269B-F8D5-4B13-B86B-7C2FACD5A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D65E21-8B6A-401A-B63B-22D7B596E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66AA7D-62D0-4FF9-BB31-6FF34CEDE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4F8B3-9111-46B4-9FCF-0F17A196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B25156-A804-421B-BBF9-692298470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BB7AD-8FEC-49A6-A1F4-3B48A1A352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913175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7F1C3-9CC9-4359-9909-EA5A3D4DB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58423E-8258-4138-B1BD-EAE114E57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109018-F1A5-45DC-81CC-5DB99405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580D1-120E-4270-8C92-AE19472D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8AF46C-0665-4692-8195-AFF1951E18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515619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8CD919-7E5B-4F2D-9FFE-EC9447852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80A499-1173-4083-8AE1-BA58BF053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7D4BD-4402-48FD-AD21-28C73D85A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9BE408-74F0-4CB2-82B1-763C661BA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307485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D1B9-1B9A-4FD9-ABF8-2DAEC596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9BF38-F1A0-49A7-B78C-F93C7282D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7B8C2-D41C-4005-942C-357762DA9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19A13-C3E5-4BA6-ADC1-D72BEDE4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9D08B-4DE5-448B-83EC-2081DA6F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879E66-587B-4674-911B-CA43D3AE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0D601-4775-4F45-8BA4-F3FE38836B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091462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1CA6-728A-478B-B0AE-36398225E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DAC7FE-9F54-46E5-9C1D-789B4849B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204D0-BFF2-4EAF-8E9C-BE8A64B50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89FC7-3365-47FE-9037-761FCF0D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8D180-50ED-491B-83DD-4F84D35FA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6BA-2D1D-43C8-AEE8-1311CD970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CFC00-2FDA-4F7C-8219-43C5C43591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295785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D7902A2-C223-4A6E-A3DA-B7C05C8F1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BFFDC65-28D9-48D1-9FE3-85070AD5DD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56C74E0-AEB5-4044-92DF-91BAF98982A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63B69F3-1AD5-423D-889C-9026C86E0DA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1A5BF8F6-CE8C-4645-907F-A05C1C9E03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288B30E0-719E-4E1B-B87F-2C33877BF7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rgbClr val="79551B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anose="0204050205050503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rgbClr val="79551B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rgbClr val="79551B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rgbClr val="79551B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rgbClr val="79551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2687115-C175-4773-B7AD-8C2BF1AD360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445774" y="1981200"/>
            <a:ext cx="5791200" cy="2209800"/>
          </a:xfrm>
        </p:spPr>
        <p:txBody>
          <a:bodyPr/>
          <a:lstStyle/>
          <a:p>
            <a:pPr algn="ctr"/>
            <a:r>
              <a:rPr lang="en-US" altLang="en-US" sz="4800" b="1" dirty="0">
                <a:solidFill>
                  <a:srgbClr val="000066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Aquila and Priscilla</a:t>
            </a:r>
            <a:br>
              <a:rPr lang="en-US" altLang="en-US" sz="4400" dirty="0">
                <a:solidFill>
                  <a:srgbClr val="000066"/>
                </a:solidFill>
              </a:rPr>
            </a:br>
            <a:r>
              <a:rPr lang="en-US" altLang="en-US" sz="3600" i="1" dirty="0">
                <a:solidFill>
                  <a:srgbClr val="000066"/>
                </a:solidFill>
              </a:rPr>
              <a:t>Ordinary People with Extraordinary Devotion</a:t>
            </a:r>
            <a:endParaRPr lang="en-US" altLang="en-US" sz="4800" i="1" dirty="0">
              <a:solidFill>
                <a:srgbClr val="000066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5137FD9-0EDC-4BF2-BD2E-541EA1FEEC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50574" y="5715000"/>
            <a:ext cx="5486400" cy="457200"/>
          </a:xfrm>
        </p:spPr>
        <p:txBody>
          <a:bodyPr/>
          <a:lstStyle/>
          <a:p>
            <a:pPr algn="r"/>
            <a:r>
              <a:rPr lang="en-US" altLang="en-US" sz="2400" b="1" dirty="0">
                <a:solidFill>
                  <a:srgbClr val="000066"/>
                </a:solidFill>
              </a:rPr>
              <a:t>Acts 18:1-3</a:t>
            </a:r>
          </a:p>
        </p:txBody>
      </p:sp>
    </p:spTree>
  </p:cSld>
  <p:clrMapOvr>
    <a:masterClrMapping/>
  </p:clrMapOvr>
  <p:transition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4DC761B-7C72-4483-8D5B-CCA5343EC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4542" y="683342"/>
            <a:ext cx="5407024" cy="1069255"/>
          </a:xfrm>
        </p:spPr>
        <p:txBody>
          <a:bodyPr/>
          <a:lstStyle/>
          <a:p>
            <a:r>
              <a:rPr lang="en-US" altLang="en-US" b="1" dirty="0">
                <a:solidFill>
                  <a:srgbClr val="000066"/>
                </a:solidFill>
              </a:rPr>
              <a:t>Aquila &amp; Priscilla</a:t>
            </a:r>
            <a:br>
              <a:rPr lang="en-US" altLang="en-US" b="1" dirty="0">
                <a:solidFill>
                  <a:srgbClr val="000066"/>
                </a:solidFill>
              </a:rPr>
            </a:br>
            <a:r>
              <a:rPr lang="en-US" altLang="en-US" sz="2800" i="1" dirty="0">
                <a:solidFill>
                  <a:srgbClr val="000066"/>
                </a:solidFill>
              </a:rPr>
              <a:t>A Marriage made by Heaven</a:t>
            </a:r>
            <a:endParaRPr lang="en-US" altLang="en-US" i="1" dirty="0">
              <a:solidFill>
                <a:srgbClr val="000066"/>
              </a:solidFill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08B7287-9733-483E-A792-92AA4B3208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90800" y="1828800"/>
            <a:ext cx="5788024" cy="4495800"/>
          </a:xfrm>
        </p:spPr>
        <p:txBody>
          <a:bodyPr/>
          <a:lstStyle/>
          <a:p>
            <a:pPr indent="-225425">
              <a:lnSpc>
                <a:spcPct val="90000"/>
              </a:lnSpc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are always mentioned together in the New Testament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(Acts 18:2, 18, 26; Romans 16:3;   	 1 Corinthians 16:19; 2 Timothy 4:19)</a:t>
            </a:r>
          </a:p>
          <a:p>
            <a:pPr indent="-225425">
              <a:lnSpc>
                <a:spcPct val="90000"/>
              </a:lnSpc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marriage endured at a time when many marriages did not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(Matthew 19:4-6)</a:t>
            </a:r>
          </a:p>
          <a:p>
            <a:pPr indent="-225425">
              <a:lnSpc>
                <a:spcPct val="90000"/>
              </a:lnSpc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altLang="en-US" b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worked together </a:t>
            </a: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support themselves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(Acts 18:1-3)</a:t>
            </a:r>
          </a:p>
          <a:p>
            <a:pPr indent="-225425">
              <a:lnSpc>
                <a:spcPct val="90000"/>
              </a:lnSpc>
            </a:pP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worked together in spiritual endeavors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(Acts 18:24-26)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986CDA-E763-4117-8C66-944171A5CC47}"/>
              </a:ext>
            </a:extLst>
          </p:cNvPr>
          <p:cNvCxnSpPr>
            <a:cxnSpLocks/>
          </p:cNvCxnSpPr>
          <p:nvPr/>
        </p:nvCxnSpPr>
        <p:spPr>
          <a:xfrm>
            <a:off x="2743200" y="1772262"/>
            <a:ext cx="44180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EBF1245-C86C-4918-9B8B-5D0A3739F4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1613" y="761999"/>
            <a:ext cx="5484812" cy="1056961"/>
          </a:xfrm>
        </p:spPr>
        <p:txBody>
          <a:bodyPr/>
          <a:lstStyle/>
          <a:p>
            <a:r>
              <a:rPr lang="en-US" altLang="en-US" b="1" dirty="0">
                <a:solidFill>
                  <a:srgbClr val="000066"/>
                </a:solidFill>
              </a:rPr>
              <a:t>Aquila &amp; Priscilla</a:t>
            </a:r>
            <a:br>
              <a:rPr lang="en-US" altLang="en-US" b="1" dirty="0">
                <a:solidFill>
                  <a:srgbClr val="000066"/>
                </a:solidFill>
              </a:rPr>
            </a:br>
            <a:r>
              <a:rPr lang="en-US" altLang="en-US" sz="2800" i="1" dirty="0">
                <a:solidFill>
                  <a:srgbClr val="000066"/>
                </a:solidFill>
              </a:rPr>
              <a:t>Life-long loyalty to Heaven</a:t>
            </a:r>
            <a:endParaRPr lang="en-US" altLang="en-US" b="1" dirty="0">
              <a:solidFill>
                <a:srgbClr val="000066"/>
              </a:solidFill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C94039A-7401-4151-8F8D-1E1C8431C4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1613" y="1991033"/>
            <a:ext cx="5484812" cy="3886200"/>
          </a:xfrm>
        </p:spPr>
        <p:txBody>
          <a:bodyPr/>
          <a:lstStyle/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remained faithful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 though they moved often                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 Timothy 4:19; 1:16-18)</a:t>
            </a:r>
          </a:p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Faithfulness should not    depend circumstances                     </a:t>
            </a:r>
            <a:r>
              <a:rPr lang="en-US" altLang="en-US" sz="2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(Hebrews 11:8-10, 13-16, 32-39)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DED5171-89BC-4224-860C-C903BC217FB5}"/>
              </a:ext>
            </a:extLst>
          </p:cNvPr>
          <p:cNvCxnSpPr>
            <a:cxnSpLocks/>
          </p:cNvCxnSpPr>
          <p:nvPr/>
        </p:nvCxnSpPr>
        <p:spPr>
          <a:xfrm>
            <a:off x="2819400" y="1905000"/>
            <a:ext cx="44180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389EE49-FEA4-4306-8F75-B4C9FD0417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0066"/>
                </a:solidFill>
              </a:rPr>
              <a:t>Aquila &amp; Priscilla</a:t>
            </a:r>
            <a:br>
              <a:rPr lang="en-US" altLang="en-US" b="1" dirty="0">
                <a:solidFill>
                  <a:srgbClr val="000066"/>
                </a:solidFill>
              </a:rPr>
            </a:br>
            <a:r>
              <a:rPr lang="en-US" altLang="en-US" sz="2800" i="1" dirty="0">
                <a:solidFill>
                  <a:srgbClr val="000066"/>
                </a:solidFill>
              </a:rPr>
              <a:t>Lives of Heavenly Service</a:t>
            </a:r>
            <a:endParaRPr lang="en-US" altLang="en-US" i="1" dirty="0">
              <a:solidFill>
                <a:srgbClr val="000066"/>
              </a:solidFill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FAB8C13A-15CE-4855-BBB5-3F9C5BF676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Furnishing a brother a place to stay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(Acts 18:1-3; Heb. 13:1-2)</a:t>
            </a:r>
            <a:endParaRPr lang="en-US" altLang="en-US" sz="32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a meeting place for the church 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 Corinthians 16:19)</a:t>
            </a:r>
          </a:p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Taking time to teach another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(Acts 18:24-26; 2 Timothy 2:15)</a:t>
            </a:r>
          </a:p>
          <a:p>
            <a:r>
              <a:rPr lang="en-US" altLang="en-US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Hazarding their own necks </a:t>
            </a:r>
            <a:r>
              <a:rPr lang="en-US" altLang="en-US" b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save Paul’s life</a:t>
            </a:r>
            <a:r>
              <a:rPr lang="en-US" altLang="en-US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(Romans 16:3-4)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0A1280-C97E-499B-80D1-E0A940A72D29}"/>
              </a:ext>
            </a:extLst>
          </p:cNvPr>
          <p:cNvCxnSpPr>
            <a:cxnSpLocks/>
          </p:cNvCxnSpPr>
          <p:nvPr/>
        </p:nvCxnSpPr>
        <p:spPr>
          <a:xfrm>
            <a:off x="2743200" y="1772262"/>
            <a:ext cx="44180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F4061A0-0317-4121-B04A-1DAF186B6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26865" y="1143000"/>
            <a:ext cx="5484812" cy="1676400"/>
          </a:xfrm>
        </p:spPr>
        <p:txBody>
          <a:bodyPr/>
          <a:lstStyle/>
          <a:p>
            <a:pPr algn="ctr"/>
            <a:r>
              <a:rPr lang="en-US" altLang="en-US" sz="4000" b="1" dirty="0">
                <a:solidFill>
                  <a:srgbClr val="000066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Aquila and Priscilla</a:t>
            </a:r>
            <a:endParaRPr lang="en-US" altLang="en-US" sz="4000" b="1" i="1" dirty="0">
              <a:solidFill>
                <a:srgbClr val="000066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2F24AD3-953A-4B04-8FFE-322BFB5AE9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741613" y="2590800"/>
            <a:ext cx="5484812" cy="3810000"/>
          </a:xfrm>
        </p:spPr>
        <p:txBody>
          <a:bodyPr/>
          <a:lstStyle/>
          <a:p>
            <a:r>
              <a:rPr lang="en-US" altLang="en-US" b="1" i="1" dirty="0">
                <a:solidFill>
                  <a:schemeClr val="bg2">
                    <a:lumMod val="50000"/>
                  </a:schemeClr>
                </a:solidFill>
              </a:rPr>
              <a:t>Ordinary people can serve the Lord in extraordinary ways.</a:t>
            </a:r>
          </a:p>
          <a:p>
            <a:r>
              <a:rPr lang="en-US" altLang="en-US" b="1" i="1" dirty="0">
                <a:solidFill>
                  <a:schemeClr val="bg2">
                    <a:lumMod val="50000"/>
                  </a:schemeClr>
                </a:solidFill>
              </a:rPr>
              <a:t>All of us should do our best with what we’ve been given!     (Matthew 25:14-30)</a:t>
            </a:r>
          </a:p>
          <a:p>
            <a:endParaRPr lang="en-US" altLang="en-US" b="1" i="1" dirty="0">
              <a:solidFill>
                <a:srgbClr val="FFFF99"/>
              </a:solidFill>
            </a:endParaRPr>
          </a:p>
        </p:txBody>
      </p:sp>
    </p:spTree>
  </p:cSld>
  <p:clrMapOvr>
    <a:masterClrMapping/>
  </p:clrMapOvr>
  <p:transition>
    <p:split orient="vert" dir="in"/>
  </p:transition>
</p:sld>
</file>

<file path=ppt/theme/theme1.xml><?xml version="1.0" encoding="utf-8"?>
<a:theme xmlns:a="http://schemas.openxmlformats.org/drawingml/2006/main" name="Corinthian columns design template">
  <a:themeElements>
    <a:clrScheme name="Corinthian column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rinthian columns design templat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orinthian column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256</Words>
  <Application>Microsoft Office PowerPoint</Application>
  <PresentationFormat>On-screen Show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Palatino Linotype</vt:lpstr>
      <vt:lpstr>Times New Roman</vt:lpstr>
      <vt:lpstr>Corinthian columns design template</vt:lpstr>
      <vt:lpstr>Aquila and Priscilla Ordinary People with Extraordinary Devotion</vt:lpstr>
      <vt:lpstr>Aquila &amp; Priscilla A Marriage made by Heaven</vt:lpstr>
      <vt:lpstr>Aquila &amp; Priscilla Life-long loyalty to Heaven</vt:lpstr>
      <vt:lpstr>Aquila &amp; Priscilla Lives of Heavenly Service</vt:lpstr>
      <vt:lpstr>Aquila and Priscilla</vt:lpstr>
    </vt:vector>
  </TitlesOfParts>
  <Company>New Georgia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Aquilla and Priscilla Extraordinary Christians of Average Ability</dc:title>
  <dc:creator>Sandi  Klein</dc:creator>
  <cp:lastModifiedBy>Eastside Enlightener</cp:lastModifiedBy>
  <cp:revision>27</cp:revision>
  <dcterms:created xsi:type="dcterms:W3CDTF">2011-03-26T13:16:44Z</dcterms:created>
  <dcterms:modified xsi:type="dcterms:W3CDTF">2019-12-01T20:38:05Z</dcterms:modified>
</cp:coreProperties>
</file>